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256" r:id="rId2"/>
    <p:sldId id="257" r:id="rId3"/>
    <p:sldId id="268" r:id="rId4"/>
    <p:sldId id="300" r:id="rId5"/>
    <p:sldId id="309" r:id="rId6"/>
    <p:sldId id="310" r:id="rId7"/>
    <p:sldId id="311" r:id="rId8"/>
    <p:sldId id="312" r:id="rId9"/>
    <p:sldId id="313" r:id="rId10"/>
    <p:sldId id="314" r:id="rId11"/>
    <p:sldId id="315" r:id="rId12"/>
    <p:sldId id="316" r:id="rId13"/>
    <p:sldId id="317" r:id="rId14"/>
    <p:sldId id="277" r:id="rId15"/>
    <p:sldId id="290" r:id="rId16"/>
    <p:sldId id="318" r:id="rId17"/>
    <p:sldId id="28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ontserrat" panose="020B060402020202020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a Hrdlickova (ADHV)" initials="AH(" lastIdx="1" clrIdx="0">
    <p:extLst>
      <p:ext uri="{19B8F6BF-5375-455C-9EA6-DF929625EA0E}">
        <p15:presenceInfo xmlns:p15="http://schemas.microsoft.com/office/powerpoint/2012/main" userId="S-1-5-21-3190351451-1368101502-2832606768-147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0404"/>
    <a:srgbClr val="676696"/>
    <a:srgbClr val="E6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273" autoAdjust="0"/>
  </p:normalViewPr>
  <p:slideViewPr>
    <p:cSldViewPr snapToGrid="0">
      <p:cViewPr varScale="1">
        <p:scale>
          <a:sx n="97" d="100"/>
          <a:sy n="97" d="100"/>
        </p:scale>
        <p:origin x="1032" y="90"/>
      </p:cViewPr>
      <p:guideLst>
        <p:guide orient="horz" pos="2205"/>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33250-B6A9-4FB8-97BE-77D9A83A1F70}"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95A7F8FF-6399-453E-8331-506A34CD2E94}">
      <dgm:prSet phldrT="[Text]" custT="1"/>
      <dgm:spPr>
        <a:solidFill>
          <a:schemeClr val="tx1">
            <a:lumMod val="20000"/>
            <a:lumOff val="80000"/>
          </a:schemeClr>
        </a:solidFill>
      </dgm:spPr>
      <dgm:t>
        <a:bodyPr/>
        <a:lstStyle/>
        <a:p>
          <a:endParaRPr lang="en-US" sz="1600" dirty="0">
            <a:solidFill>
              <a:srgbClr val="040404"/>
            </a:solidFill>
          </a:endParaRPr>
        </a:p>
      </dgm:t>
    </dgm:pt>
    <dgm:pt modelId="{0E17586A-7DCC-4F33-878C-AED139E81317}" type="parTrans" cxnId="{AD7A101C-EACF-476E-BAF9-F05C9793A9AD}">
      <dgm:prSet/>
      <dgm:spPr/>
      <dgm:t>
        <a:bodyPr/>
        <a:lstStyle/>
        <a:p>
          <a:endParaRPr lang="en-US"/>
        </a:p>
      </dgm:t>
    </dgm:pt>
    <dgm:pt modelId="{2FD8597C-F6DE-4A8C-AA8F-15B15EDEA58F}" type="sibTrans" cxnId="{AD7A101C-EACF-476E-BAF9-F05C9793A9AD}">
      <dgm:prSet/>
      <dgm:spPr/>
      <dgm:t>
        <a:bodyPr/>
        <a:lstStyle/>
        <a:p>
          <a:endParaRPr lang="en-US"/>
        </a:p>
      </dgm:t>
    </dgm:pt>
    <dgm:pt modelId="{2A6951F6-127E-4751-8917-2FB9E07EAF54}">
      <dgm:prSet phldrT="[Text]" custT="1"/>
      <dgm:spPr/>
      <dgm:t>
        <a:bodyPr anchor="ctr"/>
        <a:lstStyle/>
        <a:p>
          <a:pPr marL="0" indent="0" defTabSz="674688">
            <a:buFont typeface="+mj-lt"/>
            <a:buAutoNum type="romanLcPeriod"/>
          </a:pPr>
          <a:r>
            <a:rPr lang="en-US" sz="1600" dirty="0">
              <a:solidFill>
                <a:schemeClr val="tx1"/>
              </a:solidFill>
            </a:rPr>
            <a:t>Invite additional information</a:t>
          </a:r>
        </a:p>
      </dgm:t>
    </dgm:pt>
    <dgm:pt modelId="{B4D120ED-BAE0-4433-83F7-07B1C485EF36}" type="parTrans" cxnId="{731334D7-3439-4B5B-B773-FD5793A63EB3}">
      <dgm:prSet/>
      <dgm:spPr/>
      <dgm:t>
        <a:bodyPr/>
        <a:lstStyle/>
        <a:p>
          <a:endParaRPr lang="en-US"/>
        </a:p>
      </dgm:t>
    </dgm:pt>
    <dgm:pt modelId="{E558C3AC-8DB4-4532-963F-D667A253F9E6}" type="sibTrans" cxnId="{731334D7-3439-4B5B-B773-FD5793A63EB3}">
      <dgm:prSet/>
      <dgm:spPr/>
      <dgm:t>
        <a:bodyPr/>
        <a:lstStyle/>
        <a:p>
          <a:endParaRPr lang="en-US"/>
        </a:p>
      </dgm:t>
    </dgm:pt>
    <dgm:pt modelId="{0C810FF4-02D4-4618-8FC8-53984A8158DD}">
      <dgm:prSet phldrT="[Text]" custT="1"/>
      <dgm:spPr>
        <a:solidFill>
          <a:schemeClr val="tx1">
            <a:lumMod val="20000"/>
            <a:lumOff val="80000"/>
          </a:schemeClr>
        </a:solidFill>
      </dgm:spPr>
      <dgm:t>
        <a:bodyPr/>
        <a:lstStyle/>
        <a:p>
          <a:endParaRPr lang="en-US" sz="1800" dirty="0">
            <a:solidFill>
              <a:srgbClr val="040404"/>
            </a:solidFill>
          </a:endParaRPr>
        </a:p>
      </dgm:t>
    </dgm:pt>
    <dgm:pt modelId="{72B594A9-3BC4-4851-A2AE-CBCAD15E6ADC}" type="parTrans" cxnId="{F4963F08-7CEC-4890-BA4F-0E89FCDCD6F7}">
      <dgm:prSet/>
      <dgm:spPr/>
      <dgm:t>
        <a:bodyPr/>
        <a:lstStyle/>
        <a:p>
          <a:endParaRPr lang="en-US"/>
        </a:p>
      </dgm:t>
    </dgm:pt>
    <dgm:pt modelId="{DD8C50A8-F1BB-4E39-9872-DB441DBB7228}" type="sibTrans" cxnId="{F4963F08-7CEC-4890-BA4F-0E89FCDCD6F7}">
      <dgm:prSet/>
      <dgm:spPr/>
      <dgm:t>
        <a:bodyPr/>
        <a:lstStyle/>
        <a:p>
          <a:endParaRPr lang="en-US"/>
        </a:p>
      </dgm:t>
    </dgm:pt>
    <dgm:pt modelId="{CE343B2D-CFAA-4503-BF2A-49640CBA42F9}">
      <dgm:prSet phldrT="[Text]" custT="1"/>
      <dgm:spPr/>
      <dgm:t>
        <a:bodyPr anchor="ctr"/>
        <a:lstStyle/>
        <a:p>
          <a:pPr>
            <a:buFont typeface="+mj-lt"/>
            <a:buAutoNum type="romanLcPeriod"/>
          </a:pPr>
          <a:r>
            <a:rPr lang="en-US" sz="1600" dirty="0">
              <a:solidFill>
                <a:schemeClr val="tx1"/>
              </a:solidFill>
            </a:rPr>
            <a:t>Confirming next steps </a:t>
          </a:r>
        </a:p>
      </dgm:t>
    </dgm:pt>
    <dgm:pt modelId="{6B4917A4-838A-4289-AFD9-83FA300A42C4}" type="parTrans" cxnId="{5FD7F121-0F6F-46D1-AB52-122D16CE69C3}">
      <dgm:prSet/>
      <dgm:spPr/>
      <dgm:t>
        <a:bodyPr/>
        <a:lstStyle/>
        <a:p>
          <a:endParaRPr lang="en-US"/>
        </a:p>
      </dgm:t>
    </dgm:pt>
    <dgm:pt modelId="{B1D6E77F-B8E9-4167-AC77-AD949E749BD5}" type="sibTrans" cxnId="{5FD7F121-0F6F-46D1-AB52-122D16CE69C3}">
      <dgm:prSet/>
      <dgm:spPr/>
      <dgm:t>
        <a:bodyPr/>
        <a:lstStyle/>
        <a:p>
          <a:endParaRPr lang="en-US"/>
        </a:p>
      </dgm:t>
    </dgm:pt>
    <dgm:pt modelId="{65A198EA-D38F-42E0-B992-7DDC37571C64}">
      <dgm:prSet phldrT="[Text]" custT="1"/>
      <dgm:spPr>
        <a:solidFill>
          <a:schemeClr val="tx1">
            <a:lumMod val="20000"/>
            <a:lumOff val="80000"/>
          </a:schemeClr>
        </a:solidFill>
      </dgm:spPr>
      <dgm:t>
        <a:bodyPr/>
        <a:lstStyle/>
        <a:p>
          <a:endParaRPr lang="en-US" sz="1800" dirty="0">
            <a:solidFill>
              <a:srgbClr val="040404"/>
            </a:solidFill>
          </a:endParaRPr>
        </a:p>
      </dgm:t>
    </dgm:pt>
    <dgm:pt modelId="{203E37BE-0FF6-48F2-8F27-51788BB3B99A}" type="parTrans" cxnId="{6604F61B-0BAD-459D-87EF-AFED611BFCE2}">
      <dgm:prSet/>
      <dgm:spPr/>
      <dgm:t>
        <a:bodyPr/>
        <a:lstStyle/>
        <a:p>
          <a:endParaRPr lang="en-US"/>
        </a:p>
      </dgm:t>
    </dgm:pt>
    <dgm:pt modelId="{BAB66A8B-CCC8-4163-85CD-1FB0F17D89FA}" type="sibTrans" cxnId="{6604F61B-0BAD-459D-87EF-AFED611BFCE2}">
      <dgm:prSet/>
      <dgm:spPr/>
      <dgm:t>
        <a:bodyPr/>
        <a:lstStyle/>
        <a:p>
          <a:endParaRPr lang="en-US"/>
        </a:p>
      </dgm:t>
    </dgm:pt>
    <dgm:pt modelId="{22B43887-F325-4C70-95C9-566CD1CDEE05}">
      <dgm:prSet phldrT="[Text]" custT="1"/>
      <dgm:spPr/>
      <dgm:t>
        <a:bodyPr anchor="ctr"/>
        <a:lstStyle/>
        <a:p>
          <a:pPr>
            <a:buFont typeface="+mj-lt"/>
            <a:buAutoNum type="romanLcPeriod"/>
          </a:pPr>
          <a:r>
            <a:rPr lang="en-US" sz="1600" dirty="0">
              <a:solidFill>
                <a:schemeClr val="tx1"/>
              </a:solidFill>
            </a:rPr>
            <a:t>End on a personal note </a:t>
          </a:r>
        </a:p>
      </dgm:t>
    </dgm:pt>
    <dgm:pt modelId="{99853906-C62B-4525-8F08-F7E4866EA6B1}" type="parTrans" cxnId="{65AAB42B-EF38-4931-ACE2-453DDD24B337}">
      <dgm:prSet/>
      <dgm:spPr/>
      <dgm:t>
        <a:bodyPr/>
        <a:lstStyle/>
        <a:p>
          <a:endParaRPr lang="en-US"/>
        </a:p>
      </dgm:t>
    </dgm:pt>
    <dgm:pt modelId="{6BAC7228-A0F7-4FA4-BBC3-EA24CBC0F6DE}" type="sibTrans" cxnId="{65AAB42B-EF38-4931-ACE2-453DDD24B337}">
      <dgm:prSet/>
      <dgm:spPr/>
      <dgm:t>
        <a:bodyPr/>
        <a:lstStyle/>
        <a:p>
          <a:endParaRPr lang="en-US"/>
        </a:p>
      </dgm:t>
    </dgm:pt>
    <dgm:pt modelId="{926D0A59-E5E4-4CAE-B4E4-95DF33ACE04B}" type="pres">
      <dgm:prSet presAssocID="{07D33250-B6A9-4FB8-97BE-77D9A83A1F70}" presName="Name0" presStyleCnt="0">
        <dgm:presLayoutVars>
          <dgm:dir/>
          <dgm:animLvl val="lvl"/>
          <dgm:resizeHandles val="exact"/>
        </dgm:presLayoutVars>
      </dgm:prSet>
      <dgm:spPr/>
      <dgm:t>
        <a:bodyPr/>
        <a:lstStyle/>
        <a:p>
          <a:endParaRPr lang="en-US"/>
        </a:p>
      </dgm:t>
    </dgm:pt>
    <dgm:pt modelId="{9257D7A3-DB59-418A-AAD7-5E5F6D266A32}" type="pres">
      <dgm:prSet presAssocID="{95A7F8FF-6399-453E-8331-506A34CD2E94}" presName="compositeNode" presStyleCnt="0">
        <dgm:presLayoutVars>
          <dgm:bulletEnabled val="1"/>
        </dgm:presLayoutVars>
      </dgm:prSet>
      <dgm:spPr/>
    </dgm:pt>
    <dgm:pt modelId="{11FAB944-B0AA-4DF5-A860-D2E5E094435E}" type="pres">
      <dgm:prSet presAssocID="{95A7F8FF-6399-453E-8331-506A34CD2E94}" presName="bgRect" presStyleLbl="node1" presStyleIdx="0" presStyleCnt="3" custScaleX="85312" custLinFactNeighborX="-983"/>
      <dgm:spPr/>
      <dgm:t>
        <a:bodyPr/>
        <a:lstStyle/>
        <a:p>
          <a:endParaRPr lang="en-US"/>
        </a:p>
      </dgm:t>
    </dgm:pt>
    <dgm:pt modelId="{1F6383AB-C30D-47D1-BE70-932E804C5A52}" type="pres">
      <dgm:prSet presAssocID="{95A7F8FF-6399-453E-8331-506A34CD2E94}" presName="parentNode" presStyleLbl="node1" presStyleIdx="0" presStyleCnt="3">
        <dgm:presLayoutVars>
          <dgm:chMax val="0"/>
          <dgm:bulletEnabled val="1"/>
        </dgm:presLayoutVars>
      </dgm:prSet>
      <dgm:spPr/>
      <dgm:t>
        <a:bodyPr/>
        <a:lstStyle/>
        <a:p>
          <a:endParaRPr lang="en-US"/>
        </a:p>
      </dgm:t>
    </dgm:pt>
    <dgm:pt modelId="{8213F05C-EC59-4A2F-9BED-576B97115952}" type="pres">
      <dgm:prSet presAssocID="{95A7F8FF-6399-453E-8331-506A34CD2E94}" presName="childNode" presStyleLbl="node1" presStyleIdx="0" presStyleCnt="3">
        <dgm:presLayoutVars>
          <dgm:bulletEnabled val="1"/>
        </dgm:presLayoutVars>
      </dgm:prSet>
      <dgm:spPr/>
      <dgm:t>
        <a:bodyPr/>
        <a:lstStyle/>
        <a:p>
          <a:endParaRPr lang="en-US"/>
        </a:p>
      </dgm:t>
    </dgm:pt>
    <dgm:pt modelId="{1AD2685E-DB18-4E75-9D9F-A6C48A746D8F}" type="pres">
      <dgm:prSet presAssocID="{2FD8597C-F6DE-4A8C-AA8F-15B15EDEA58F}" presName="hSp" presStyleCnt="0"/>
      <dgm:spPr/>
    </dgm:pt>
    <dgm:pt modelId="{8D18DD50-2382-47CA-9F08-8FB4CD90D129}" type="pres">
      <dgm:prSet presAssocID="{2FD8597C-F6DE-4A8C-AA8F-15B15EDEA58F}" presName="vProcSp" presStyleCnt="0"/>
      <dgm:spPr/>
    </dgm:pt>
    <dgm:pt modelId="{433378B0-874D-4876-B46E-F5FF92524313}" type="pres">
      <dgm:prSet presAssocID="{2FD8597C-F6DE-4A8C-AA8F-15B15EDEA58F}" presName="vSp1" presStyleCnt="0"/>
      <dgm:spPr/>
    </dgm:pt>
    <dgm:pt modelId="{D7876408-FD59-4573-986C-F92C1C51685F}" type="pres">
      <dgm:prSet presAssocID="{2FD8597C-F6DE-4A8C-AA8F-15B15EDEA58F}" presName="simulatedConn" presStyleLbl="solidFgAcc1" presStyleIdx="0" presStyleCnt="2"/>
      <dgm:spPr>
        <a:solidFill>
          <a:schemeClr val="bg2"/>
        </a:solidFill>
        <a:ln>
          <a:noFill/>
        </a:ln>
      </dgm:spPr>
    </dgm:pt>
    <dgm:pt modelId="{1B69BBE0-293A-4311-B768-A7DA8E98BCD4}" type="pres">
      <dgm:prSet presAssocID="{2FD8597C-F6DE-4A8C-AA8F-15B15EDEA58F}" presName="vSp2" presStyleCnt="0"/>
      <dgm:spPr/>
    </dgm:pt>
    <dgm:pt modelId="{71A0A073-B11F-4D21-A6B7-9D71249B1408}" type="pres">
      <dgm:prSet presAssocID="{2FD8597C-F6DE-4A8C-AA8F-15B15EDEA58F}" presName="sibTrans" presStyleCnt="0"/>
      <dgm:spPr/>
    </dgm:pt>
    <dgm:pt modelId="{97EDCB6C-F935-4B37-AD3D-C1360021912C}" type="pres">
      <dgm:prSet presAssocID="{0C810FF4-02D4-4618-8FC8-53984A8158DD}" presName="compositeNode" presStyleCnt="0">
        <dgm:presLayoutVars>
          <dgm:bulletEnabled val="1"/>
        </dgm:presLayoutVars>
      </dgm:prSet>
      <dgm:spPr/>
    </dgm:pt>
    <dgm:pt modelId="{2707F59B-3897-4730-BE7B-E8956F96A479}" type="pres">
      <dgm:prSet presAssocID="{0C810FF4-02D4-4618-8FC8-53984A8158DD}" presName="bgRect" presStyleLbl="node1" presStyleIdx="1" presStyleCnt="3" custScaleX="85494"/>
      <dgm:spPr/>
      <dgm:t>
        <a:bodyPr/>
        <a:lstStyle/>
        <a:p>
          <a:endParaRPr lang="en-US"/>
        </a:p>
      </dgm:t>
    </dgm:pt>
    <dgm:pt modelId="{C3631BD5-959A-4A6B-99C9-4F68D0759AC2}" type="pres">
      <dgm:prSet presAssocID="{0C810FF4-02D4-4618-8FC8-53984A8158DD}" presName="parentNode" presStyleLbl="node1" presStyleIdx="1" presStyleCnt="3">
        <dgm:presLayoutVars>
          <dgm:chMax val="0"/>
          <dgm:bulletEnabled val="1"/>
        </dgm:presLayoutVars>
      </dgm:prSet>
      <dgm:spPr/>
      <dgm:t>
        <a:bodyPr/>
        <a:lstStyle/>
        <a:p>
          <a:endParaRPr lang="en-US"/>
        </a:p>
      </dgm:t>
    </dgm:pt>
    <dgm:pt modelId="{8E104F2B-30FB-4109-B1DC-D7F179BCDD7D}" type="pres">
      <dgm:prSet presAssocID="{0C810FF4-02D4-4618-8FC8-53984A8158DD}" presName="childNode" presStyleLbl="node1" presStyleIdx="1" presStyleCnt="3">
        <dgm:presLayoutVars>
          <dgm:bulletEnabled val="1"/>
        </dgm:presLayoutVars>
      </dgm:prSet>
      <dgm:spPr/>
      <dgm:t>
        <a:bodyPr/>
        <a:lstStyle/>
        <a:p>
          <a:endParaRPr lang="en-US"/>
        </a:p>
      </dgm:t>
    </dgm:pt>
    <dgm:pt modelId="{7D55D83C-2A04-4FDF-BEDD-FDA4A0689A22}" type="pres">
      <dgm:prSet presAssocID="{DD8C50A8-F1BB-4E39-9872-DB441DBB7228}" presName="hSp" presStyleCnt="0"/>
      <dgm:spPr/>
    </dgm:pt>
    <dgm:pt modelId="{EBA77422-36A0-48B7-AA47-393913CB0206}" type="pres">
      <dgm:prSet presAssocID="{DD8C50A8-F1BB-4E39-9872-DB441DBB7228}" presName="vProcSp" presStyleCnt="0"/>
      <dgm:spPr/>
    </dgm:pt>
    <dgm:pt modelId="{D482C737-FC5D-45AD-92FF-0269AC0441EF}" type="pres">
      <dgm:prSet presAssocID="{DD8C50A8-F1BB-4E39-9872-DB441DBB7228}" presName="vSp1" presStyleCnt="0"/>
      <dgm:spPr/>
    </dgm:pt>
    <dgm:pt modelId="{A338BCDD-506D-410C-A87A-2DD4F24B5444}" type="pres">
      <dgm:prSet presAssocID="{DD8C50A8-F1BB-4E39-9872-DB441DBB7228}" presName="simulatedConn" presStyleLbl="solidFgAcc1" presStyleIdx="1" presStyleCnt="2"/>
      <dgm:spPr>
        <a:solidFill>
          <a:schemeClr val="bg2"/>
        </a:solidFill>
        <a:ln>
          <a:noFill/>
        </a:ln>
      </dgm:spPr>
    </dgm:pt>
    <dgm:pt modelId="{343F8099-2F02-45BB-87E6-A0A4FE652052}" type="pres">
      <dgm:prSet presAssocID="{DD8C50A8-F1BB-4E39-9872-DB441DBB7228}" presName="vSp2" presStyleCnt="0"/>
      <dgm:spPr/>
    </dgm:pt>
    <dgm:pt modelId="{5F4D9D04-E36A-4CB0-BEE0-70E824693BAC}" type="pres">
      <dgm:prSet presAssocID="{DD8C50A8-F1BB-4E39-9872-DB441DBB7228}" presName="sibTrans" presStyleCnt="0"/>
      <dgm:spPr/>
    </dgm:pt>
    <dgm:pt modelId="{B43FFBBA-49D4-4A42-9BCC-01B5906E6054}" type="pres">
      <dgm:prSet presAssocID="{65A198EA-D38F-42E0-B992-7DDC37571C64}" presName="compositeNode" presStyleCnt="0">
        <dgm:presLayoutVars>
          <dgm:bulletEnabled val="1"/>
        </dgm:presLayoutVars>
      </dgm:prSet>
      <dgm:spPr/>
    </dgm:pt>
    <dgm:pt modelId="{82558A26-5A33-4FF4-B9F0-CB08926FBC24}" type="pres">
      <dgm:prSet presAssocID="{65A198EA-D38F-42E0-B992-7DDC37571C64}" presName="bgRect" presStyleLbl="node1" presStyleIdx="2" presStyleCnt="3" custScaleX="84932"/>
      <dgm:spPr/>
      <dgm:t>
        <a:bodyPr/>
        <a:lstStyle/>
        <a:p>
          <a:endParaRPr lang="en-US"/>
        </a:p>
      </dgm:t>
    </dgm:pt>
    <dgm:pt modelId="{D1E43FC1-DE2B-4719-9BD9-921C9056372B}" type="pres">
      <dgm:prSet presAssocID="{65A198EA-D38F-42E0-B992-7DDC37571C64}" presName="parentNode" presStyleLbl="node1" presStyleIdx="2" presStyleCnt="3">
        <dgm:presLayoutVars>
          <dgm:chMax val="0"/>
          <dgm:bulletEnabled val="1"/>
        </dgm:presLayoutVars>
      </dgm:prSet>
      <dgm:spPr/>
      <dgm:t>
        <a:bodyPr/>
        <a:lstStyle/>
        <a:p>
          <a:endParaRPr lang="en-US"/>
        </a:p>
      </dgm:t>
    </dgm:pt>
    <dgm:pt modelId="{58547611-0E25-4DF8-A597-70652334AE0D}" type="pres">
      <dgm:prSet presAssocID="{65A198EA-D38F-42E0-B992-7DDC37571C64}" presName="childNode" presStyleLbl="node1" presStyleIdx="2" presStyleCnt="3">
        <dgm:presLayoutVars>
          <dgm:bulletEnabled val="1"/>
        </dgm:presLayoutVars>
      </dgm:prSet>
      <dgm:spPr/>
      <dgm:t>
        <a:bodyPr/>
        <a:lstStyle/>
        <a:p>
          <a:endParaRPr lang="en-US"/>
        </a:p>
      </dgm:t>
    </dgm:pt>
  </dgm:ptLst>
  <dgm:cxnLst>
    <dgm:cxn modelId="{64D30D51-7BA2-467C-8FFB-5EF9091246F0}" type="presOf" srcId="{95A7F8FF-6399-453E-8331-506A34CD2E94}" destId="{1F6383AB-C30D-47D1-BE70-932E804C5A52}" srcOrd="1" destOrd="0" presId="urn:microsoft.com/office/officeart/2005/8/layout/hProcess7"/>
    <dgm:cxn modelId="{B8B30800-B3C0-41A5-8DA9-7DEA3BAF4EC4}" type="presOf" srcId="{65A198EA-D38F-42E0-B992-7DDC37571C64}" destId="{82558A26-5A33-4FF4-B9F0-CB08926FBC24}" srcOrd="0" destOrd="0" presId="urn:microsoft.com/office/officeart/2005/8/layout/hProcess7"/>
    <dgm:cxn modelId="{F665864B-765D-4FDD-8F55-E11CBF06FA67}" type="presOf" srcId="{65A198EA-D38F-42E0-B992-7DDC37571C64}" destId="{D1E43FC1-DE2B-4719-9BD9-921C9056372B}" srcOrd="1" destOrd="0" presId="urn:microsoft.com/office/officeart/2005/8/layout/hProcess7"/>
    <dgm:cxn modelId="{CFBC1069-EAE8-4722-ACF0-21B6091D3674}" type="presOf" srcId="{2A6951F6-127E-4751-8917-2FB9E07EAF54}" destId="{8213F05C-EC59-4A2F-9BED-576B97115952}" srcOrd="0" destOrd="0" presId="urn:microsoft.com/office/officeart/2005/8/layout/hProcess7"/>
    <dgm:cxn modelId="{731334D7-3439-4B5B-B773-FD5793A63EB3}" srcId="{95A7F8FF-6399-453E-8331-506A34CD2E94}" destId="{2A6951F6-127E-4751-8917-2FB9E07EAF54}" srcOrd="0" destOrd="0" parTransId="{B4D120ED-BAE0-4433-83F7-07B1C485EF36}" sibTransId="{E558C3AC-8DB4-4532-963F-D667A253F9E6}"/>
    <dgm:cxn modelId="{F4963F08-7CEC-4890-BA4F-0E89FCDCD6F7}" srcId="{07D33250-B6A9-4FB8-97BE-77D9A83A1F70}" destId="{0C810FF4-02D4-4618-8FC8-53984A8158DD}" srcOrd="1" destOrd="0" parTransId="{72B594A9-3BC4-4851-A2AE-CBCAD15E6ADC}" sibTransId="{DD8C50A8-F1BB-4E39-9872-DB441DBB7228}"/>
    <dgm:cxn modelId="{5FD7F121-0F6F-46D1-AB52-122D16CE69C3}" srcId="{0C810FF4-02D4-4618-8FC8-53984A8158DD}" destId="{CE343B2D-CFAA-4503-BF2A-49640CBA42F9}" srcOrd="0" destOrd="0" parTransId="{6B4917A4-838A-4289-AFD9-83FA300A42C4}" sibTransId="{B1D6E77F-B8E9-4167-AC77-AD949E749BD5}"/>
    <dgm:cxn modelId="{A7E54583-DF5A-4487-BE41-FE5C76064A25}" type="presOf" srcId="{07D33250-B6A9-4FB8-97BE-77D9A83A1F70}" destId="{926D0A59-E5E4-4CAE-B4E4-95DF33ACE04B}" srcOrd="0" destOrd="0" presId="urn:microsoft.com/office/officeart/2005/8/layout/hProcess7"/>
    <dgm:cxn modelId="{AD7A101C-EACF-476E-BAF9-F05C9793A9AD}" srcId="{07D33250-B6A9-4FB8-97BE-77D9A83A1F70}" destId="{95A7F8FF-6399-453E-8331-506A34CD2E94}" srcOrd="0" destOrd="0" parTransId="{0E17586A-7DCC-4F33-878C-AED139E81317}" sibTransId="{2FD8597C-F6DE-4A8C-AA8F-15B15EDEA58F}"/>
    <dgm:cxn modelId="{E8BE10DE-C154-417D-8C96-927E4CC5893C}" type="presOf" srcId="{95A7F8FF-6399-453E-8331-506A34CD2E94}" destId="{11FAB944-B0AA-4DF5-A860-D2E5E094435E}" srcOrd="0" destOrd="0" presId="urn:microsoft.com/office/officeart/2005/8/layout/hProcess7"/>
    <dgm:cxn modelId="{A90310EC-7024-432C-A3FB-7A8C59776D8D}" type="presOf" srcId="{0C810FF4-02D4-4618-8FC8-53984A8158DD}" destId="{C3631BD5-959A-4A6B-99C9-4F68D0759AC2}" srcOrd="1" destOrd="0" presId="urn:microsoft.com/office/officeart/2005/8/layout/hProcess7"/>
    <dgm:cxn modelId="{5EEF0B7C-259B-4796-8C24-E522EDACA7D9}" type="presOf" srcId="{22B43887-F325-4C70-95C9-566CD1CDEE05}" destId="{58547611-0E25-4DF8-A597-70652334AE0D}" srcOrd="0" destOrd="0" presId="urn:microsoft.com/office/officeart/2005/8/layout/hProcess7"/>
    <dgm:cxn modelId="{65AAB42B-EF38-4931-ACE2-453DDD24B337}" srcId="{65A198EA-D38F-42E0-B992-7DDC37571C64}" destId="{22B43887-F325-4C70-95C9-566CD1CDEE05}" srcOrd="0" destOrd="0" parTransId="{99853906-C62B-4525-8F08-F7E4866EA6B1}" sibTransId="{6BAC7228-A0F7-4FA4-BBC3-EA24CBC0F6DE}"/>
    <dgm:cxn modelId="{6604F61B-0BAD-459D-87EF-AFED611BFCE2}" srcId="{07D33250-B6A9-4FB8-97BE-77D9A83A1F70}" destId="{65A198EA-D38F-42E0-B992-7DDC37571C64}" srcOrd="2" destOrd="0" parTransId="{203E37BE-0FF6-48F2-8F27-51788BB3B99A}" sibTransId="{BAB66A8B-CCC8-4163-85CD-1FB0F17D89FA}"/>
    <dgm:cxn modelId="{ED4987A5-715E-4E7B-A34B-A50E99AACCEB}" type="presOf" srcId="{CE343B2D-CFAA-4503-BF2A-49640CBA42F9}" destId="{8E104F2B-30FB-4109-B1DC-D7F179BCDD7D}" srcOrd="0" destOrd="0" presId="urn:microsoft.com/office/officeart/2005/8/layout/hProcess7"/>
    <dgm:cxn modelId="{05301217-5B95-43D9-9120-5ABF233548D2}" type="presOf" srcId="{0C810FF4-02D4-4618-8FC8-53984A8158DD}" destId="{2707F59B-3897-4730-BE7B-E8956F96A479}" srcOrd="0" destOrd="0" presId="urn:microsoft.com/office/officeart/2005/8/layout/hProcess7"/>
    <dgm:cxn modelId="{FECEA342-68C7-4C7E-8343-4C4E670A8208}" type="presParOf" srcId="{926D0A59-E5E4-4CAE-B4E4-95DF33ACE04B}" destId="{9257D7A3-DB59-418A-AAD7-5E5F6D266A32}" srcOrd="0" destOrd="0" presId="urn:microsoft.com/office/officeart/2005/8/layout/hProcess7"/>
    <dgm:cxn modelId="{97D29413-E26E-4B51-A308-99530063EDB1}" type="presParOf" srcId="{9257D7A3-DB59-418A-AAD7-5E5F6D266A32}" destId="{11FAB944-B0AA-4DF5-A860-D2E5E094435E}" srcOrd="0" destOrd="0" presId="urn:microsoft.com/office/officeart/2005/8/layout/hProcess7"/>
    <dgm:cxn modelId="{56CF00C3-9B95-465A-AF81-CEB23F5358F6}" type="presParOf" srcId="{9257D7A3-DB59-418A-AAD7-5E5F6D266A32}" destId="{1F6383AB-C30D-47D1-BE70-932E804C5A52}" srcOrd="1" destOrd="0" presId="urn:microsoft.com/office/officeart/2005/8/layout/hProcess7"/>
    <dgm:cxn modelId="{4B921B03-B237-44D4-96BE-2D65BE611AD3}" type="presParOf" srcId="{9257D7A3-DB59-418A-AAD7-5E5F6D266A32}" destId="{8213F05C-EC59-4A2F-9BED-576B97115952}" srcOrd="2" destOrd="0" presId="urn:microsoft.com/office/officeart/2005/8/layout/hProcess7"/>
    <dgm:cxn modelId="{B304EC97-C20C-4BE4-8FD6-B93E36D0F410}" type="presParOf" srcId="{926D0A59-E5E4-4CAE-B4E4-95DF33ACE04B}" destId="{1AD2685E-DB18-4E75-9D9F-A6C48A746D8F}" srcOrd="1" destOrd="0" presId="urn:microsoft.com/office/officeart/2005/8/layout/hProcess7"/>
    <dgm:cxn modelId="{EE405E37-CD33-470D-889A-31EDA05DAC71}" type="presParOf" srcId="{926D0A59-E5E4-4CAE-B4E4-95DF33ACE04B}" destId="{8D18DD50-2382-47CA-9F08-8FB4CD90D129}" srcOrd="2" destOrd="0" presId="urn:microsoft.com/office/officeart/2005/8/layout/hProcess7"/>
    <dgm:cxn modelId="{D4F7A0E8-F3ED-4F46-907A-DEDEE41CF6EA}" type="presParOf" srcId="{8D18DD50-2382-47CA-9F08-8FB4CD90D129}" destId="{433378B0-874D-4876-B46E-F5FF92524313}" srcOrd="0" destOrd="0" presId="urn:microsoft.com/office/officeart/2005/8/layout/hProcess7"/>
    <dgm:cxn modelId="{A58DB3A4-1548-47A3-A88D-414BC0C868B2}" type="presParOf" srcId="{8D18DD50-2382-47CA-9F08-8FB4CD90D129}" destId="{D7876408-FD59-4573-986C-F92C1C51685F}" srcOrd="1" destOrd="0" presId="urn:microsoft.com/office/officeart/2005/8/layout/hProcess7"/>
    <dgm:cxn modelId="{6D15E038-2F93-4C2D-A20F-72EA8FB09677}" type="presParOf" srcId="{8D18DD50-2382-47CA-9F08-8FB4CD90D129}" destId="{1B69BBE0-293A-4311-B768-A7DA8E98BCD4}" srcOrd="2" destOrd="0" presId="urn:microsoft.com/office/officeart/2005/8/layout/hProcess7"/>
    <dgm:cxn modelId="{0B0009DB-6E29-4061-8BAD-9D3DAB7A8821}" type="presParOf" srcId="{926D0A59-E5E4-4CAE-B4E4-95DF33ACE04B}" destId="{71A0A073-B11F-4D21-A6B7-9D71249B1408}" srcOrd="3" destOrd="0" presId="urn:microsoft.com/office/officeart/2005/8/layout/hProcess7"/>
    <dgm:cxn modelId="{D664CD3E-363F-4D56-AE4E-53FE8FD3D7C0}" type="presParOf" srcId="{926D0A59-E5E4-4CAE-B4E4-95DF33ACE04B}" destId="{97EDCB6C-F935-4B37-AD3D-C1360021912C}" srcOrd="4" destOrd="0" presId="urn:microsoft.com/office/officeart/2005/8/layout/hProcess7"/>
    <dgm:cxn modelId="{08E89446-2795-4139-A10C-99371D7AE199}" type="presParOf" srcId="{97EDCB6C-F935-4B37-AD3D-C1360021912C}" destId="{2707F59B-3897-4730-BE7B-E8956F96A479}" srcOrd="0" destOrd="0" presId="urn:microsoft.com/office/officeart/2005/8/layout/hProcess7"/>
    <dgm:cxn modelId="{2CF652CD-25D5-422E-ACA1-C4F8F61D1A27}" type="presParOf" srcId="{97EDCB6C-F935-4B37-AD3D-C1360021912C}" destId="{C3631BD5-959A-4A6B-99C9-4F68D0759AC2}" srcOrd="1" destOrd="0" presId="urn:microsoft.com/office/officeart/2005/8/layout/hProcess7"/>
    <dgm:cxn modelId="{B5B6CDD8-7C2B-4085-AE46-6A89BD48D0FE}" type="presParOf" srcId="{97EDCB6C-F935-4B37-AD3D-C1360021912C}" destId="{8E104F2B-30FB-4109-B1DC-D7F179BCDD7D}" srcOrd="2" destOrd="0" presId="urn:microsoft.com/office/officeart/2005/8/layout/hProcess7"/>
    <dgm:cxn modelId="{23989B32-246A-4622-92B1-094BD85F89CC}" type="presParOf" srcId="{926D0A59-E5E4-4CAE-B4E4-95DF33ACE04B}" destId="{7D55D83C-2A04-4FDF-BEDD-FDA4A0689A22}" srcOrd="5" destOrd="0" presId="urn:microsoft.com/office/officeart/2005/8/layout/hProcess7"/>
    <dgm:cxn modelId="{53840BFE-72FC-498C-A577-DB68C1126BF0}" type="presParOf" srcId="{926D0A59-E5E4-4CAE-B4E4-95DF33ACE04B}" destId="{EBA77422-36A0-48B7-AA47-393913CB0206}" srcOrd="6" destOrd="0" presId="urn:microsoft.com/office/officeart/2005/8/layout/hProcess7"/>
    <dgm:cxn modelId="{32919182-7AD1-47B6-BC22-E4230E843539}" type="presParOf" srcId="{EBA77422-36A0-48B7-AA47-393913CB0206}" destId="{D482C737-FC5D-45AD-92FF-0269AC0441EF}" srcOrd="0" destOrd="0" presId="urn:microsoft.com/office/officeart/2005/8/layout/hProcess7"/>
    <dgm:cxn modelId="{93D3C1AB-9EFF-4DDF-B906-095048F0CCC6}" type="presParOf" srcId="{EBA77422-36A0-48B7-AA47-393913CB0206}" destId="{A338BCDD-506D-410C-A87A-2DD4F24B5444}" srcOrd="1" destOrd="0" presId="urn:microsoft.com/office/officeart/2005/8/layout/hProcess7"/>
    <dgm:cxn modelId="{04EC8AF9-2698-4E2B-AFBD-0B2382F7D7CE}" type="presParOf" srcId="{EBA77422-36A0-48B7-AA47-393913CB0206}" destId="{343F8099-2F02-45BB-87E6-A0A4FE652052}" srcOrd="2" destOrd="0" presId="urn:microsoft.com/office/officeart/2005/8/layout/hProcess7"/>
    <dgm:cxn modelId="{6B3E23CC-50CF-4173-BB41-630C33D1CAC2}" type="presParOf" srcId="{926D0A59-E5E4-4CAE-B4E4-95DF33ACE04B}" destId="{5F4D9D04-E36A-4CB0-BEE0-70E824693BAC}" srcOrd="7" destOrd="0" presId="urn:microsoft.com/office/officeart/2005/8/layout/hProcess7"/>
    <dgm:cxn modelId="{1096960E-4FEE-4F89-BBB7-F6AABF7B335C}" type="presParOf" srcId="{926D0A59-E5E4-4CAE-B4E4-95DF33ACE04B}" destId="{B43FFBBA-49D4-4A42-9BCC-01B5906E6054}" srcOrd="8" destOrd="0" presId="urn:microsoft.com/office/officeart/2005/8/layout/hProcess7"/>
    <dgm:cxn modelId="{6528AA08-A4D7-4A87-94FE-7401E2986B7A}" type="presParOf" srcId="{B43FFBBA-49D4-4A42-9BCC-01B5906E6054}" destId="{82558A26-5A33-4FF4-B9F0-CB08926FBC24}" srcOrd="0" destOrd="0" presId="urn:microsoft.com/office/officeart/2005/8/layout/hProcess7"/>
    <dgm:cxn modelId="{29B914B3-9059-4B09-A803-E6CDB8E9DC2C}" type="presParOf" srcId="{B43FFBBA-49D4-4A42-9BCC-01B5906E6054}" destId="{D1E43FC1-DE2B-4719-9BD9-921C9056372B}" srcOrd="1" destOrd="0" presId="urn:microsoft.com/office/officeart/2005/8/layout/hProcess7"/>
    <dgm:cxn modelId="{76A9253C-5FA2-472C-B466-2750C948BC21}" type="presParOf" srcId="{B43FFBBA-49D4-4A42-9BCC-01B5906E6054}" destId="{58547611-0E25-4DF8-A597-70652334AE0D}"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D926A-6B3A-49BF-A73E-EDBB1AC63195}" type="datetimeFigureOut">
              <a:rPr lang="da-DK" smtClean="0"/>
              <a:t>25-06-2019</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C3987-D689-41E7-B012-7A1AE2CA91E3}" type="slidenum">
              <a:rPr lang="da-DK" smtClean="0"/>
              <a:t>‹#›</a:t>
            </a:fld>
            <a:endParaRPr lang="da-DK"/>
          </a:p>
        </p:txBody>
      </p:sp>
    </p:spTree>
    <p:extLst>
      <p:ext uri="{BB962C8B-B14F-4D97-AF65-F5344CB8AC3E}">
        <p14:creationId xmlns:p14="http://schemas.microsoft.com/office/powerpoint/2010/main" val="223946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2</a:t>
            </a:fld>
            <a:endParaRPr lang="da-DK"/>
          </a:p>
        </p:txBody>
      </p:sp>
    </p:spTree>
    <p:extLst>
      <p:ext uri="{BB962C8B-B14F-4D97-AF65-F5344CB8AC3E}">
        <p14:creationId xmlns:p14="http://schemas.microsoft.com/office/powerpoint/2010/main" val="304951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676696"/>
                </a:solidFill>
              </a:rPr>
              <a:t>These are examples of how we can encourage shared decision-making with our patients.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11</a:t>
            </a:fld>
            <a:endParaRPr lang="da-DK"/>
          </a:p>
        </p:txBody>
      </p:sp>
    </p:spTree>
    <p:extLst>
      <p:ext uri="{BB962C8B-B14F-4D97-AF65-F5344CB8AC3E}">
        <p14:creationId xmlns:p14="http://schemas.microsoft.com/office/powerpoint/2010/main" val="3116659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end stage of the appointment is to ensure the patient understands what was discussed and what needs to happen going forward. It is also an opportunity for us to build further rapport and leave a good impression. The Four Habits highlights three key communication tasks we could do to achieve all the above goals. </a:t>
            </a:r>
          </a:p>
          <a:p>
            <a:pPr lvl="0"/>
            <a:r>
              <a:rPr lang="en-US" sz="1200" kern="1200" dirty="0">
                <a:solidFill>
                  <a:schemeClr val="tx1"/>
                </a:solidFill>
                <a:effectLst/>
                <a:latin typeface="+mn-lt"/>
                <a:ea typeface="+mn-ea"/>
                <a:cs typeface="+mn-cs"/>
              </a:rPr>
              <a:t>First, we can invite patients to ask further questions if they already haven’t done so. This allows for further clarification if needed. </a:t>
            </a:r>
          </a:p>
          <a:p>
            <a:pPr lvl="0"/>
            <a:r>
              <a:rPr lang="en-US" sz="1200" kern="1200" dirty="0">
                <a:solidFill>
                  <a:schemeClr val="tx1"/>
                </a:solidFill>
                <a:effectLst/>
                <a:latin typeface="+mn-lt"/>
                <a:ea typeface="+mn-ea"/>
                <a:cs typeface="+mn-cs"/>
              </a:rPr>
              <a:t>Second, we need to outline the next steps so that it is fresh in the patient’s mind and help with recall when they leave the appointment. If the patient is recommended to see another health professional, it is worthwhile providing some reassurance on ease any anxiety. </a:t>
            </a:r>
          </a:p>
          <a:p>
            <a:pPr lvl="0"/>
            <a:r>
              <a:rPr lang="en-US" sz="1200" kern="1200" dirty="0">
                <a:solidFill>
                  <a:schemeClr val="tx1"/>
                </a:solidFill>
                <a:effectLst/>
                <a:latin typeface="+mn-lt"/>
                <a:ea typeface="+mn-ea"/>
                <a:cs typeface="+mn-cs"/>
              </a:rPr>
              <a:t>Finally, we want to end on a personal note to reaffirm the relationship. This can be as simple as wishing them a lovely weekend or a </a:t>
            </a:r>
            <a:r>
              <a:rPr lang="en-US" sz="1200" b="0" kern="1200" dirty="0">
                <a:solidFill>
                  <a:schemeClr val="tx1"/>
                </a:solidFill>
                <a:effectLst/>
                <a:latin typeface="+mn-lt"/>
                <a:ea typeface="+mn-ea"/>
                <a:cs typeface="+mn-cs"/>
              </a:rPr>
              <a:t>personal </a:t>
            </a:r>
            <a:r>
              <a:rPr lang="en-US" sz="1200" b="0" kern="1200" dirty="0" smtClean="0">
                <a:solidFill>
                  <a:schemeClr val="tx1"/>
                </a:solidFill>
                <a:effectLst/>
                <a:latin typeface="+mn-lt"/>
                <a:ea typeface="+mn-ea"/>
                <a:cs typeface="+mn-cs"/>
              </a:rPr>
              <a:t>anecdote </a:t>
            </a:r>
            <a:r>
              <a:rPr lang="en-US" sz="1200" b="0" kern="1200" dirty="0">
                <a:solidFill>
                  <a:schemeClr val="tx1"/>
                </a:solidFill>
                <a:effectLst/>
                <a:latin typeface="+mn-lt"/>
                <a:ea typeface="+mn-ea"/>
                <a:cs typeface="+mn-cs"/>
              </a:rPr>
              <a:t>if </a:t>
            </a:r>
            <a:r>
              <a:rPr lang="en-US" sz="1200" kern="1200" dirty="0">
                <a:solidFill>
                  <a:schemeClr val="tx1"/>
                </a:solidFill>
                <a:effectLst/>
                <a:latin typeface="+mn-lt"/>
                <a:ea typeface="+mn-ea"/>
                <a:cs typeface="+mn-cs"/>
              </a:rPr>
              <a:t>something was raised during the appointment.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12</a:t>
            </a:fld>
            <a:endParaRPr lang="da-DK"/>
          </a:p>
        </p:txBody>
      </p:sp>
    </p:spTree>
    <p:extLst>
      <p:ext uri="{BB962C8B-B14F-4D97-AF65-F5344CB8AC3E}">
        <p14:creationId xmlns:p14="http://schemas.microsoft.com/office/powerpoint/2010/main" val="221062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 phrases to demonstrate how we can complete the visit.</a:t>
            </a:r>
          </a:p>
          <a:p>
            <a:endParaRPr lang="en-US" dirty="0"/>
          </a:p>
          <a:p>
            <a:pPr marL="0" lvl="0" indent="0">
              <a:spcAft>
                <a:spcPts val="0"/>
              </a:spcAft>
              <a:buFont typeface="Calibri" panose="020F0502020204030204" pitchFamily="34" charset="0"/>
              <a:buNone/>
            </a:pPr>
            <a:r>
              <a:rPr lang="en-US" i="1" dirty="0"/>
              <a:t>-Note to instructor: </a:t>
            </a:r>
            <a:r>
              <a:rPr lang="en-ZA" sz="1200" dirty="0">
                <a:effectLst/>
                <a:latin typeface="Calibri" panose="020F0502020204030204" pitchFamily="34" charset="0"/>
                <a:ea typeface="Times New Roman" panose="02020603050405020304" pitchFamily="18" charset="0"/>
              </a:rPr>
              <a:t>feel free to replace</a:t>
            </a:r>
            <a:r>
              <a:rPr lang="en-ZA" sz="1200" baseline="0" dirty="0">
                <a:effectLst/>
                <a:latin typeface="Calibri" panose="020F0502020204030204" pitchFamily="34" charset="0"/>
                <a:ea typeface="Times New Roman" panose="02020603050405020304" pitchFamily="18" charset="0"/>
              </a:rPr>
              <a:t> these examples with phrases that make sense in your context. </a:t>
            </a:r>
            <a:endParaRPr lang="en-US" i="1"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13</a:t>
            </a:fld>
            <a:endParaRPr lang="da-DK"/>
          </a:p>
        </p:txBody>
      </p:sp>
    </p:spTree>
    <p:extLst>
      <p:ext uri="{BB962C8B-B14F-4D97-AF65-F5344CB8AC3E}">
        <p14:creationId xmlns:p14="http://schemas.microsoft.com/office/powerpoint/2010/main" val="4088916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instructor</a:t>
            </a:r>
          </a:p>
          <a:p>
            <a:r>
              <a:rPr lang="en-US" b="0" dirty="0"/>
              <a:t>This role-play activity is to practice the key communication tasks in providing a diagnosis, shared decision-making and successfully end the appointment.</a:t>
            </a:r>
          </a:p>
          <a:p>
            <a:pPr lvl="0"/>
            <a:endParaRPr lang="en-AU" dirty="0"/>
          </a:p>
          <a:p>
            <a:pPr lvl="0"/>
            <a:r>
              <a:rPr lang="en-AU" b="1" dirty="0"/>
              <a:t>Instructions to students:</a:t>
            </a:r>
          </a:p>
          <a:p>
            <a:pPr marL="171450" lvl="0" indent="-171450">
              <a:buFont typeface="Arial" panose="020B0604020202020204" pitchFamily="34" charset="0"/>
              <a:buChar char="•"/>
            </a:pPr>
            <a:r>
              <a:rPr lang="en-AU" dirty="0"/>
              <a:t>Create information ‘chunks’ (phrases) to describe the set of results you have been given.</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AU" dirty="0"/>
              <a:t>Students should tailor the diagnosis back to the patient’s main concern including potential lifestyle changes/what is means in their life</a:t>
            </a:r>
            <a:endParaRPr lang="en-US" sz="2000" dirty="0"/>
          </a:p>
          <a:p>
            <a:pPr marL="171450" lvl="0" indent="-171450">
              <a:buFont typeface="Arial" panose="020B0604020202020204" pitchFamily="34" charset="0"/>
              <a:buChar char="•"/>
            </a:pPr>
            <a:r>
              <a:rPr lang="en-AU" dirty="0"/>
              <a:t>Use simple and concise statements and avoid jargon</a:t>
            </a:r>
          </a:p>
          <a:p>
            <a:pPr marL="171450" lvl="0" indent="-171450">
              <a:buFont typeface="Arial" panose="020B0604020202020204" pitchFamily="34" charset="0"/>
              <a:buChar char="•"/>
            </a:pPr>
            <a:r>
              <a:rPr lang="en-AU" dirty="0"/>
              <a:t>Use appropriate verbal and non-verbal cues</a:t>
            </a:r>
            <a:endParaRPr lang="en-US" sz="2000" dirty="0"/>
          </a:p>
          <a:p>
            <a:pPr marL="171450" lvl="0" indent="-171450">
              <a:buFont typeface="Arial" panose="020B0604020202020204" pitchFamily="34" charset="0"/>
              <a:buChar char="•"/>
            </a:pPr>
            <a:r>
              <a:rPr lang="en-AU" dirty="0"/>
              <a:t>Use signposting to help structure the appointment</a:t>
            </a:r>
            <a:endParaRPr lang="en-US" sz="2000" dirty="0"/>
          </a:p>
          <a:p>
            <a:pPr marL="171450" lvl="0" indent="-171450">
              <a:buFont typeface="Arial" panose="020B0604020202020204" pitchFamily="34" charset="0"/>
              <a:buChar char="•"/>
            </a:pPr>
            <a:r>
              <a:rPr lang="en-AU" dirty="0"/>
              <a:t>Remember to check your patient’s understanding</a:t>
            </a:r>
            <a:endParaRPr lang="da-DK" dirty="0"/>
          </a:p>
          <a:p>
            <a:endParaRPr lang="en-US" b="0" dirty="0"/>
          </a:p>
          <a:p>
            <a:r>
              <a:rPr lang="en-US" b="1" dirty="0"/>
              <a:t>Preparation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the students to form groups of three: one student takes the role of the ‘audiologist’, one takes the role of the ‘patient’, and the third member takes the role of ‘observer’.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students with a selection of main concerns, audiogram results and patient characteristics. Ask students to decide as a trio in which main concern(s), audiogram and patient characteristics they would like to role-play.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‘audiologist’ will then leave the group for 5 minutes to prepare for his/her role using the communication tasks detailed in Initiating the Session and Information Gathering.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‘patient’ and ‘observer’ will also have 5 minutes to discuss the case in more detail, prepare answers, and add their own </a:t>
            </a:r>
            <a:r>
              <a:rPr lang="en-US" sz="1200" kern="1200" dirty="0" err="1">
                <a:solidFill>
                  <a:schemeClr val="tx1"/>
                </a:solidFill>
                <a:effectLst/>
                <a:latin typeface="+mn-lt"/>
                <a:ea typeface="+mn-ea"/>
                <a:cs typeface="+mn-cs"/>
              </a:rPr>
              <a:t>flavour</a:t>
            </a:r>
            <a:r>
              <a:rPr lang="en-US" sz="1200" kern="1200" dirty="0">
                <a:solidFill>
                  <a:schemeClr val="tx1"/>
                </a:solidFill>
                <a:effectLst/>
                <a:latin typeface="+mn-lt"/>
                <a:ea typeface="+mn-ea"/>
                <a:cs typeface="+mn-cs"/>
              </a:rPr>
              <a:t> to the case. </a:t>
            </a:r>
          </a:p>
          <a:p>
            <a:endParaRPr lang="en-US" b="1" dirty="0"/>
          </a:p>
          <a:p>
            <a:r>
              <a:rPr lang="en-US" b="1" dirty="0"/>
              <a:t>Role-play</a:t>
            </a:r>
          </a:p>
          <a:p>
            <a:r>
              <a:rPr lang="en-US" b="0" dirty="0"/>
              <a:t>The role-play should run for approximately 7-10 minutes. </a:t>
            </a:r>
          </a:p>
          <a:p>
            <a:r>
              <a:rPr lang="en-US" b="0" dirty="0"/>
              <a:t>The observer will be given the </a:t>
            </a:r>
            <a:r>
              <a:rPr lang="en-US" b="0" u="sng" dirty="0"/>
              <a:t>feedback handout</a:t>
            </a:r>
            <a:r>
              <a:rPr lang="en-US" b="0" u="none" dirty="0"/>
              <a:t> to prompt feedback to the clinician. See next two slides. </a:t>
            </a:r>
          </a:p>
          <a:p>
            <a:r>
              <a:rPr lang="en-US" b="0" u="none" dirty="0"/>
              <a:t>If time allows, students can swap roles and do the second case scenario. </a:t>
            </a:r>
          </a:p>
          <a:p>
            <a:endParaRPr lang="en-US" b="0" u="none"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t>Reflection</a:t>
            </a:r>
          </a:p>
          <a:p>
            <a:r>
              <a:rPr lang="en-US" b="0" u="none" dirty="0"/>
              <a:t>As a group, ask students to reflect on the cases and how they managed to handle the two cases. </a:t>
            </a:r>
          </a:p>
          <a:p>
            <a:endParaRPr lang="en-US" b="0" u="none"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14</a:t>
            </a:fld>
            <a:endParaRPr lang="da-DK"/>
          </a:p>
        </p:txBody>
      </p:sp>
    </p:spTree>
    <p:extLst>
      <p:ext uri="{BB962C8B-B14F-4D97-AF65-F5344CB8AC3E}">
        <p14:creationId xmlns:p14="http://schemas.microsoft.com/office/powerpoint/2010/main" val="3878018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instructor</a:t>
            </a:r>
          </a:p>
          <a:p>
            <a:r>
              <a:rPr lang="en-US" dirty="0"/>
              <a:t>Encourage the ‘observer’ in the group to provide detail feedback to the ‘clinician’. Emphasize that we want to promote an encouraging learning environment where students can help each other better prepare for real-life clinics. </a:t>
            </a:r>
          </a:p>
          <a:p>
            <a:endParaRPr lang="en-US" dirty="0"/>
          </a:p>
          <a:p>
            <a:r>
              <a:rPr lang="en-US" dirty="0"/>
              <a:t>The ‘observer’ is to describe about two areas the ‘clinician’ and well and two areas the ‘clinician’ can improve on with suggestions on how that can happen. Students can use the feedback description as a guide. </a:t>
            </a:r>
          </a:p>
        </p:txBody>
      </p:sp>
      <p:sp>
        <p:nvSpPr>
          <p:cNvPr id="4" name="Slide Number Placeholder 3"/>
          <p:cNvSpPr>
            <a:spLocks noGrp="1"/>
          </p:cNvSpPr>
          <p:nvPr>
            <p:ph type="sldNum" sz="quarter" idx="10"/>
          </p:nvPr>
        </p:nvSpPr>
        <p:spPr/>
        <p:txBody>
          <a:bodyPr/>
          <a:lstStyle/>
          <a:p>
            <a:fld id="{6D1C3987-D689-41E7-B012-7A1AE2CA91E3}" type="slidenum">
              <a:rPr lang="da-DK" smtClean="0"/>
              <a:t>15</a:t>
            </a:fld>
            <a:endParaRPr lang="da-DK"/>
          </a:p>
        </p:txBody>
      </p:sp>
    </p:spTree>
    <p:extLst>
      <p:ext uri="{BB962C8B-B14F-4D97-AF65-F5344CB8AC3E}">
        <p14:creationId xmlns:p14="http://schemas.microsoft.com/office/powerpoint/2010/main" val="16009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instructor</a:t>
            </a:r>
          </a:p>
          <a:p>
            <a:r>
              <a:rPr lang="en-US" dirty="0"/>
              <a:t>Encourage the ‘observer’ in the group to provide detail feedback to the ‘clinician’. Emphasize that we want to promote an encouraging learning environment where students can help each other better prepare for real-life clinics. </a:t>
            </a:r>
          </a:p>
          <a:p>
            <a:endParaRPr lang="en-US" dirty="0"/>
          </a:p>
          <a:p>
            <a:r>
              <a:rPr lang="en-US" dirty="0"/>
              <a:t>The ‘observer’ is to describe about two areas the ‘clinician’ and well and two areas the ‘clinician’ can improve on with suggestions on how that can happen. Students can use the feedback description as a guide. </a:t>
            </a:r>
          </a:p>
        </p:txBody>
      </p:sp>
      <p:sp>
        <p:nvSpPr>
          <p:cNvPr id="4" name="Slide Number Placeholder 3"/>
          <p:cNvSpPr>
            <a:spLocks noGrp="1"/>
          </p:cNvSpPr>
          <p:nvPr>
            <p:ph type="sldNum" sz="quarter" idx="10"/>
          </p:nvPr>
        </p:nvSpPr>
        <p:spPr/>
        <p:txBody>
          <a:bodyPr/>
          <a:lstStyle/>
          <a:p>
            <a:fld id="{6D1C3987-D689-41E7-B012-7A1AE2CA91E3}" type="slidenum">
              <a:rPr lang="da-DK" smtClean="0"/>
              <a:t>16</a:t>
            </a:fld>
            <a:endParaRPr lang="da-DK"/>
          </a:p>
        </p:txBody>
      </p:sp>
    </p:spTree>
    <p:extLst>
      <p:ext uri="{BB962C8B-B14F-4D97-AF65-F5344CB8AC3E}">
        <p14:creationId xmlns:p14="http://schemas.microsoft.com/office/powerpoint/2010/main" val="1055383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17</a:t>
            </a:fld>
            <a:endParaRPr lang="da-DK"/>
          </a:p>
        </p:txBody>
      </p:sp>
    </p:spTree>
    <p:extLst>
      <p:ext uri="{BB962C8B-B14F-4D97-AF65-F5344CB8AC3E}">
        <p14:creationId xmlns:p14="http://schemas.microsoft.com/office/powerpoint/2010/main" val="238741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the Calgary-Cambridge Guides, the final stages of the appointment occur after we have performed the assessments, whether it is a hearing test or fine-tuning of the hearing aids. Unlike the earlier stages of the appointment where our main emphasis is to gather information, we now transition into information provision and share decision making about management plans.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final stages of the appointment provide an opportunity for us to clearly explain the diagnosis and come to a collaborative decision with our patients on the management plan. Research has shown the healthcare professional’s communication to be a significant factor. </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References</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Zolnierek</a:t>
            </a:r>
            <a:r>
              <a:rPr lang="en-US" sz="1200" kern="1200" dirty="0">
                <a:solidFill>
                  <a:schemeClr val="tx1"/>
                </a:solidFill>
                <a:effectLst/>
                <a:latin typeface="+mn-lt"/>
                <a:ea typeface="+mn-ea"/>
                <a:cs typeface="+mn-cs"/>
              </a:rPr>
              <a:t>, K. B. H., &amp; </a:t>
            </a:r>
            <a:r>
              <a:rPr lang="en-US" sz="1200" kern="1200" dirty="0" err="1">
                <a:solidFill>
                  <a:schemeClr val="tx1"/>
                </a:solidFill>
                <a:effectLst/>
                <a:latin typeface="+mn-lt"/>
                <a:ea typeface="+mn-ea"/>
                <a:cs typeface="+mn-cs"/>
              </a:rPr>
              <a:t>DiMatteo</a:t>
            </a:r>
            <a:r>
              <a:rPr lang="en-US" sz="1200" kern="1200" dirty="0">
                <a:solidFill>
                  <a:schemeClr val="tx1"/>
                </a:solidFill>
                <a:effectLst/>
                <a:latin typeface="+mn-lt"/>
                <a:ea typeface="+mn-ea"/>
                <a:cs typeface="+mn-cs"/>
              </a:rPr>
              <a:t>, M. R. (2009). Physician communication and patient adherence to treatment: a meta-analysis. </a:t>
            </a:r>
            <a:r>
              <a:rPr lang="en-US" sz="1200" i="1" kern="1200" dirty="0">
                <a:solidFill>
                  <a:schemeClr val="tx1"/>
                </a:solidFill>
                <a:effectLst/>
                <a:latin typeface="+mn-lt"/>
                <a:ea typeface="+mn-ea"/>
                <a:cs typeface="+mn-cs"/>
              </a:rPr>
              <a:t>Medical care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47</a:t>
            </a:r>
            <a:r>
              <a:rPr lang="en-US" sz="1200" kern="1200" dirty="0">
                <a:solidFill>
                  <a:schemeClr val="tx1"/>
                </a:solidFill>
                <a:effectLst/>
                <a:latin typeface="+mn-lt"/>
                <a:ea typeface="+mn-ea"/>
                <a:cs typeface="+mn-cs"/>
              </a:rPr>
              <a:t>(8), 826.</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3</a:t>
            </a:fld>
            <a:endParaRPr lang="da-DK"/>
          </a:p>
        </p:txBody>
      </p:sp>
    </p:spTree>
    <p:extLst>
      <p:ext uri="{BB962C8B-B14F-4D97-AF65-F5344CB8AC3E}">
        <p14:creationId xmlns:p14="http://schemas.microsoft.com/office/powerpoint/2010/main" val="150899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audiology literature has shown clinicians to display biomedical tendencies during the diagnosis and management phase. For instance, clinicians tend to dominate the interaction and emphasized the audiometric results rather than the patient’s emotional concerns. Similarly, a recent study also found that audiology students rarely displayed shared decision-making and missed opportunities to respond to the patient’s emotions. </a:t>
            </a:r>
          </a:p>
          <a:p>
            <a:r>
              <a:rPr lang="en-US" sz="1200" kern="1200" dirty="0">
                <a:solidFill>
                  <a:schemeClr val="tx1"/>
                </a:solidFill>
                <a:effectLst/>
                <a:latin typeface="+mn-lt"/>
                <a:ea typeface="+mn-ea"/>
                <a:cs typeface="+mn-cs"/>
              </a:rPr>
              <a:t>These findings highlight a need to review how we are communicating with our patients to ensure optimal hearing care is provided. </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References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Ekberg, K., </a:t>
            </a:r>
            <a:r>
              <a:rPr lang="en-US" sz="1200" kern="1200" dirty="0" err="1">
                <a:solidFill>
                  <a:schemeClr val="tx1"/>
                </a:solidFill>
                <a:effectLst/>
                <a:latin typeface="+mn-lt"/>
                <a:ea typeface="+mn-ea"/>
                <a:cs typeface="+mn-cs"/>
              </a:rPr>
              <a:t>Grenness</a:t>
            </a:r>
            <a:r>
              <a:rPr lang="en-US" sz="1200" kern="1200" dirty="0">
                <a:solidFill>
                  <a:schemeClr val="tx1"/>
                </a:solidFill>
                <a:effectLst/>
                <a:latin typeface="+mn-lt"/>
                <a:ea typeface="+mn-ea"/>
                <a:cs typeface="+mn-cs"/>
              </a:rPr>
              <a:t>, C., &amp; </a:t>
            </a:r>
            <a:r>
              <a:rPr lang="en-US" sz="1200" kern="1200" dirty="0" err="1">
                <a:solidFill>
                  <a:schemeClr val="tx1"/>
                </a:solidFill>
                <a:effectLst/>
                <a:latin typeface="+mn-lt"/>
                <a:ea typeface="+mn-ea"/>
                <a:cs typeface="+mn-cs"/>
              </a:rPr>
              <a:t>Hickson</a:t>
            </a:r>
            <a:r>
              <a:rPr lang="en-US" sz="1200" kern="1200" dirty="0">
                <a:solidFill>
                  <a:schemeClr val="tx1"/>
                </a:solidFill>
                <a:effectLst/>
                <a:latin typeface="+mn-lt"/>
                <a:ea typeface="+mn-ea"/>
                <a:cs typeface="+mn-cs"/>
              </a:rPr>
              <a:t>, L. (2014). Addressing patients' psychosocial concerns regarding hearing aids within audiology appointments for older adults. </a:t>
            </a:r>
            <a:r>
              <a:rPr lang="en-US" sz="1200" i="1" kern="1200" dirty="0">
                <a:solidFill>
                  <a:schemeClr val="tx1"/>
                </a:solidFill>
                <a:effectLst/>
                <a:latin typeface="+mn-lt"/>
                <a:ea typeface="+mn-ea"/>
                <a:cs typeface="+mn-cs"/>
              </a:rPr>
              <a:t>American Journal of Audiology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(3), 337-350.</a:t>
            </a:r>
          </a:p>
          <a:p>
            <a:r>
              <a:rPr lang="en-US" sz="1200" kern="1200" dirty="0">
                <a:solidFill>
                  <a:schemeClr val="tx1"/>
                </a:solidFill>
                <a:effectLst/>
                <a:latin typeface="+mn-lt"/>
                <a:ea typeface="+mn-ea"/>
                <a:cs typeface="+mn-cs"/>
              </a:rPr>
              <a:t>Meyer, C., Barr, C., Khan, A., &amp; </a:t>
            </a:r>
            <a:r>
              <a:rPr lang="en-US" sz="1200" kern="1200" dirty="0" err="1">
                <a:solidFill>
                  <a:schemeClr val="tx1"/>
                </a:solidFill>
                <a:effectLst/>
                <a:latin typeface="+mn-lt"/>
                <a:ea typeface="+mn-ea"/>
                <a:cs typeface="+mn-cs"/>
              </a:rPr>
              <a:t>Hickson</a:t>
            </a:r>
            <a:r>
              <a:rPr lang="en-US" sz="1200" kern="1200" dirty="0">
                <a:solidFill>
                  <a:schemeClr val="tx1"/>
                </a:solidFill>
                <a:effectLst/>
                <a:latin typeface="+mn-lt"/>
                <a:ea typeface="+mn-ea"/>
                <a:cs typeface="+mn-cs"/>
              </a:rPr>
              <a:t>, L. (2017). Audiologist-patient communication profiles in hearing rehabilitation appointments. </a:t>
            </a:r>
            <a:r>
              <a:rPr lang="en-US" sz="1200" i="1" kern="1200" dirty="0">
                <a:solidFill>
                  <a:schemeClr val="tx1"/>
                </a:solidFill>
                <a:effectLst/>
                <a:latin typeface="+mn-lt"/>
                <a:ea typeface="+mn-ea"/>
                <a:cs typeface="+mn-cs"/>
              </a:rPr>
              <a:t>Patient education and counseling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100</a:t>
            </a:r>
            <a:r>
              <a:rPr lang="en-US" sz="1200" kern="1200" dirty="0">
                <a:solidFill>
                  <a:schemeClr val="tx1"/>
                </a:solidFill>
                <a:effectLst/>
                <a:latin typeface="+mn-lt"/>
                <a:ea typeface="+mn-ea"/>
                <a:cs typeface="+mn-cs"/>
              </a:rPr>
              <a:t>(8), 1490-1498.</a:t>
            </a:r>
          </a:p>
          <a:p>
            <a:r>
              <a:rPr lang="en-US" sz="1200" kern="1200" dirty="0" err="1">
                <a:solidFill>
                  <a:schemeClr val="tx1"/>
                </a:solidFill>
                <a:effectLst/>
                <a:latin typeface="+mn-lt"/>
                <a:ea typeface="+mn-ea"/>
                <a:cs typeface="+mn-cs"/>
              </a:rPr>
              <a:t>Grenness</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Hickson</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Laplante</a:t>
            </a:r>
            <a:r>
              <a:rPr lang="en-US" sz="1200" kern="1200" dirty="0">
                <a:solidFill>
                  <a:schemeClr val="tx1"/>
                </a:solidFill>
                <a:effectLst/>
                <a:latin typeface="+mn-lt"/>
                <a:ea typeface="+mn-ea"/>
                <a:cs typeface="+mn-cs"/>
              </a:rPr>
              <a:t>-Lévesque, A., Meyer, C., &amp; Davidson, B. (2015). The nature of communication throughout diagnosis and management planning in initial </a:t>
            </a:r>
            <a:r>
              <a:rPr lang="en-US" sz="1200" kern="1200" dirty="0" err="1">
                <a:solidFill>
                  <a:schemeClr val="tx1"/>
                </a:solidFill>
                <a:effectLst/>
                <a:latin typeface="+mn-lt"/>
                <a:ea typeface="+mn-ea"/>
                <a:cs typeface="+mn-cs"/>
              </a:rPr>
              <a:t>audiologic</a:t>
            </a:r>
            <a:r>
              <a:rPr lang="en-US" sz="1200" kern="1200" dirty="0">
                <a:solidFill>
                  <a:schemeClr val="tx1"/>
                </a:solidFill>
                <a:effectLst/>
                <a:latin typeface="+mn-lt"/>
                <a:ea typeface="+mn-ea"/>
                <a:cs typeface="+mn-cs"/>
              </a:rPr>
              <a:t> rehabilitation consultations. </a:t>
            </a:r>
            <a:r>
              <a:rPr lang="en-US" sz="1200" i="1" kern="1200" dirty="0">
                <a:solidFill>
                  <a:schemeClr val="tx1"/>
                </a:solidFill>
                <a:effectLst/>
                <a:latin typeface="+mn-lt"/>
                <a:ea typeface="+mn-ea"/>
                <a:cs typeface="+mn-cs"/>
              </a:rPr>
              <a:t>Journal of the American Academy of Audiology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(1), 36-50.</a:t>
            </a:r>
          </a:p>
          <a:p>
            <a:r>
              <a:rPr lang="en-US" sz="1200" kern="1200" dirty="0">
                <a:solidFill>
                  <a:schemeClr val="tx1"/>
                </a:solidFill>
                <a:effectLst/>
                <a:latin typeface="+mn-lt"/>
                <a:ea typeface="+mn-ea"/>
                <a:cs typeface="+mn-cs"/>
              </a:rPr>
              <a:t>Tai, S., Barr, C., &amp; Woodward-</a:t>
            </a:r>
            <a:r>
              <a:rPr lang="en-US" sz="1200" kern="1200" dirty="0" err="1">
                <a:solidFill>
                  <a:schemeClr val="tx1"/>
                </a:solidFill>
                <a:effectLst/>
                <a:latin typeface="+mn-lt"/>
                <a:ea typeface="+mn-ea"/>
                <a:cs typeface="+mn-cs"/>
              </a:rPr>
              <a:t>Kron</a:t>
            </a:r>
            <a:r>
              <a:rPr lang="en-US" sz="1200" kern="1200" dirty="0">
                <a:solidFill>
                  <a:schemeClr val="tx1"/>
                </a:solidFill>
                <a:effectLst/>
                <a:latin typeface="+mn-lt"/>
                <a:ea typeface="+mn-ea"/>
                <a:cs typeface="+mn-cs"/>
              </a:rPr>
              <a:t>, R. (2019). Towards patient-</a:t>
            </a:r>
            <a:r>
              <a:rPr lang="en-US" sz="1200" kern="1200" dirty="0" err="1">
                <a:solidFill>
                  <a:schemeClr val="tx1"/>
                </a:solidFill>
                <a:effectLst/>
                <a:latin typeface="+mn-lt"/>
                <a:ea typeface="+mn-ea"/>
                <a:cs typeface="+mn-cs"/>
              </a:rPr>
              <a:t>centred</a:t>
            </a:r>
            <a:r>
              <a:rPr lang="en-US" sz="1200" kern="1200" dirty="0">
                <a:solidFill>
                  <a:schemeClr val="tx1"/>
                </a:solidFill>
                <a:effectLst/>
                <a:latin typeface="+mn-lt"/>
                <a:ea typeface="+mn-ea"/>
                <a:cs typeface="+mn-cs"/>
              </a:rPr>
              <a:t> communication: an observational study of supervised audiology student-patient hearing assessments. </a:t>
            </a:r>
            <a:r>
              <a:rPr lang="en-US" sz="1200" i="1" kern="1200" dirty="0">
                <a:solidFill>
                  <a:schemeClr val="tx1"/>
                </a:solidFill>
                <a:effectLst/>
                <a:latin typeface="+mn-lt"/>
                <a:ea typeface="+mn-ea"/>
                <a:cs typeface="+mn-cs"/>
              </a:rPr>
              <a:t>International journal of audiology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58</a:t>
            </a:r>
            <a:r>
              <a:rPr lang="en-US" sz="1200" kern="1200" dirty="0">
                <a:solidFill>
                  <a:schemeClr val="tx1"/>
                </a:solidFill>
                <a:effectLst/>
                <a:latin typeface="+mn-lt"/>
                <a:ea typeface="+mn-ea"/>
                <a:cs typeface="+mn-cs"/>
              </a:rPr>
              <a:t>(2), 97-106.</a:t>
            </a:r>
          </a:p>
          <a:p>
            <a:r>
              <a:rPr lang="en-US" sz="1200" kern="1200" dirty="0">
                <a:solidFill>
                  <a:schemeClr val="tx1"/>
                </a:solidFill>
                <a:effectLst/>
                <a:latin typeface="+mn-lt"/>
                <a:ea typeface="+mn-ea"/>
                <a:cs typeface="+mn-cs"/>
              </a:rPr>
              <a:t>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4</a:t>
            </a:fld>
            <a:endParaRPr lang="da-DK"/>
          </a:p>
        </p:txBody>
      </p:sp>
    </p:spTree>
    <p:extLst>
      <p:ext uri="{BB962C8B-B14F-4D97-AF65-F5344CB8AC3E}">
        <p14:creationId xmlns:p14="http://schemas.microsoft.com/office/powerpoint/2010/main" val="235565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to instructor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out the transcript</a:t>
            </a:r>
          </a:p>
          <a:p>
            <a:r>
              <a:rPr lang="en-US" sz="1200" kern="1200" dirty="0">
                <a:solidFill>
                  <a:schemeClr val="tx1"/>
                </a:solidFill>
                <a:effectLst/>
                <a:latin typeface="+mn-lt"/>
                <a:ea typeface="+mn-ea"/>
                <a:cs typeface="+mn-cs"/>
              </a:rPr>
              <a:t>Ask the class what the think about the exchange between the audiologist and Sophie. </a:t>
            </a:r>
          </a:p>
          <a:p>
            <a:r>
              <a:rPr lang="en-AU" sz="1200" kern="1200" dirty="0">
                <a:solidFill>
                  <a:schemeClr val="tx1"/>
                </a:solidFill>
                <a:effectLst/>
                <a:latin typeface="+mn-lt"/>
                <a:ea typeface="+mn-ea"/>
                <a:cs typeface="+mn-cs"/>
              </a:rPr>
              <a:t>How do you think the patient felt?</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What are the consequences of the interaction?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may highlight that the audiologist is focused on the audiometric results and did not address Sophie’s main concerns about her right ear. The cause and management were only brought up after Sophie asked the questions. The audiologist does not sound like he/she understood where Sophie was coming from. Sophie may start to feel frustrated.  </a:t>
            </a:r>
          </a:p>
          <a:p>
            <a:r>
              <a:rPr lang="en-US" sz="1200" kern="1200" dirty="0">
                <a:solidFill>
                  <a:schemeClr val="tx1"/>
                </a:solidFill>
                <a:effectLst/>
                <a:latin typeface="+mn-lt"/>
                <a:ea typeface="+mn-ea"/>
                <a:cs typeface="+mn-cs"/>
              </a:rPr>
              <a:t> </a:t>
            </a:r>
          </a:p>
          <a:p>
            <a:endParaRPr lang="en-US" dirty="0"/>
          </a:p>
          <a:p>
            <a:r>
              <a:rPr lang="en-US" sz="1200" kern="1200" dirty="0">
                <a:solidFill>
                  <a:schemeClr val="tx1"/>
                </a:solidFill>
                <a:effectLst/>
                <a:latin typeface="+mn-lt"/>
                <a:ea typeface="+mn-ea"/>
                <a:cs typeface="+mn-cs"/>
              </a:rPr>
              <a:t> </a:t>
            </a:r>
          </a:p>
          <a:p>
            <a:endParaRPr lang="en-US" dirty="0"/>
          </a:p>
          <a:p>
            <a:endParaRPr lang="en-US" b="0" dirty="0"/>
          </a:p>
        </p:txBody>
      </p:sp>
      <p:sp>
        <p:nvSpPr>
          <p:cNvPr id="4" name="Slide Number Placeholder 3"/>
          <p:cNvSpPr>
            <a:spLocks noGrp="1"/>
          </p:cNvSpPr>
          <p:nvPr>
            <p:ph type="sldNum" sz="quarter" idx="10"/>
          </p:nvPr>
        </p:nvSpPr>
        <p:spPr/>
        <p:txBody>
          <a:bodyPr/>
          <a:lstStyle/>
          <a:p>
            <a:fld id="{6D1C3987-D689-41E7-B012-7A1AE2CA91E3}" type="slidenum">
              <a:rPr lang="da-DK" smtClean="0"/>
              <a:t>5</a:t>
            </a:fld>
            <a:endParaRPr lang="da-DK"/>
          </a:p>
        </p:txBody>
      </p:sp>
    </p:spTree>
    <p:extLst>
      <p:ext uri="{BB962C8B-B14F-4D97-AF65-F5344CB8AC3E}">
        <p14:creationId xmlns:p14="http://schemas.microsoft.com/office/powerpoint/2010/main" val="139328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benefits of investing in the final stages of the appointment are the promotion of patient recall and understanding of their own diagnosis. Patients are more likely to adhere to your recommendations and are satisfied with your hearing care.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 we invest in the end and ensure our patients are satisfied with their hearing service? The Four Habits advocates three specific tasks that should be performed in any type of audiological appointment to demonstrate person-centred care. </a:t>
            </a:r>
            <a:endParaRPr lang="en-US"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tasks are:</a:t>
            </a:r>
            <a:endParaRPr lang="en-US"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Delivering (</a:t>
            </a:r>
            <a:r>
              <a:rPr lang="en-AU" sz="1200" kern="1200" dirty="0" err="1">
                <a:solidFill>
                  <a:schemeClr val="tx1"/>
                </a:solidFill>
                <a:effectLst/>
                <a:latin typeface="+mn-lt"/>
                <a:ea typeface="+mn-ea"/>
                <a:cs typeface="+mn-cs"/>
              </a:rPr>
              <a:t>audiologic</a:t>
            </a:r>
            <a:r>
              <a:rPr lang="en-AU" sz="1200" kern="1200" dirty="0">
                <a:solidFill>
                  <a:schemeClr val="tx1"/>
                </a:solidFill>
                <a:effectLst/>
                <a:latin typeface="+mn-lt"/>
                <a:ea typeface="+mn-ea"/>
                <a:cs typeface="+mn-cs"/>
              </a:rPr>
              <a:t>) information: e.g. diagnosis of hearing loss, problems with the hearing aids, factors contributing to tinnitus</a:t>
            </a:r>
            <a:endParaRPr lang="en-US"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Providing education and joint decision-making</a:t>
            </a:r>
            <a:endParaRPr lang="en-US" sz="1200" kern="1200" dirty="0">
              <a:solidFill>
                <a:schemeClr val="tx1"/>
              </a:solidFill>
              <a:effectLst/>
              <a:latin typeface="+mn-lt"/>
              <a:ea typeface="+mn-ea"/>
              <a:cs typeface="+mn-cs"/>
            </a:endParaRPr>
          </a:p>
          <a:p>
            <a:pPr lvl="1"/>
            <a:r>
              <a:rPr lang="en-AU" sz="1200" kern="1200" dirty="0">
                <a:solidFill>
                  <a:schemeClr val="tx1"/>
                </a:solidFill>
                <a:effectLst/>
                <a:latin typeface="+mn-lt"/>
                <a:ea typeface="+mn-ea"/>
                <a:cs typeface="+mn-cs"/>
              </a:rPr>
              <a:t>Closing the visit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6</a:t>
            </a:fld>
            <a:endParaRPr lang="da-DK"/>
          </a:p>
        </p:txBody>
      </p:sp>
    </p:spTree>
    <p:extLst>
      <p:ext uri="{BB962C8B-B14F-4D97-AF65-F5344CB8AC3E}">
        <p14:creationId xmlns:p14="http://schemas.microsoft.com/office/powerpoint/2010/main" val="343033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Before we deliver any </a:t>
            </a:r>
            <a:r>
              <a:rPr lang="en-AU" sz="1200" kern="1200" dirty="0" err="1">
                <a:solidFill>
                  <a:schemeClr val="tx1"/>
                </a:solidFill>
                <a:effectLst/>
                <a:latin typeface="+mn-lt"/>
                <a:ea typeface="+mn-ea"/>
                <a:cs typeface="+mn-cs"/>
              </a:rPr>
              <a:t>audiologic</a:t>
            </a:r>
            <a:r>
              <a:rPr lang="en-AU" sz="1200" kern="1200" dirty="0">
                <a:solidFill>
                  <a:schemeClr val="tx1"/>
                </a:solidFill>
                <a:effectLst/>
                <a:latin typeface="+mn-lt"/>
                <a:ea typeface="+mn-ea"/>
                <a:cs typeface="+mn-cs"/>
              </a:rPr>
              <a:t> information, it is important to think about what our patients want to know. According to The Four Habits, patients generally want to know </a:t>
            </a:r>
            <a:r>
              <a:rPr lang="en-AU" sz="1200" i="1" kern="1200" dirty="0">
                <a:solidFill>
                  <a:schemeClr val="tx1"/>
                </a:solidFill>
                <a:effectLst/>
                <a:latin typeface="+mn-lt"/>
                <a:ea typeface="+mn-ea"/>
                <a:cs typeface="+mn-cs"/>
              </a:rPr>
              <a:t>what</a:t>
            </a:r>
            <a:r>
              <a:rPr lang="en-AU" sz="1200" kern="1200" dirty="0">
                <a:solidFill>
                  <a:schemeClr val="tx1"/>
                </a:solidFill>
                <a:effectLst/>
                <a:latin typeface="+mn-lt"/>
                <a:ea typeface="+mn-ea"/>
                <a:cs typeface="+mn-cs"/>
              </a:rPr>
              <a:t> is causing their symptoms or </a:t>
            </a:r>
            <a:r>
              <a:rPr lang="en-AU" sz="1200" i="1" kern="1200" dirty="0">
                <a:solidFill>
                  <a:schemeClr val="tx1"/>
                </a:solidFill>
                <a:effectLst/>
                <a:latin typeface="+mn-lt"/>
                <a:ea typeface="+mn-ea"/>
                <a:cs typeface="+mn-cs"/>
              </a:rPr>
              <a:t>why</a:t>
            </a:r>
            <a:r>
              <a:rPr lang="en-AU" sz="1200" kern="1200" dirty="0">
                <a:solidFill>
                  <a:schemeClr val="tx1"/>
                </a:solidFill>
                <a:effectLst/>
                <a:latin typeface="+mn-lt"/>
                <a:ea typeface="+mn-ea"/>
                <a:cs typeface="+mn-cs"/>
              </a:rPr>
              <a:t> they are experiencing the symptoms. And what they can do in terms of treatment or management of the symptoms.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When we deliver a diagnosis, the results may be quite distressing for our patient. This is where we need to consider and acknowledge the patient’s emotions as discussed in the last presentation. We can do this using appropriate verbal and non-verbal cues.</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is a lot of technical jargon in audiology so we must be conscious to avoid using them. Use simple and concise statements.</a:t>
            </a:r>
          </a:p>
          <a:p>
            <a:endParaRPr lang="en-US"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rPr>
              <a:t>Reference: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Sciacca, A., Meyer, C., Ekberg, K., Barr, C., &amp; </a:t>
            </a:r>
            <a:r>
              <a:rPr lang="en-US" sz="1200" kern="1200" dirty="0" err="1">
                <a:solidFill>
                  <a:schemeClr val="tx1"/>
                </a:solidFill>
                <a:effectLst/>
                <a:latin typeface="+mn-lt"/>
                <a:ea typeface="+mn-ea"/>
                <a:cs typeface="+mn-cs"/>
              </a:rPr>
              <a:t>Hickson</a:t>
            </a:r>
            <a:r>
              <a:rPr lang="en-US" sz="1200" kern="1200" dirty="0">
                <a:solidFill>
                  <a:schemeClr val="tx1"/>
                </a:solidFill>
                <a:effectLst/>
                <a:latin typeface="+mn-lt"/>
                <a:ea typeface="+mn-ea"/>
                <a:cs typeface="+mn-cs"/>
              </a:rPr>
              <a:t>, L. (2017). Exploring Audiologists ’ Language and Hearing Aid Uptake in Initial Rehabilitation Appointments. </a:t>
            </a:r>
            <a:r>
              <a:rPr lang="en-US" sz="1200" i="1" kern="1200" dirty="0">
                <a:solidFill>
                  <a:schemeClr val="tx1"/>
                </a:solidFill>
                <a:effectLst/>
                <a:latin typeface="+mn-lt"/>
                <a:ea typeface="+mn-ea"/>
                <a:cs typeface="+mn-cs"/>
              </a:rPr>
              <a:t>American Journal of Audiology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(June), 110–118. </a:t>
            </a:r>
          </a:p>
          <a:p>
            <a:r>
              <a:rPr lang="en-US" sz="1200" kern="1200" dirty="0">
                <a:solidFill>
                  <a:schemeClr val="tx1"/>
                </a:solidFill>
                <a:effectLst/>
                <a:latin typeface="+mn-lt"/>
                <a:ea typeface="+mn-ea"/>
                <a:cs typeface="+mn-cs"/>
              </a:rPr>
              <a:t>Tai, S., Barr, C., &amp; Woodward-</a:t>
            </a:r>
            <a:r>
              <a:rPr lang="en-US" sz="1200" kern="1200" dirty="0" err="1">
                <a:solidFill>
                  <a:schemeClr val="tx1"/>
                </a:solidFill>
                <a:effectLst/>
                <a:latin typeface="+mn-lt"/>
                <a:ea typeface="+mn-ea"/>
                <a:cs typeface="+mn-cs"/>
              </a:rPr>
              <a:t>Kron</a:t>
            </a:r>
            <a:r>
              <a:rPr lang="en-US" sz="1200" kern="1200" dirty="0">
                <a:solidFill>
                  <a:schemeClr val="tx1"/>
                </a:solidFill>
                <a:effectLst/>
                <a:latin typeface="+mn-lt"/>
                <a:ea typeface="+mn-ea"/>
                <a:cs typeface="+mn-cs"/>
              </a:rPr>
              <a:t>, R. (2019). Towards patient-</a:t>
            </a:r>
            <a:r>
              <a:rPr lang="en-US" sz="1200" kern="1200" dirty="0" err="1">
                <a:solidFill>
                  <a:schemeClr val="tx1"/>
                </a:solidFill>
                <a:effectLst/>
                <a:latin typeface="+mn-lt"/>
                <a:ea typeface="+mn-ea"/>
                <a:cs typeface="+mn-cs"/>
              </a:rPr>
              <a:t>centred</a:t>
            </a:r>
            <a:r>
              <a:rPr lang="en-US" sz="1200" kern="1200" dirty="0">
                <a:solidFill>
                  <a:schemeClr val="tx1"/>
                </a:solidFill>
                <a:effectLst/>
                <a:latin typeface="+mn-lt"/>
                <a:ea typeface="+mn-ea"/>
                <a:cs typeface="+mn-cs"/>
              </a:rPr>
              <a:t> communication: An observational study of supervised audiology student-patient hearing assessments. </a:t>
            </a:r>
            <a:r>
              <a:rPr lang="en-US" sz="1200" i="1" kern="1200" dirty="0">
                <a:solidFill>
                  <a:schemeClr val="tx1"/>
                </a:solidFill>
                <a:effectLst/>
                <a:latin typeface="+mn-lt"/>
                <a:ea typeface="+mn-ea"/>
                <a:cs typeface="+mn-cs"/>
              </a:rPr>
              <a:t>International Journal of Audiology</a:t>
            </a:r>
            <a:r>
              <a:rPr lang="en-US" sz="1200" kern="1200" dirty="0">
                <a:solidFill>
                  <a:schemeClr val="tx1"/>
                </a:solidFill>
                <a:effectLst/>
                <a:latin typeface="+mn-lt"/>
                <a:ea typeface="+mn-ea"/>
                <a:cs typeface="+mn-cs"/>
              </a:rPr>
              <a:t>, 58(2), 97-106.</a:t>
            </a:r>
          </a:p>
        </p:txBody>
      </p:sp>
      <p:sp>
        <p:nvSpPr>
          <p:cNvPr id="4" name="Slide Number Placeholder 3"/>
          <p:cNvSpPr>
            <a:spLocks noGrp="1"/>
          </p:cNvSpPr>
          <p:nvPr>
            <p:ph type="sldNum" sz="quarter" idx="10"/>
          </p:nvPr>
        </p:nvSpPr>
        <p:spPr/>
        <p:txBody>
          <a:bodyPr/>
          <a:lstStyle/>
          <a:p>
            <a:fld id="{6D1C3987-D689-41E7-B012-7A1AE2CA91E3}" type="slidenum">
              <a:rPr lang="da-DK" smtClean="0"/>
              <a:t>7</a:t>
            </a:fld>
            <a:endParaRPr lang="da-DK"/>
          </a:p>
        </p:txBody>
      </p:sp>
    </p:spTree>
    <p:extLst>
      <p:ext uri="{BB962C8B-B14F-4D97-AF65-F5344CB8AC3E}">
        <p14:creationId xmlns:p14="http://schemas.microsoft.com/office/powerpoint/2010/main" val="2110587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dirty="0">
                <a:solidFill>
                  <a:srgbClr val="676696"/>
                </a:solidFill>
              </a:rPr>
              <a:t>These are lists of jargon terms commonly used by audiologists. </a:t>
            </a: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AU" dirty="0">
              <a:solidFill>
                <a:srgbClr val="676696"/>
              </a:solidFill>
            </a:endParaRP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b="1" dirty="0">
                <a:solidFill>
                  <a:srgbClr val="676696"/>
                </a:solidFill>
              </a:rPr>
              <a:t>Note to Instructor </a:t>
            </a: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dirty="0">
                <a:solidFill>
                  <a:srgbClr val="676696"/>
                </a:solidFill>
              </a:rPr>
              <a:t>Ask the students to have a look at the list and identify the ones they use. </a:t>
            </a: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AU" dirty="0">
              <a:solidFill>
                <a:srgbClr val="676696"/>
              </a:solidFill>
            </a:endParaRP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AU" dirty="0">
              <a:solidFill>
                <a:srgbClr val="676696"/>
              </a:solidFill>
            </a:endParaRP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u="sng" dirty="0">
                <a:solidFill>
                  <a:srgbClr val="676696"/>
                </a:solidFill>
              </a:rPr>
              <a:t>Reference:</a:t>
            </a: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Sciacca, A., Meyer, C., Ekberg, K., Barr, C., &amp; </a:t>
            </a:r>
            <a:r>
              <a:rPr lang="en-US" sz="1200" b="0" i="0" u="none" strike="noStrike" kern="1200" baseline="0" dirty="0" err="1">
                <a:solidFill>
                  <a:schemeClr val="tx1"/>
                </a:solidFill>
                <a:latin typeface="+mn-lt"/>
                <a:ea typeface="+mn-ea"/>
                <a:cs typeface="+mn-cs"/>
              </a:rPr>
              <a:t>Hickson</a:t>
            </a:r>
            <a:r>
              <a:rPr lang="en-US" sz="1200" b="0" i="0" u="none" strike="noStrike" kern="1200" baseline="0" dirty="0">
                <a:solidFill>
                  <a:schemeClr val="tx1"/>
                </a:solidFill>
                <a:latin typeface="+mn-lt"/>
                <a:ea typeface="+mn-ea"/>
                <a:cs typeface="+mn-cs"/>
              </a:rPr>
              <a:t>, L. (2017). Exploring Audiologists ’ Language and Hearing Aid Uptake in Initial Rehabilitation Appointments. </a:t>
            </a:r>
            <a:r>
              <a:rPr lang="en-US" sz="1200" b="0" i="1" u="none" strike="noStrike" kern="1200" baseline="0" dirty="0">
                <a:solidFill>
                  <a:schemeClr val="tx1"/>
                </a:solidFill>
                <a:latin typeface="+mn-lt"/>
                <a:ea typeface="+mn-ea"/>
                <a:cs typeface="+mn-cs"/>
              </a:rPr>
              <a:t>American Journal of Audiology</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26</a:t>
            </a:r>
            <a:r>
              <a:rPr lang="en-US" sz="1200" b="0" i="0" u="none" strike="noStrike" kern="1200" baseline="0" dirty="0">
                <a:solidFill>
                  <a:schemeClr val="tx1"/>
                </a:solidFill>
                <a:latin typeface="+mn-lt"/>
                <a:ea typeface="+mn-ea"/>
                <a:cs typeface="+mn-cs"/>
              </a:rPr>
              <a:t>(June), 110–118.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8</a:t>
            </a:fld>
            <a:endParaRPr lang="da-DK"/>
          </a:p>
        </p:txBody>
      </p:sp>
    </p:spTree>
    <p:extLst>
      <p:ext uri="{BB962C8B-B14F-4D97-AF65-F5344CB8AC3E}">
        <p14:creationId xmlns:p14="http://schemas.microsoft.com/office/powerpoint/2010/main" val="185858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These are examples of how we can deliver the information in relation to the patient’s initial concern(s) that was established during the beginning of the appointment. The goal is to tailor the information back to the patient to help them understand and remember what is being said.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Sometimes it’s appropriate to re-state the patients’ initial concern to tailor what information to provide them.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Audiologists often focus on explaining the audiogram, which can contain a lot of jargon and may not answer the patient’s questions. For instance, we can spend a lot of time explaining an audiogram with a bilateral mixed loss without answering the patient’s main concern. It is, therefore, worth asking what information the patient needs to know.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9</a:t>
            </a:fld>
            <a:endParaRPr lang="da-DK"/>
          </a:p>
        </p:txBody>
      </p:sp>
    </p:spTree>
    <p:extLst>
      <p:ext uri="{BB962C8B-B14F-4D97-AF65-F5344CB8AC3E}">
        <p14:creationId xmlns:p14="http://schemas.microsoft.com/office/powerpoint/2010/main" val="385120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Shared decision-making with our patients about hearing aid options has been a focus in </a:t>
            </a:r>
            <a:r>
              <a:rPr lang="en-AU" sz="1200" kern="1200" dirty="0" err="1">
                <a:solidFill>
                  <a:schemeClr val="tx1"/>
                </a:solidFill>
                <a:effectLst/>
                <a:latin typeface="+mn-lt"/>
                <a:ea typeface="+mn-ea"/>
                <a:cs typeface="+mn-cs"/>
              </a:rPr>
              <a:t>audiologic</a:t>
            </a:r>
            <a:r>
              <a:rPr lang="en-AU" sz="1200" kern="1200" dirty="0">
                <a:solidFill>
                  <a:schemeClr val="tx1"/>
                </a:solidFill>
                <a:effectLst/>
                <a:latin typeface="+mn-lt"/>
                <a:ea typeface="+mn-ea"/>
                <a:cs typeface="+mn-cs"/>
              </a:rPr>
              <a:t> rehabilitation appointments. Shared decision-making is advocated in other health disciplines and can be applied to other </a:t>
            </a:r>
            <a:r>
              <a:rPr lang="en-AU" sz="1200" kern="1200" dirty="0" err="1">
                <a:solidFill>
                  <a:schemeClr val="tx1"/>
                </a:solidFill>
                <a:effectLst/>
                <a:latin typeface="+mn-lt"/>
                <a:ea typeface="+mn-ea"/>
                <a:cs typeface="+mn-cs"/>
              </a:rPr>
              <a:t>audiologic</a:t>
            </a:r>
            <a:r>
              <a:rPr lang="en-AU" sz="1200" kern="1200" dirty="0">
                <a:solidFill>
                  <a:schemeClr val="tx1"/>
                </a:solidFill>
                <a:effectLst/>
                <a:latin typeface="+mn-lt"/>
                <a:ea typeface="+mn-ea"/>
                <a:cs typeface="+mn-cs"/>
              </a:rPr>
              <a:t> scenarios such as an adult and paediatric hearing assessment, tinnitus and vestibular appointment.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This often involves outlining recommendation options and a rationale behind it or any pros and cons to help patients make an informed decision. This is where we adopt sign-positing techniques and chunking information so that it is easy for patients to recall.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Given that the patient has been given a lot of information, it is important to actively check your patient’s understanding throughout.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Shared decision-making also means to value patients’ preferences and opinions.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Research has shown that when we involve patients in management planning, it helps uncover any potential barriers to the recommended options and promote self-actualisation in taking responsibility for their own treatment management. By overcoming some of the barriers, the patient is more likely to adhere with our recommendations to improve their </a:t>
            </a:r>
            <a:r>
              <a:rPr lang="en-AU" sz="1200" kern="1200" dirty="0" err="1">
                <a:solidFill>
                  <a:schemeClr val="tx1"/>
                </a:solidFill>
                <a:effectLst/>
                <a:latin typeface="+mn-lt"/>
                <a:ea typeface="+mn-ea"/>
                <a:cs typeface="+mn-cs"/>
              </a:rPr>
              <a:t>audiologic</a:t>
            </a:r>
            <a:r>
              <a:rPr lang="en-AU" sz="1200" kern="1200" dirty="0">
                <a:solidFill>
                  <a:schemeClr val="tx1"/>
                </a:solidFill>
                <a:effectLst/>
                <a:latin typeface="+mn-lt"/>
                <a:ea typeface="+mn-ea"/>
                <a:cs typeface="+mn-cs"/>
              </a:rPr>
              <a:t> outcome.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 Finally, we can assess patients’ readiness for change and provide alternative options if required.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10</a:t>
            </a:fld>
            <a:endParaRPr lang="da-DK"/>
          </a:p>
        </p:txBody>
      </p:sp>
    </p:spTree>
    <p:extLst>
      <p:ext uri="{BB962C8B-B14F-4D97-AF65-F5344CB8AC3E}">
        <p14:creationId xmlns:p14="http://schemas.microsoft.com/office/powerpoint/2010/main" val="3873595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3683" y="3261473"/>
            <a:ext cx="9974317" cy="575178"/>
          </a:xfrm>
        </p:spPr>
        <p:txBody>
          <a:bodyPr anchor="b">
            <a:normAutofit/>
          </a:bodyPr>
          <a:lstStyle>
            <a:lvl1pPr algn="l">
              <a:defRPr sz="2400" b="1">
                <a:latin typeface="Montserrat" panose="00000500000000000000" pitchFamily="2" charset="0"/>
              </a:defRPr>
            </a:lvl1pPr>
          </a:lstStyle>
          <a:p>
            <a:r>
              <a:rPr lang="en-US" dirty="0"/>
              <a:t>Presentation name</a:t>
            </a:r>
            <a:endParaRPr lang="da-DK" dirty="0"/>
          </a:p>
        </p:txBody>
      </p:sp>
      <p:sp>
        <p:nvSpPr>
          <p:cNvPr id="3" name="Subtitle 2"/>
          <p:cNvSpPr>
            <a:spLocks noGrp="1"/>
          </p:cNvSpPr>
          <p:nvPr>
            <p:ph type="subTitle" idx="1" hasCustomPrompt="1"/>
          </p:nvPr>
        </p:nvSpPr>
        <p:spPr>
          <a:xfrm>
            <a:off x="693683" y="3864655"/>
            <a:ext cx="9144000" cy="532005"/>
          </a:xfrm>
        </p:spPr>
        <p:txBody>
          <a:bodyPr>
            <a:norm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Presentator</a:t>
            </a:r>
            <a:r>
              <a:rPr lang="en-US" dirty="0"/>
              <a:t> name</a:t>
            </a:r>
            <a:endParaRPr lang="da-DK" dirty="0"/>
          </a:p>
        </p:txBody>
      </p:sp>
      <p:sp>
        <p:nvSpPr>
          <p:cNvPr id="6" name="Slide Number Placeholder 5"/>
          <p:cNvSpPr>
            <a:spLocks noGrp="1"/>
          </p:cNvSpPr>
          <p:nvPr>
            <p:ph type="sldNum" sz="quarter" idx="12"/>
          </p:nvPr>
        </p:nvSpPr>
        <p:spPr/>
        <p:txBody>
          <a:bodyPr/>
          <a:lstStyle/>
          <a:p>
            <a:fld id="{5CCBEFA6-8277-4D9D-9123-9269B66012E9}" type="slidenum">
              <a:rPr lang="da-DK" smtClean="0"/>
              <a:t>‹#›</a:t>
            </a:fld>
            <a:endParaRPr lang="da-DK"/>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624" y="3431398"/>
            <a:ext cx="2088749" cy="606198"/>
          </a:xfrm>
          <a:prstGeom prst="rect">
            <a:avLst/>
          </a:prstGeom>
        </p:spPr>
      </p:pic>
    </p:spTree>
    <p:extLst>
      <p:ext uri="{BB962C8B-B14F-4D97-AF65-F5344CB8AC3E}">
        <p14:creationId xmlns:p14="http://schemas.microsoft.com/office/powerpoint/2010/main" val="11507125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4269" y="489418"/>
            <a:ext cx="10477351" cy="480162"/>
          </a:xfrm>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654269"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10" name="Content Placeholder 3"/>
          <p:cNvSpPr>
            <a:spLocks noGrp="1"/>
          </p:cNvSpPr>
          <p:nvPr>
            <p:ph sz="half" idx="2" hasCustomPrompt="1"/>
          </p:nvPr>
        </p:nvSpPr>
        <p:spPr>
          <a:xfrm>
            <a:off x="654443" y="1814980"/>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5" name="Content Placeholder 3"/>
          <p:cNvSpPr>
            <a:spLocks noGrp="1"/>
          </p:cNvSpPr>
          <p:nvPr>
            <p:ph sz="half" idx="17" hasCustomPrompt="1"/>
          </p:nvPr>
        </p:nvSpPr>
        <p:spPr>
          <a:xfrm>
            <a:off x="4588630" y="1814980"/>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6" name="Content Placeholder 3"/>
          <p:cNvSpPr>
            <a:spLocks noGrp="1"/>
          </p:cNvSpPr>
          <p:nvPr>
            <p:ph sz="half" idx="18" hasCustomPrompt="1"/>
          </p:nvPr>
        </p:nvSpPr>
        <p:spPr>
          <a:xfrm>
            <a:off x="8524908" y="1839461"/>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5" name="Content Placeholder 3"/>
          <p:cNvSpPr>
            <a:spLocks noGrp="1"/>
          </p:cNvSpPr>
          <p:nvPr>
            <p:ph sz="half" idx="21" hasCustomPrompt="1"/>
          </p:nvPr>
        </p:nvSpPr>
        <p:spPr>
          <a:xfrm>
            <a:off x="654269" y="4928741"/>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6" name="Content Placeholder 3"/>
          <p:cNvSpPr>
            <a:spLocks noGrp="1"/>
          </p:cNvSpPr>
          <p:nvPr>
            <p:ph sz="half" idx="22" hasCustomPrompt="1"/>
          </p:nvPr>
        </p:nvSpPr>
        <p:spPr>
          <a:xfrm>
            <a:off x="654443" y="3902872"/>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7" name="Content Placeholder 3"/>
          <p:cNvSpPr>
            <a:spLocks noGrp="1"/>
          </p:cNvSpPr>
          <p:nvPr>
            <p:ph sz="half" idx="23" hasCustomPrompt="1"/>
          </p:nvPr>
        </p:nvSpPr>
        <p:spPr>
          <a:xfrm>
            <a:off x="4588630" y="3902872"/>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8" name="Content Placeholder 3"/>
          <p:cNvSpPr>
            <a:spLocks noGrp="1"/>
          </p:cNvSpPr>
          <p:nvPr>
            <p:ph sz="half" idx="24" hasCustomPrompt="1"/>
          </p:nvPr>
        </p:nvSpPr>
        <p:spPr>
          <a:xfrm>
            <a:off x="8524908" y="3927353"/>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9" name="Content Placeholder 3">
            <a:extLst>
              <a:ext uri="{FF2B5EF4-FFF2-40B4-BE49-F238E27FC236}">
                <a16:creationId xmlns="" xmlns:a16="http://schemas.microsoft.com/office/drawing/2014/main" id="{FB27CA29-4225-4F81-9241-C7157A001811}"/>
              </a:ext>
            </a:extLst>
          </p:cNvPr>
          <p:cNvSpPr>
            <a:spLocks noGrp="1"/>
          </p:cNvSpPr>
          <p:nvPr>
            <p:ph sz="half" idx="25" hasCustomPrompt="1"/>
          </p:nvPr>
        </p:nvSpPr>
        <p:spPr>
          <a:xfrm>
            <a:off x="4588630" y="4928740"/>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0" name="Content Placeholder 3">
            <a:extLst>
              <a:ext uri="{FF2B5EF4-FFF2-40B4-BE49-F238E27FC236}">
                <a16:creationId xmlns="" xmlns:a16="http://schemas.microsoft.com/office/drawing/2014/main" id="{E420874D-4824-4B45-BFCC-F7C2DC50C6C0}"/>
              </a:ext>
            </a:extLst>
          </p:cNvPr>
          <p:cNvSpPr>
            <a:spLocks noGrp="1"/>
          </p:cNvSpPr>
          <p:nvPr>
            <p:ph sz="half" idx="26" hasCustomPrompt="1"/>
          </p:nvPr>
        </p:nvSpPr>
        <p:spPr>
          <a:xfrm>
            <a:off x="8524211" y="4910991"/>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1" name="Content Placeholder 3">
            <a:extLst>
              <a:ext uri="{FF2B5EF4-FFF2-40B4-BE49-F238E27FC236}">
                <a16:creationId xmlns="" xmlns:a16="http://schemas.microsoft.com/office/drawing/2014/main" id="{91F1EBE7-BFB7-4C7D-8980-83D5EEFC4DF9}"/>
              </a:ext>
            </a:extLst>
          </p:cNvPr>
          <p:cNvSpPr>
            <a:spLocks noGrp="1"/>
          </p:cNvSpPr>
          <p:nvPr>
            <p:ph sz="half" idx="27" hasCustomPrompt="1"/>
          </p:nvPr>
        </p:nvSpPr>
        <p:spPr>
          <a:xfrm>
            <a:off x="4588630"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2" name="Content Placeholder 3">
            <a:extLst>
              <a:ext uri="{FF2B5EF4-FFF2-40B4-BE49-F238E27FC236}">
                <a16:creationId xmlns="" xmlns:a16="http://schemas.microsoft.com/office/drawing/2014/main" id="{03E0E54D-51DA-4AA0-A801-B250A3FC379B}"/>
              </a:ext>
            </a:extLst>
          </p:cNvPr>
          <p:cNvSpPr>
            <a:spLocks noGrp="1"/>
          </p:cNvSpPr>
          <p:nvPr>
            <p:ph sz="half" idx="28" hasCustomPrompt="1"/>
          </p:nvPr>
        </p:nvSpPr>
        <p:spPr>
          <a:xfrm>
            <a:off x="8524211"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Tree>
    <p:extLst>
      <p:ext uri="{BB962C8B-B14F-4D97-AF65-F5344CB8AC3E}">
        <p14:creationId xmlns:p14="http://schemas.microsoft.com/office/powerpoint/2010/main" val="268624939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2738" y="365126"/>
            <a:ext cx="10527615" cy="501978"/>
          </a:xfrm>
        </p:spPr>
        <p:txBody>
          <a:bodyPr/>
          <a:lstStyle/>
          <a:p>
            <a:r>
              <a:rPr lang="en-US"/>
              <a:t>Click to edit Master title style</a:t>
            </a:r>
            <a:endParaRPr lang="da-DK" dirty="0"/>
          </a:p>
        </p:txBody>
      </p:sp>
      <p:sp>
        <p:nvSpPr>
          <p:cNvPr id="3" name="Text Placeholder 2"/>
          <p:cNvSpPr>
            <a:spLocks noGrp="1"/>
          </p:cNvSpPr>
          <p:nvPr>
            <p:ph type="body" idx="1"/>
          </p:nvPr>
        </p:nvSpPr>
        <p:spPr>
          <a:xfrm>
            <a:off x="622738" y="1690688"/>
            <a:ext cx="4953757" cy="1061389"/>
          </a:xfrm>
          <a:solidFill>
            <a:schemeClr val="tx1">
              <a:lumMod val="20000"/>
              <a:lumOff val="80000"/>
            </a:schemeClr>
          </a:solidFill>
        </p:spPr>
        <p:txBody>
          <a:bodyPr anchor="b">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2738" y="3016251"/>
            <a:ext cx="4953757" cy="2558926"/>
          </a:xfrm>
        </p:spPr>
        <p:txBody>
          <a:bodyPr/>
          <a:lstStyle>
            <a:lvl1pPr>
              <a:defRPr sz="1800"/>
            </a:lvl1pPr>
            <a:lvl2pPr>
              <a:defRPr sz="1600"/>
            </a:lvl2pPr>
            <a:lvl3pPr marL="0" indent="0">
              <a:defRPr/>
            </a:lvl3pPr>
            <a:lvl4pPr marL="808038" indent="-266700">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449220" y="1690688"/>
            <a:ext cx="4978153" cy="1061389"/>
          </a:xfrm>
          <a:solidFill>
            <a:schemeClr val="tx1">
              <a:lumMod val="20000"/>
              <a:lumOff val="80000"/>
            </a:schemeClr>
          </a:solidFill>
        </p:spPr>
        <p:txBody>
          <a:bodyPr anchor="b">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Slide Number Placeholder 8"/>
          <p:cNvSpPr>
            <a:spLocks noGrp="1"/>
          </p:cNvSpPr>
          <p:nvPr>
            <p:ph type="sldNum" sz="quarter" idx="12"/>
          </p:nvPr>
        </p:nvSpPr>
        <p:spPr/>
        <p:txBody>
          <a:bodyPr/>
          <a:lstStyle/>
          <a:p>
            <a:fld id="{5CCBEFA6-8277-4D9D-9123-9269B66012E9}" type="slidenum">
              <a:rPr lang="da-DK" smtClean="0"/>
              <a:t>‹#›</a:t>
            </a:fld>
            <a:endParaRPr lang="da-DK"/>
          </a:p>
        </p:txBody>
      </p:sp>
      <p:sp>
        <p:nvSpPr>
          <p:cNvPr id="10" name="Content Placeholder 3"/>
          <p:cNvSpPr>
            <a:spLocks noGrp="1"/>
          </p:cNvSpPr>
          <p:nvPr>
            <p:ph sz="half" idx="13"/>
          </p:nvPr>
        </p:nvSpPr>
        <p:spPr>
          <a:xfrm>
            <a:off x="6473616" y="3016251"/>
            <a:ext cx="4953757" cy="2558926"/>
          </a:xfrm>
        </p:spPr>
        <p:txBody>
          <a:bodyPr/>
          <a:lstStyle>
            <a:lvl1pPr>
              <a:defRPr sz="1800"/>
            </a:lvl1pPr>
            <a:lvl2pPr>
              <a:defRPr sz="1600"/>
            </a:lvl2pPr>
            <a:lvl3pPr marL="0" indent="0">
              <a:defRPr/>
            </a:lvl3pPr>
            <a:lvl4pPr marL="808038" indent="-266700">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94397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Tree>
    <p:extLst>
      <p:ext uri="{BB962C8B-B14F-4D97-AF65-F5344CB8AC3E}">
        <p14:creationId xmlns:p14="http://schemas.microsoft.com/office/powerpoint/2010/main" val="3842458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599090" y="489418"/>
            <a:ext cx="10532531" cy="456514"/>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599091" y="1814980"/>
            <a:ext cx="4075386" cy="3760197"/>
          </a:xfrm>
        </p:spPr>
        <p:txBody>
          <a:bodyPr/>
          <a:lstStyle>
            <a:lvl1pPr>
              <a:defRPr>
                <a:solidFill>
                  <a:schemeClr val="tx2"/>
                </a:solidFill>
              </a:defRPr>
            </a:lvl1pPr>
            <a:lvl4pPr>
              <a:defRPr>
                <a:solidFill>
                  <a:schemeClr val="tx2"/>
                </a:solidFill>
              </a:defRPr>
            </a:lvl4pPr>
          </a:lstStyle>
          <a:p>
            <a:pPr lvl="0"/>
            <a:r>
              <a:rPr lang="en-US" dirty="0"/>
              <a:t>Click to add photo</a:t>
            </a:r>
          </a:p>
          <a:p>
            <a:pPr lvl="4"/>
            <a:r>
              <a:rPr lang="en-US" dirty="0"/>
              <a:t>Fifth level</a:t>
            </a:r>
            <a:endParaRPr lang="da-DK" dirty="0"/>
          </a:p>
        </p:txBody>
      </p:sp>
      <p:sp>
        <p:nvSpPr>
          <p:cNvPr id="7" name="Content Placeholder 5"/>
          <p:cNvSpPr>
            <a:spLocks noGrp="1"/>
          </p:cNvSpPr>
          <p:nvPr>
            <p:ph sz="quarter" idx="4"/>
          </p:nvPr>
        </p:nvSpPr>
        <p:spPr>
          <a:xfrm>
            <a:off x="4674476" y="1814979"/>
            <a:ext cx="7517523" cy="3760197"/>
          </a:xfrm>
          <a:solidFill>
            <a:schemeClr val="bg1">
              <a:lumMod val="95000"/>
            </a:schemeClr>
          </a:solidFill>
        </p:spPr>
        <p:txBody>
          <a:bodyPr/>
          <a:lstStyle>
            <a:lvl1pPr marL="177800" indent="0">
              <a:defRPr sz="1800"/>
            </a:lvl1pPr>
            <a:lvl2pPr marL="177800" indent="0">
              <a:defRPr sz="1600">
                <a:solidFill>
                  <a:schemeClr val="tx2"/>
                </a:solidFill>
              </a:defRPr>
            </a:lvl2pPr>
            <a:lvl3pPr marL="985838" indent="-285750">
              <a:buClr>
                <a:schemeClr val="tx1">
                  <a:lumMod val="40000"/>
                  <a:lumOff val="60000"/>
                </a:schemeClr>
              </a:buClr>
              <a:buFont typeface="Arial" panose="020B0604020202020204" pitchFamily="34" charset="0"/>
              <a:buChar char="•"/>
              <a:defRPr/>
            </a:lvl3pPr>
            <a:lvl4pPr marL="9858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7512836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17331" y="489418"/>
            <a:ext cx="10414290" cy="544392"/>
          </a:xfrm>
        </p:spPr>
        <p:txBody>
          <a:bodyPr>
            <a:normAutofit/>
          </a:bodyPr>
          <a:lstStyle>
            <a:lvl1pPr>
              <a:defRPr sz="2400">
                <a:latin typeface="Montserrat" panose="00000500000000000000" pitchFamily="2" charset="0"/>
              </a:defRPr>
            </a:lvl1pPr>
          </a:lstStyle>
          <a:p>
            <a:r>
              <a:rPr lang="en-US"/>
              <a:t>Click to edit Master title style</a:t>
            </a:r>
            <a:endParaRPr lang="da-DK" dirty="0"/>
          </a:p>
        </p:txBody>
      </p:sp>
      <p:sp>
        <p:nvSpPr>
          <p:cNvPr id="6" name="Content Placeholder 3"/>
          <p:cNvSpPr>
            <a:spLocks noGrp="1"/>
          </p:cNvSpPr>
          <p:nvPr>
            <p:ph sz="half" idx="2" hasCustomPrompt="1"/>
          </p:nvPr>
        </p:nvSpPr>
        <p:spPr>
          <a:xfrm>
            <a:off x="7441299" y="1814982"/>
            <a:ext cx="3986074" cy="3760196"/>
          </a:xfrm>
        </p:spPr>
        <p:txBody>
          <a:bodyPr/>
          <a:lstStyle>
            <a:lvl1pPr>
              <a:defRPr>
                <a:solidFill>
                  <a:schemeClr val="tx2"/>
                </a:solidFill>
              </a:defRPr>
            </a:lvl1pPr>
            <a:lvl4pPr>
              <a:defRPr>
                <a:solidFill>
                  <a:schemeClr val="tx2"/>
                </a:solidFill>
              </a:defRPr>
            </a:lvl4pPr>
          </a:lstStyle>
          <a:p>
            <a:pPr lvl="0"/>
            <a:r>
              <a:rPr lang="en-US" dirty="0"/>
              <a:t>Click to add photo</a:t>
            </a:r>
          </a:p>
          <a:p>
            <a:pPr lvl="4"/>
            <a:r>
              <a:rPr lang="en-US" dirty="0"/>
              <a:t>Fifth level</a:t>
            </a:r>
            <a:endParaRPr lang="da-DK" dirty="0"/>
          </a:p>
        </p:txBody>
      </p:sp>
      <p:sp>
        <p:nvSpPr>
          <p:cNvPr id="7" name="Content Placeholder 5"/>
          <p:cNvSpPr>
            <a:spLocks noGrp="1"/>
          </p:cNvSpPr>
          <p:nvPr>
            <p:ph sz="quarter" idx="4"/>
          </p:nvPr>
        </p:nvSpPr>
        <p:spPr>
          <a:xfrm>
            <a:off x="-21692" y="1814981"/>
            <a:ext cx="7462991" cy="3760196"/>
          </a:xfrm>
          <a:solidFill>
            <a:schemeClr val="bg1">
              <a:lumMod val="95000"/>
            </a:schemeClr>
          </a:solidFill>
        </p:spPr>
        <p:txBody>
          <a:bodyPr/>
          <a:lstStyle>
            <a:lvl1pPr marL="1339850" indent="-285750">
              <a:defRPr sz="1800"/>
            </a:lvl1pPr>
            <a:lvl2pPr marL="1339850" indent="-285750">
              <a:defRPr sz="1600">
                <a:solidFill>
                  <a:schemeClr val="tx2"/>
                </a:solidFill>
              </a:defRPr>
            </a:lvl2pPr>
            <a:lvl3pPr marL="1704975" indent="-285750">
              <a:buClr>
                <a:schemeClr val="tx1">
                  <a:lumMod val="40000"/>
                  <a:lumOff val="60000"/>
                </a:schemeClr>
              </a:buClr>
              <a:buFont typeface="Arial" panose="020B0604020202020204" pitchFamily="34" charset="0"/>
              <a:buChar char="•"/>
              <a:defRPr/>
            </a:lvl3pPr>
            <a:lvl4pPr marL="1704975"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66906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09448" y="489418"/>
            <a:ext cx="10422173" cy="456514"/>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709448" y="2814146"/>
            <a:ext cx="10717925" cy="2761032"/>
          </a:xfrm>
        </p:spPr>
        <p:txBody>
          <a:bodyPr/>
          <a:lstStyle>
            <a:lvl1pPr>
              <a:defRPr sz="1600">
                <a:solidFill>
                  <a:schemeClr val="tx2"/>
                </a:solidFill>
              </a:defRPr>
            </a:lvl1pPr>
            <a:lvl4pPr>
              <a:defRPr>
                <a:solidFill>
                  <a:schemeClr val="tx2"/>
                </a:solidFill>
              </a:defRPr>
            </a:lvl4pPr>
          </a:lstStyle>
          <a:p>
            <a:pPr lvl="0"/>
            <a:r>
              <a:rPr lang="en-US" dirty="0"/>
              <a:t>text</a:t>
            </a:r>
          </a:p>
          <a:p>
            <a:pPr lvl="4"/>
            <a:r>
              <a:rPr lang="en-US" dirty="0"/>
              <a:t>Fifth level</a:t>
            </a:r>
            <a:endParaRPr lang="da-DK" dirty="0"/>
          </a:p>
        </p:txBody>
      </p:sp>
      <p:sp>
        <p:nvSpPr>
          <p:cNvPr id="7" name="Content Placeholder 5"/>
          <p:cNvSpPr>
            <a:spLocks noGrp="1"/>
          </p:cNvSpPr>
          <p:nvPr>
            <p:ph sz="quarter" idx="4"/>
          </p:nvPr>
        </p:nvSpPr>
        <p:spPr>
          <a:xfrm>
            <a:off x="709448" y="1620793"/>
            <a:ext cx="10717925" cy="910466"/>
          </a:xfrm>
          <a:solidFill>
            <a:schemeClr val="tx1">
              <a:lumMod val="20000"/>
              <a:lumOff val="80000"/>
            </a:schemeClr>
          </a:solidFill>
        </p:spPr>
        <p:txBody>
          <a:bodyPr/>
          <a:lstStyle>
            <a:lvl1pPr marL="285750" indent="-285750" algn="ctr">
              <a:defRPr sz="1600"/>
            </a:lvl1pPr>
            <a:lvl2pPr marL="2857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p:txBody>
      </p:sp>
    </p:spTree>
    <p:extLst>
      <p:ext uri="{BB962C8B-B14F-4D97-AF65-F5344CB8AC3E}">
        <p14:creationId xmlns:p14="http://schemas.microsoft.com/office/powerpoint/2010/main" val="6780869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1038687" y="489418"/>
            <a:ext cx="10092934" cy="432866"/>
          </a:xfrm>
        </p:spPr>
        <p:txBody>
          <a:bodyPr/>
          <a:lstStyle/>
          <a:p>
            <a:r>
              <a:rPr lang="en-US"/>
              <a:t>Click to edit Master title style</a:t>
            </a:r>
            <a:endParaRPr lang="da-DK"/>
          </a:p>
        </p:txBody>
      </p:sp>
      <p:sp>
        <p:nvSpPr>
          <p:cNvPr id="6" name="Content Placeholder 3"/>
          <p:cNvSpPr>
            <a:spLocks noGrp="1"/>
          </p:cNvSpPr>
          <p:nvPr>
            <p:ph sz="half" idx="2" hasCustomPrompt="1"/>
          </p:nvPr>
        </p:nvSpPr>
        <p:spPr>
          <a:xfrm>
            <a:off x="764627" y="3996559"/>
            <a:ext cx="3124941" cy="1578617"/>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7" name="Content Placeholder 5"/>
          <p:cNvSpPr>
            <a:spLocks noGrp="1"/>
          </p:cNvSpPr>
          <p:nvPr>
            <p:ph sz="quarter" idx="4"/>
          </p:nvPr>
        </p:nvSpPr>
        <p:spPr>
          <a:xfrm>
            <a:off x="764626" y="1263507"/>
            <a:ext cx="10662745" cy="928220"/>
          </a:xfrm>
          <a:solidFill>
            <a:schemeClr val="tx1">
              <a:lumMod val="20000"/>
              <a:lumOff val="80000"/>
            </a:schemeClr>
          </a:solidFill>
        </p:spPr>
        <p:txBody>
          <a:bodyPr/>
          <a:lstStyle>
            <a:lvl1pPr marL="285750" indent="-285750" algn="ctr">
              <a:defRPr sz="1800"/>
            </a:lvl1pPr>
            <a:lvl2pPr marL="2857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p:txBody>
      </p:sp>
      <p:sp>
        <p:nvSpPr>
          <p:cNvPr id="8" name="Picture Placeholder 2"/>
          <p:cNvSpPr>
            <a:spLocks noGrp="1"/>
          </p:cNvSpPr>
          <p:nvPr>
            <p:ph type="pic" idx="1"/>
          </p:nvPr>
        </p:nvSpPr>
        <p:spPr>
          <a:xfrm>
            <a:off x="764628" y="2532950"/>
            <a:ext cx="3124940" cy="13356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0" name="Picture Placeholder 2"/>
          <p:cNvSpPr>
            <a:spLocks noGrp="1"/>
          </p:cNvSpPr>
          <p:nvPr>
            <p:ph type="pic" idx="13"/>
          </p:nvPr>
        </p:nvSpPr>
        <p:spPr>
          <a:xfrm>
            <a:off x="8302433" y="2532950"/>
            <a:ext cx="3124940" cy="13277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1" name="Picture Placeholder 2"/>
          <p:cNvSpPr>
            <a:spLocks noGrp="1"/>
          </p:cNvSpPr>
          <p:nvPr>
            <p:ph type="pic" idx="14"/>
          </p:nvPr>
        </p:nvSpPr>
        <p:spPr>
          <a:xfrm>
            <a:off x="4522684" y="2524215"/>
            <a:ext cx="3124940" cy="13277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2" name="Content Placeholder 3"/>
          <p:cNvSpPr>
            <a:spLocks noGrp="1"/>
          </p:cNvSpPr>
          <p:nvPr>
            <p:ph sz="half" idx="15" hasCustomPrompt="1"/>
          </p:nvPr>
        </p:nvSpPr>
        <p:spPr>
          <a:xfrm>
            <a:off x="4522683" y="3985259"/>
            <a:ext cx="3124941" cy="1589918"/>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13" name="Content Placeholder 3"/>
          <p:cNvSpPr>
            <a:spLocks noGrp="1"/>
          </p:cNvSpPr>
          <p:nvPr>
            <p:ph sz="half" idx="16" hasCustomPrompt="1"/>
          </p:nvPr>
        </p:nvSpPr>
        <p:spPr>
          <a:xfrm>
            <a:off x="8302431" y="3995145"/>
            <a:ext cx="3124941" cy="1589918"/>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Tree>
    <p:extLst>
      <p:ext uri="{BB962C8B-B14F-4D97-AF65-F5344CB8AC3E}">
        <p14:creationId xmlns:p14="http://schemas.microsoft.com/office/powerpoint/2010/main" val="415215668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25212" y="489417"/>
            <a:ext cx="10702159" cy="503811"/>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725213" y="39416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8" name="Picture Placeholder 2"/>
          <p:cNvSpPr>
            <a:spLocks noGrp="1"/>
          </p:cNvSpPr>
          <p:nvPr>
            <p:ph type="pic" idx="1"/>
          </p:nvPr>
        </p:nvSpPr>
        <p:spPr>
          <a:xfrm>
            <a:off x="725213" y="1426779"/>
            <a:ext cx="10702160" cy="23580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11" name="Content Placeholder 3"/>
          <p:cNvSpPr>
            <a:spLocks noGrp="1"/>
          </p:cNvSpPr>
          <p:nvPr>
            <p:ph sz="half" idx="13" hasCustomPrompt="1"/>
          </p:nvPr>
        </p:nvSpPr>
        <p:spPr>
          <a:xfrm>
            <a:off x="4527122" y="39416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12" name="Content Placeholder 3"/>
          <p:cNvSpPr>
            <a:spLocks noGrp="1"/>
          </p:cNvSpPr>
          <p:nvPr>
            <p:ph sz="half" idx="14" hasCustomPrompt="1"/>
          </p:nvPr>
        </p:nvSpPr>
        <p:spPr>
          <a:xfrm>
            <a:off x="8311308" y="39416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Tree>
    <p:extLst>
      <p:ext uri="{BB962C8B-B14F-4D97-AF65-F5344CB8AC3E}">
        <p14:creationId xmlns:p14="http://schemas.microsoft.com/office/powerpoint/2010/main" val="27539410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93682" y="489417"/>
            <a:ext cx="10733690" cy="527459"/>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693682" y="3950563"/>
            <a:ext cx="10733689" cy="1624614"/>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8" name="Picture Placeholder 2"/>
          <p:cNvSpPr>
            <a:spLocks noGrp="1"/>
          </p:cNvSpPr>
          <p:nvPr>
            <p:ph type="pic" idx="1"/>
          </p:nvPr>
        </p:nvSpPr>
        <p:spPr>
          <a:xfrm>
            <a:off x="693683" y="1282823"/>
            <a:ext cx="10733690" cy="25256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Tree>
    <p:extLst>
      <p:ext uri="{BB962C8B-B14F-4D97-AF65-F5344CB8AC3E}">
        <p14:creationId xmlns:p14="http://schemas.microsoft.com/office/powerpoint/2010/main" val="276922018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93683" y="489418"/>
            <a:ext cx="10437938" cy="432866"/>
          </a:xfrm>
        </p:spPr>
        <p:txBody>
          <a:bodyPr/>
          <a:lstStyle/>
          <a:p>
            <a:r>
              <a:rPr lang="en-US"/>
              <a:t>Click to edit Master title style</a:t>
            </a:r>
            <a:endParaRPr lang="da-DK"/>
          </a:p>
        </p:txBody>
      </p:sp>
      <p:sp>
        <p:nvSpPr>
          <p:cNvPr id="8" name="Picture Placeholder 2"/>
          <p:cNvSpPr>
            <a:spLocks noGrp="1"/>
          </p:cNvSpPr>
          <p:nvPr>
            <p:ph type="pic" idx="1"/>
          </p:nvPr>
        </p:nvSpPr>
        <p:spPr>
          <a:xfrm>
            <a:off x="693683" y="1426778"/>
            <a:ext cx="4677308" cy="175250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9" name="Content Placeholder 3"/>
          <p:cNvSpPr>
            <a:spLocks noGrp="1"/>
          </p:cNvSpPr>
          <p:nvPr>
            <p:ph sz="half" idx="2"/>
          </p:nvPr>
        </p:nvSpPr>
        <p:spPr>
          <a:xfrm>
            <a:off x="693683" y="3318641"/>
            <a:ext cx="4677307" cy="2177708"/>
          </a:xfrm>
        </p:spPr>
        <p:txBody>
          <a:bodyPr/>
          <a:lstStyle>
            <a:lvl1pPr>
              <a:defRPr sz="1800"/>
            </a:lvl1pPr>
            <a:lvl2pPr>
              <a:defRPr sz="1600"/>
            </a:lvl2pPr>
            <a:lvl3pPr marL="0" indent="0">
              <a:defRPr/>
            </a:lvl3pPr>
            <a:lvl4pPr marL="6302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5"/>
          <p:cNvSpPr>
            <a:spLocks noGrp="1"/>
          </p:cNvSpPr>
          <p:nvPr>
            <p:ph sz="quarter" idx="4"/>
          </p:nvPr>
        </p:nvSpPr>
        <p:spPr>
          <a:xfrm>
            <a:off x="5370990" y="1426779"/>
            <a:ext cx="6821009" cy="4069571"/>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3338264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687" y="489417"/>
            <a:ext cx="10092934" cy="488273"/>
          </a:xfrm>
        </p:spPr>
        <p:txBody>
          <a:bodyPr>
            <a:normAutofit/>
          </a:bodyPr>
          <a:lstStyle>
            <a:lvl1pPr>
              <a:defRPr sz="2400">
                <a:latin typeface="Montserrat" panose="00000500000000000000" pitchFamily="2" charset="0"/>
              </a:defRPr>
            </a:lvl1pPr>
          </a:lstStyle>
          <a:p>
            <a:r>
              <a:rPr lang="en-US" dirty="0"/>
              <a:t>Agenda</a:t>
            </a:r>
            <a:endParaRPr lang="da-DK" dirty="0"/>
          </a:p>
        </p:txBody>
      </p:sp>
      <p:sp>
        <p:nvSpPr>
          <p:cNvPr id="3" name="Content Placeholder 2"/>
          <p:cNvSpPr>
            <a:spLocks noGrp="1"/>
          </p:cNvSpPr>
          <p:nvPr>
            <p:ph idx="1" hasCustomPrompt="1"/>
          </p:nvPr>
        </p:nvSpPr>
        <p:spPr>
          <a:xfrm>
            <a:off x="750400" y="1819919"/>
            <a:ext cx="266330" cy="3604333"/>
          </a:xfrm>
        </p:spPr>
        <p:txBody>
          <a:bodyPr>
            <a:normAutofit/>
          </a:bodyPr>
          <a:lstStyle>
            <a:lvl1pPr>
              <a:defRPr sz="2400">
                <a:solidFill>
                  <a:schemeClr val="tx1">
                    <a:lumMod val="40000"/>
                    <a:lumOff val="60000"/>
                  </a:schemeClr>
                </a:solidFill>
              </a:defRPr>
            </a:lvl1pPr>
            <a:lvl5pPr>
              <a:defRPr sz="2400"/>
            </a:lvl5pPr>
          </a:lstStyle>
          <a:p>
            <a:pPr lvl="0"/>
            <a:r>
              <a:rPr lang="en-US" dirty="0"/>
              <a:t>#</a:t>
            </a:r>
          </a:p>
          <a:p>
            <a:pPr lvl="0"/>
            <a:endParaRPr lang="en-US" dirty="0"/>
          </a:p>
          <a:p>
            <a:pPr lvl="0"/>
            <a:r>
              <a:rPr lang="en-US" dirty="0"/>
              <a:t>#</a:t>
            </a:r>
          </a:p>
          <a:p>
            <a:pPr lvl="0"/>
            <a:endParaRPr lang="en-US" dirty="0"/>
          </a:p>
          <a:p>
            <a:pPr lvl="0"/>
            <a:r>
              <a:rPr lang="en-US" dirty="0"/>
              <a:t>#</a:t>
            </a:r>
          </a:p>
          <a:p>
            <a:pPr lvl="0"/>
            <a:endParaRPr lang="en-US" dirty="0"/>
          </a:p>
          <a:p>
            <a:pPr lvl="0"/>
            <a:r>
              <a:rPr lang="en-US" dirty="0"/>
              <a:t>#</a:t>
            </a:r>
            <a:endParaRPr lang="da-DK" dirty="0"/>
          </a:p>
        </p:txBody>
      </p:sp>
      <p:sp>
        <p:nvSpPr>
          <p:cNvPr id="6" name="Slide Number Placeholder 5"/>
          <p:cNvSpPr>
            <a:spLocks noGrp="1"/>
          </p:cNvSpPr>
          <p:nvPr>
            <p:ph type="sldNum" sz="quarter" idx="12"/>
          </p:nvPr>
        </p:nvSpPr>
        <p:spPr/>
        <p:txBody>
          <a:bodyPr/>
          <a:lstStyle/>
          <a:p>
            <a:fld id="{5CCBEFA6-8277-4D9D-9123-9269B66012E9}" type="slidenum">
              <a:rPr lang="da-DK" smtClean="0"/>
              <a:t>‹#›</a:t>
            </a:fld>
            <a:endParaRPr lang="da-DK"/>
          </a:p>
        </p:txBody>
      </p:sp>
      <p:sp>
        <p:nvSpPr>
          <p:cNvPr id="7" name="Content Placeholder 2"/>
          <p:cNvSpPr>
            <a:spLocks noGrp="1"/>
          </p:cNvSpPr>
          <p:nvPr>
            <p:ph idx="13" hasCustomPrompt="1"/>
          </p:nvPr>
        </p:nvSpPr>
        <p:spPr>
          <a:xfrm>
            <a:off x="1016729" y="1819919"/>
            <a:ext cx="861133" cy="3604333"/>
          </a:xfrm>
        </p:spPr>
        <p:txBody>
          <a:bodyPr>
            <a:normAutofit/>
          </a:bodyPr>
          <a:lstStyle>
            <a:lvl1pPr>
              <a:defRPr sz="2400">
                <a:solidFill>
                  <a:schemeClr val="tx2"/>
                </a:solidFill>
              </a:defRPr>
            </a:lvl1pPr>
            <a:lvl5pPr>
              <a:defRPr sz="2400"/>
            </a:lvl5pPr>
          </a:lstStyle>
          <a:p>
            <a:pPr lvl="0"/>
            <a:r>
              <a:rPr lang="en-US" dirty="0"/>
              <a:t>01</a:t>
            </a:r>
          </a:p>
          <a:p>
            <a:pPr lvl="0"/>
            <a:endParaRPr lang="en-US" dirty="0"/>
          </a:p>
          <a:p>
            <a:pPr lvl="0"/>
            <a:r>
              <a:rPr lang="en-US" dirty="0"/>
              <a:t>02</a:t>
            </a:r>
          </a:p>
          <a:p>
            <a:pPr lvl="0"/>
            <a:endParaRPr lang="en-US" dirty="0"/>
          </a:p>
          <a:p>
            <a:pPr lvl="0"/>
            <a:r>
              <a:rPr lang="en-US" dirty="0"/>
              <a:t>03</a:t>
            </a:r>
          </a:p>
          <a:p>
            <a:pPr lvl="0"/>
            <a:endParaRPr lang="en-US" dirty="0"/>
          </a:p>
          <a:p>
            <a:pPr lvl="0"/>
            <a:r>
              <a:rPr lang="en-US" dirty="0"/>
              <a:t>04</a:t>
            </a:r>
            <a:endParaRPr lang="da-DK" dirty="0"/>
          </a:p>
        </p:txBody>
      </p:sp>
      <p:sp>
        <p:nvSpPr>
          <p:cNvPr id="9" name="TextBox 8"/>
          <p:cNvSpPr txBox="1"/>
          <p:nvPr/>
        </p:nvSpPr>
        <p:spPr>
          <a:xfrm>
            <a:off x="2209800" y="2824577"/>
            <a:ext cx="8965471" cy="338554"/>
          </a:xfrm>
          <a:prstGeom prst="rect">
            <a:avLst/>
          </a:prstGeom>
          <a:noFill/>
        </p:spPr>
        <p:txBody>
          <a:bodyPr wrap="square" rtlCol="0">
            <a:spAutoFit/>
          </a:bodyPr>
          <a:lstStyle/>
          <a:p>
            <a:endParaRPr lang="da-DK" sz="1600" dirty="0"/>
          </a:p>
        </p:txBody>
      </p:sp>
      <p:sp>
        <p:nvSpPr>
          <p:cNvPr id="10" name="Content Placeholder 2"/>
          <p:cNvSpPr>
            <a:spLocks noGrp="1"/>
          </p:cNvSpPr>
          <p:nvPr>
            <p:ph idx="14" hasCustomPrompt="1"/>
          </p:nvPr>
        </p:nvSpPr>
        <p:spPr>
          <a:xfrm>
            <a:off x="1978577" y="1819919"/>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1" name="Content Placeholder 2"/>
          <p:cNvSpPr>
            <a:spLocks noGrp="1"/>
          </p:cNvSpPr>
          <p:nvPr>
            <p:ph idx="15" hasCustomPrompt="1"/>
          </p:nvPr>
        </p:nvSpPr>
        <p:spPr>
          <a:xfrm>
            <a:off x="1978575" y="2795451"/>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2" name="Content Placeholder 2"/>
          <p:cNvSpPr>
            <a:spLocks noGrp="1"/>
          </p:cNvSpPr>
          <p:nvPr>
            <p:ph idx="16" hasCustomPrompt="1"/>
          </p:nvPr>
        </p:nvSpPr>
        <p:spPr>
          <a:xfrm>
            <a:off x="1978574" y="3687909"/>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3" name="Content Placeholder 2"/>
          <p:cNvSpPr>
            <a:spLocks noGrp="1"/>
          </p:cNvSpPr>
          <p:nvPr>
            <p:ph idx="17" hasCustomPrompt="1"/>
          </p:nvPr>
        </p:nvSpPr>
        <p:spPr>
          <a:xfrm>
            <a:off x="1978573" y="4641958"/>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Tree>
    <p:extLst>
      <p:ext uri="{BB962C8B-B14F-4D97-AF65-F5344CB8AC3E}">
        <p14:creationId xmlns:p14="http://schemas.microsoft.com/office/powerpoint/2010/main" val="50271701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40979" y="489418"/>
            <a:ext cx="10390642" cy="495928"/>
          </a:xfrm>
        </p:spPr>
        <p:txBody>
          <a:bodyPr/>
          <a:lstStyle/>
          <a:p>
            <a:r>
              <a:rPr lang="en-US"/>
              <a:t>Click to edit Master title style</a:t>
            </a:r>
            <a:endParaRPr lang="da-DK" dirty="0"/>
          </a:p>
        </p:txBody>
      </p:sp>
      <p:sp>
        <p:nvSpPr>
          <p:cNvPr id="8" name="Picture Placeholder 2"/>
          <p:cNvSpPr>
            <a:spLocks noGrp="1"/>
          </p:cNvSpPr>
          <p:nvPr>
            <p:ph type="pic" idx="1"/>
          </p:nvPr>
        </p:nvSpPr>
        <p:spPr>
          <a:xfrm>
            <a:off x="7859697" y="1839143"/>
            <a:ext cx="3567675" cy="1443126"/>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9" name="Content Placeholder 3"/>
          <p:cNvSpPr>
            <a:spLocks noGrp="1"/>
          </p:cNvSpPr>
          <p:nvPr>
            <p:ph sz="half" idx="2"/>
          </p:nvPr>
        </p:nvSpPr>
        <p:spPr>
          <a:xfrm>
            <a:off x="7859697" y="3426780"/>
            <a:ext cx="3567675" cy="2148395"/>
          </a:xfrm>
        </p:spPr>
        <p:txBody>
          <a:bodyPr/>
          <a:lstStyle>
            <a:lvl1pPr>
              <a:defRPr sz="1800"/>
            </a:lvl1pPr>
            <a:lvl2pPr>
              <a:defRPr sz="1600"/>
            </a:lvl2pPr>
            <a:lvl3pPr marL="0" indent="0">
              <a:defRPr/>
            </a:lvl3pPr>
            <a:lvl4pPr marL="6302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5"/>
          <p:cNvSpPr>
            <a:spLocks noGrp="1"/>
          </p:cNvSpPr>
          <p:nvPr>
            <p:ph sz="quarter" idx="4"/>
          </p:nvPr>
        </p:nvSpPr>
        <p:spPr>
          <a:xfrm>
            <a:off x="740979" y="1814980"/>
            <a:ext cx="7118717" cy="3760196"/>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70574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31260" y="489417"/>
            <a:ext cx="10400362" cy="503811"/>
          </a:xfrm>
        </p:spPr>
        <p:txBody>
          <a:bodyPr/>
          <a:lstStyle/>
          <a:p>
            <a:r>
              <a:rPr lang="en-US"/>
              <a:t>Click to edit Master title style</a:t>
            </a:r>
            <a:endParaRPr lang="da-DK" dirty="0"/>
          </a:p>
        </p:txBody>
      </p:sp>
      <p:sp>
        <p:nvSpPr>
          <p:cNvPr id="10" name="Content Placeholder 5"/>
          <p:cNvSpPr>
            <a:spLocks noGrp="1"/>
          </p:cNvSpPr>
          <p:nvPr>
            <p:ph sz="quarter" idx="4"/>
          </p:nvPr>
        </p:nvSpPr>
        <p:spPr>
          <a:xfrm>
            <a:off x="731259" y="1615966"/>
            <a:ext cx="5042339" cy="3959210"/>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
        <p:nvSpPr>
          <p:cNvPr id="11" name="Content Placeholder 5"/>
          <p:cNvSpPr>
            <a:spLocks noGrp="1"/>
          </p:cNvSpPr>
          <p:nvPr>
            <p:ph sz="quarter" idx="13"/>
          </p:nvPr>
        </p:nvSpPr>
        <p:spPr>
          <a:xfrm>
            <a:off x="6385034" y="1615966"/>
            <a:ext cx="5042339" cy="3959210"/>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807271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33097" y="1560786"/>
            <a:ext cx="10398525" cy="4300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Title 1"/>
          <p:cNvSpPr>
            <a:spLocks noGrp="1"/>
          </p:cNvSpPr>
          <p:nvPr>
            <p:ph type="title"/>
          </p:nvPr>
        </p:nvSpPr>
        <p:spPr>
          <a:xfrm>
            <a:off x="733096" y="489417"/>
            <a:ext cx="10398525" cy="566873"/>
          </a:xfrm>
        </p:spPr>
        <p:txBody>
          <a:bodyPr/>
          <a:lstStyle/>
          <a:p>
            <a:r>
              <a:rPr lang="en-US"/>
              <a:t>Click to edit Master title style</a:t>
            </a:r>
            <a:endParaRPr lang="da-DK"/>
          </a:p>
        </p:txBody>
      </p:sp>
    </p:spTree>
    <p:extLst>
      <p:ext uri="{BB962C8B-B14F-4D97-AF65-F5344CB8AC3E}">
        <p14:creationId xmlns:p14="http://schemas.microsoft.com/office/powerpoint/2010/main" val="352014626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slide for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36FB6-CD56-4F07-86DA-BBF975023DE7}" type="datetime1">
              <a:rPr lang="da-DK" smtClean="0"/>
              <a:t>25-06-2019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
        <p:nvSpPr>
          <p:cNvPr id="6"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851123521"/>
      </p:ext>
    </p:extLst>
  </p:cSld>
  <p:clrMapOvr>
    <a:masterClrMapping/>
  </p:clrMapOvr>
  <p:hf hdr="0" ftr="0" dt="0"/>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36FB6-CD56-4F07-86DA-BBF975023DE7}" type="datetime1">
              <a:rPr lang="da-DK" smtClean="0"/>
              <a:t>25-06-2019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
        <p:nvSpPr>
          <p:cNvPr id="7" name="Text Placeholder 2"/>
          <p:cNvSpPr>
            <a:spLocks noGrp="1"/>
          </p:cNvSpPr>
          <p:nvPr>
            <p:ph type="subTitle" idx="1"/>
          </p:nvPr>
        </p:nvSpPr>
        <p:spPr>
          <a:xfrm>
            <a:off x="508000" y="3644900"/>
            <a:ext cx="2540000" cy="622300"/>
          </a:xfrm>
        </p:spPr>
        <p:txBody>
          <a:bodyPr/>
          <a:lstStyle>
            <a:lvl1pPr>
              <a:defRPr sz="1400" i="1" smtClean="0">
                <a:solidFill>
                  <a:srgbClr val="7F7F7F"/>
                </a:solidFill>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6360" y="3170239"/>
            <a:ext cx="2011684" cy="619507"/>
          </a:xfrm>
          <a:prstGeom prst="rect">
            <a:avLst/>
          </a:prstGeom>
          <a:noFill/>
        </p:spPr>
      </p:pic>
      <p:sp>
        <p:nvSpPr>
          <p:cNvPr id="11"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379583682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ig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A36FB6-CD56-4F07-86DA-BBF975023DE7}" type="datetime1">
              <a:rPr lang="da-DK" smtClean="0"/>
              <a:t>25-06-2019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
        <p:nvSpPr>
          <p:cNvPr id="13" name="Text Placeholder 10"/>
          <p:cNvSpPr>
            <a:spLocks noGrp="1"/>
          </p:cNvSpPr>
          <p:nvPr>
            <p:ph type="body" sz="quarter" idx="13"/>
          </p:nvPr>
        </p:nvSpPr>
        <p:spPr>
          <a:xfrm>
            <a:off x="342000" y="1277896"/>
            <a:ext cx="11509527" cy="3789401"/>
          </a:xfrm>
          <a:solidFill>
            <a:schemeClr val="accent1"/>
          </a:solidFill>
        </p:spPr>
        <p:txBody>
          <a:bodyPr lIns="180000" tIns="108000" rIns="108000" bIns="108000"/>
          <a:lstStyle>
            <a:lvl1pPr>
              <a:defRPr sz="3200">
                <a:solidFill>
                  <a:schemeClr val="bg1"/>
                </a:solidFill>
              </a:defRPr>
            </a:lvl1pPr>
          </a:lstStyle>
          <a:p>
            <a:pPr lvl="0"/>
            <a:r>
              <a:rPr lang="en-US"/>
              <a:t>Edit Master text styles</a:t>
            </a:r>
          </a:p>
        </p:txBody>
      </p:sp>
      <p:sp>
        <p:nvSpPr>
          <p:cNvPr id="9" name="Text Placeholder 10"/>
          <p:cNvSpPr>
            <a:spLocks noGrp="1"/>
          </p:cNvSpPr>
          <p:nvPr>
            <p:ph type="body" sz="quarter" idx="15"/>
          </p:nvPr>
        </p:nvSpPr>
        <p:spPr>
          <a:xfrm>
            <a:off x="342000" y="5301208"/>
            <a:ext cx="11509527" cy="864096"/>
          </a:xfrm>
          <a:solidFill>
            <a:schemeClr val="accent4"/>
          </a:solidFill>
        </p:spPr>
        <p:txBody>
          <a:bodyPr lIns="144000" tIns="72000" rIns="72000" bIns="72000"/>
          <a:lstStyle>
            <a:lvl1pPr>
              <a:defRPr sz="2400">
                <a:solidFill>
                  <a:schemeClr val="bg1"/>
                </a:solidFill>
              </a:defRPr>
            </a:lvl1pPr>
          </a:lstStyle>
          <a:p>
            <a:pPr lvl="0"/>
            <a:r>
              <a:rPr lang="en-US"/>
              <a:t>Edit Master text styles</a:t>
            </a:r>
          </a:p>
        </p:txBody>
      </p:sp>
      <p:sp>
        <p:nvSpPr>
          <p:cNvPr id="8" name="Title 1"/>
          <p:cNvSpPr>
            <a:spLocks noGrp="1"/>
          </p:cNvSpPr>
          <p:nvPr>
            <p:ph type="title"/>
          </p:nvPr>
        </p:nvSpPr>
        <p:spPr>
          <a:xfrm>
            <a:off x="336000" y="260350"/>
            <a:ext cx="11521038" cy="855537"/>
          </a:xfrm>
        </p:spPr>
        <p:txBody>
          <a:bodyPr/>
          <a:lstStyle/>
          <a:p>
            <a:r>
              <a:rPr lang="en-US"/>
              <a:t>Click to edit Master title style</a:t>
            </a:r>
            <a:endParaRPr lang="da-DK"/>
          </a:p>
        </p:txBody>
      </p:sp>
    </p:spTree>
    <p:extLst>
      <p:ext uri="{BB962C8B-B14F-4D97-AF65-F5344CB8AC3E}">
        <p14:creationId xmlns:p14="http://schemas.microsoft.com/office/powerpoint/2010/main" val="1796093335"/>
      </p:ext>
    </p:extLst>
  </p:cSld>
  <p:clrMapOvr>
    <a:masterClrMapping/>
  </p:clrMapOvr>
  <p:hf hdr="0" ftr="0" dt="0"/>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63E4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fld id="{E5A36FB6-CD56-4F07-86DA-BBF975023DE7}" type="datetime1">
              <a:rPr lang="da-DK" smtClean="0"/>
              <a:t>25-06-2019</a:t>
            </a:fld>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a:ln/>
        </p:spPr>
        <p:txBody>
          <a:bodyPr/>
          <a:lstStyle>
            <a:lvl1pPr>
              <a:defRPr/>
            </a:lvl1pPr>
          </a:lstStyle>
          <a:p>
            <a:fld id="{5CCBEFA6-8277-4D9D-9123-9269B66012E9}" type="slidenum">
              <a:rPr lang="da-DK" smtClean="0"/>
              <a:t>‹#›</a:t>
            </a:fld>
            <a:endParaRPr lang="da-DK"/>
          </a:p>
        </p:txBody>
      </p:sp>
    </p:spTree>
    <p:extLst>
      <p:ext uri="{BB962C8B-B14F-4D97-AF65-F5344CB8AC3E}">
        <p14:creationId xmlns:p14="http://schemas.microsoft.com/office/powerpoint/2010/main" val="26373198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0447" y="489417"/>
            <a:ext cx="10391174" cy="571023"/>
          </a:xfrm>
        </p:spPr>
        <p:txBody>
          <a:bodyPr>
            <a:normAutofit/>
          </a:bodyPr>
          <a:lstStyle>
            <a:lvl1pPr>
              <a:defRPr sz="2400">
                <a:latin typeface="Montserrat" panose="00000500000000000000" pitchFamily="2" charset="0"/>
              </a:defRPr>
            </a:lvl1pPr>
          </a:lstStyle>
          <a:p>
            <a:r>
              <a:rPr lang="en-US"/>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40447"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hasCustomPrompt="1"/>
          </p:nvPr>
        </p:nvSpPr>
        <p:spPr>
          <a:xfrm>
            <a:off x="740979"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2" name="Content Placeholder 3"/>
          <p:cNvSpPr>
            <a:spLocks noGrp="1"/>
          </p:cNvSpPr>
          <p:nvPr>
            <p:ph sz="half" idx="15" hasCustomPrompt="1"/>
          </p:nvPr>
        </p:nvSpPr>
        <p:spPr>
          <a:xfrm>
            <a:off x="4463991"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4" name="Content Placeholder 3"/>
          <p:cNvSpPr>
            <a:spLocks noGrp="1"/>
          </p:cNvSpPr>
          <p:nvPr>
            <p:ph sz="half" idx="17" hasCustomPrompt="1"/>
          </p:nvPr>
        </p:nvSpPr>
        <p:spPr>
          <a:xfrm>
            <a:off x="8187372"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5" name="Content Placeholder 3"/>
          <p:cNvSpPr>
            <a:spLocks noGrp="1"/>
          </p:cNvSpPr>
          <p:nvPr>
            <p:ph sz="half" idx="18" hasCustomPrompt="1"/>
          </p:nvPr>
        </p:nvSpPr>
        <p:spPr>
          <a:xfrm>
            <a:off x="4463621"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9" hasCustomPrompt="1"/>
          </p:nvPr>
        </p:nvSpPr>
        <p:spPr>
          <a:xfrm>
            <a:off x="8187002"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552328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480162"/>
          </a:xfrm>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095"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
        <p:nvSpPr>
          <p:cNvPr id="10" name="Content Placeholder 3"/>
          <p:cNvSpPr>
            <a:spLocks noGrp="1"/>
          </p:cNvSpPr>
          <p:nvPr>
            <p:ph sz="half" idx="2" hasCustomPrompt="1"/>
          </p:nvPr>
        </p:nvSpPr>
        <p:spPr>
          <a:xfrm>
            <a:off x="764627"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2" name="Content Placeholder 3"/>
          <p:cNvSpPr>
            <a:spLocks noGrp="1"/>
          </p:cNvSpPr>
          <p:nvPr>
            <p:ph sz="half" idx="15" hasCustomPrompt="1"/>
          </p:nvPr>
        </p:nvSpPr>
        <p:spPr>
          <a:xfrm>
            <a:off x="4476265"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4" name="Content Placeholder 3"/>
          <p:cNvSpPr>
            <a:spLocks noGrp="1"/>
          </p:cNvSpPr>
          <p:nvPr>
            <p:ph sz="half" idx="17" hasCustomPrompt="1"/>
          </p:nvPr>
        </p:nvSpPr>
        <p:spPr>
          <a:xfrm>
            <a:off x="8187372"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1" name="Content Placeholder 3"/>
          <p:cNvSpPr>
            <a:spLocks noGrp="1"/>
          </p:cNvSpPr>
          <p:nvPr>
            <p:ph sz="half" idx="18" hasCustomPrompt="1"/>
          </p:nvPr>
        </p:nvSpPr>
        <p:spPr>
          <a:xfrm>
            <a:off x="4475733"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
        <p:nvSpPr>
          <p:cNvPr id="13" name="Content Placeholder 3"/>
          <p:cNvSpPr>
            <a:spLocks noGrp="1"/>
          </p:cNvSpPr>
          <p:nvPr>
            <p:ph sz="half" idx="19" hasCustomPrompt="1"/>
          </p:nvPr>
        </p:nvSpPr>
        <p:spPr>
          <a:xfrm>
            <a:off x="8186840"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Tree>
    <p:extLst>
      <p:ext uri="{BB962C8B-B14F-4D97-AF65-F5344CB8AC3E}">
        <p14:creationId xmlns:p14="http://schemas.microsoft.com/office/powerpoint/2010/main" val="34788473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a:xfrm>
            <a:off x="8684173" y="6250038"/>
            <a:ext cx="2743200" cy="365125"/>
          </a:xfrm>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3240349" cy="3786830"/>
          </a:xfrm>
          <a:solidFill>
            <a:srgbClr val="E7E7E7"/>
          </a:solidFill>
          <a:ln>
            <a:noFill/>
          </a:ln>
        </p:spPr>
        <p:txBody>
          <a:bodyPr/>
          <a:lstStyle>
            <a:lvl1pPr algn="l">
              <a:defRPr sz="1800"/>
            </a:lvl1pPr>
            <a:lvl2pPr algn="l">
              <a:defRPr sz="1600"/>
            </a:lvl2pPr>
            <a:lvl3pPr marL="0" indent="0">
              <a:defRPr/>
            </a:lvl3pPr>
            <a:lvl4pPr marL="627063" indent="-271463">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87024" y="1814981"/>
            <a:ext cx="3240349" cy="3786830"/>
          </a:xfrm>
          <a:solidFill>
            <a:srgbClr val="E7E7E7"/>
          </a:solidFill>
          <a:ln>
            <a:noFill/>
          </a:ln>
        </p:spPr>
        <p:txBody>
          <a:bodyPr/>
          <a:lstStyle>
            <a:lvl1pPr algn="l">
              <a:defRPr sz="1800"/>
            </a:lvl1pPr>
            <a:lvl2pPr algn="l">
              <a:defRPr sz="1600"/>
            </a:lvl2pPr>
            <a:lvl3pPr marL="0" indent="0">
              <a:defRPr/>
            </a:lvl3pPr>
            <a:lvl4pPr marL="719138" indent="-363538">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75825" y="1814981"/>
            <a:ext cx="3240349" cy="3786830"/>
          </a:xfrm>
          <a:solidFill>
            <a:srgbClr val="E7E7E7"/>
          </a:solidFill>
          <a:ln>
            <a:noFill/>
          </a:ln>
        </p:spPr>
        <p:txBody>
          <a:bodyPr/>
          <a:lstStyle>
            <a:lvl1pPr algn="l">
              <a:defRPr sz="1800"/>
            </a:lvl1pPr>
            <a:lvl2pPr algn="l">
              <a:defRPr sz="1600"/>
            </a:lvl2pPr>
            <a:lvl3pPr marL="0" indent="0">
              <a:defRPr/>
            </a:lvl3pPr>
            <a:lvl4pPr marL="627063" indent="-271463">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35908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87024"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75825"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929617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617808"/>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65331" y="1617808"/>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64979" y="1617808"/>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9" name="Content Placeholder 5"/>
          <p:cNvSpPr>
            <a:spLocks noGrp="1"/>
          </p:cNvSpPr>
          <p:nvPr>
            <p:ph sz="quarter" idx="4"/>
          </p:nvPr>
        </p:nvSpPr>
        <p:spPr>
          <a:xfrm>
            <a:off x="764627" y="4868898"/>
            <a:ext cx="10662746" cy="732912"/>
          </a:xfrm>
          <a:solidFill>
            <a:schemeClr val="tx1">
              <a:lumMod val="20000"/>
              <a:lumOff val="80000"/>
            </a:schemeClr>
          </a:solidFill>
        </p:spPr>
        <p:txBody>
          <a:bodyPr/>
          <a:lstStyle>
            <a:lvl1pPr marL="1339850" indent="-1247775" algn="ctr">
              <a:defRPr sz="1600"/>
            </a:lvl1pPr>
            <a:lvl2pPr marL="13398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p:txBody>
      </p:sp>
    </p:spTree>
    <p:extLst>
      <p:ext uri="{BB962C8B-B14F-4D97-AF65-F5344CB8AC3E}">
        <p14:creationId xmlns:p14="http://schemas.microsoft.com/office/powerpoint/2010/main" val="105694086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8332076" cy="3786830"/>
          </a:xfrm>
          <a:solidFill>
            <a:srgbClr val="E7E7E7"/>
          </a:solidFill>
          <a:ln>
            <a:noFill/>
          </a:ln>
        </p:spPr>
        <p:txBody>
          <a:bodyPr/>
          <a:lstStyle>
            <a:lvl1pPr algn="l">
              <a:defRPr sz="1800"/>
            </a:lvl1pPr>
            <a:lvl2pPr marL="0" indent="0" algn="l">
              <a:defRPr sz="1600"/>
            </a:lvl2pPr>
            <a:lvl3pPr marL="0" indent="0">
              <a:defRPr/>
            </a:lvl3pPr>
            <a:lvl4pPr marL="630238" indent="-274638">
              <a:defRPr>
                <a:solidFill>
                  <a:schemeClr val="tx2"/>
                </a:solidFill>
              </a:defRPr>
            </a:lvl4pPr>
          </a:lstStyle>
          <a:p>
            <a:pPr lvl="0"/>
            <a:r>
              <a:rPr lang="en-US" dirty="0"/>
              <a:t>Headline/picture</a:t>
            </a:r>
          </a:p>
          <a:p>
            <a:pPr lvl="1"/>
            <a:r>
              <a:rPr lang="en-US" dirty="0"/>
              <a:t>Second level</a:t>
            </a:r>
          </a:p>
          <a:p>
            <a:pPr lvl="1"/>
            <a:endParaRPr lang="en-US" dirty="0"/>
          </a:p>
          <a:p>
            <a:pPr lvl="2"/>
            <a:r>
              <a:rPr lang="en-US" dirty="0"/>
              <a:t>Third level</a:t>
            </a:r>
          </a:p>
          <a:p>
            <a:pPr lvl="3"/>
            <a:r>
              <a:rPr lang="en-US" dirty="0"/>
              <a:t>Fourth level</a:t>
            </a:r>
          </a:p>
        </p:txBody>
      </p:sp>
      <p:sp>
        <p:nvSpPr>
          <p:cNvPr id="3" name="Oval 2"/>
          <p:cNvSpPr/>
          <p:nvPr/>
        </p:nvSpPr>
        <p:spPr>
          <a:xfrm>
            <a:off x="8627628" y="2456400"/>
            <a:ext cx="2503992" cy="250399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bg1"/>
                </a:solidFill>
              </a:rPr>
              <a:t>Quote</a:t>
            </a:r>
            <a:endParaRPr lang="da-DK" dirty="0">
              <a:solidFill>
                <a:schemeClr val="bg1"/>
              </a:solidFill>
            </a:endParaRPr>
          </a:p>
        </p:txBody>
      </p:sp>
    </p:spTree>
    <p:extLst>
      <p:ext uri="{BB962C8B-B14F-4D97-AF65-F5344CB8AC3E}">
        <p14:creationId xmlns:p14="http://schemas.microsoft.com/office/powerpoint/2010/main" val="37229446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8" y="1814980"/>
            <a:ext cx="8201820" cy="3786831"/>
          </a:xfrm>
          <a:solidFill>
            <a:srgbClr val="E7E7E7"/>
          </a:solidFill>
          <a:ln>
            <a:noFill/>
          </a:ln>
        </p:spPr>
        <p:txBody>
          <a:bodyPr/>
          <a:lstStyle>
            <a:lvl1pPr algn="l">
              <a:defRPr sz="1800"/>
            </a:lvl1pPr>
            <a:lvl2pPr marL="0" indent="0"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1"/>
            <a:endParaRPr lang="en-US" dirty="0"/>
          </a:p>
          <a:p>
            <a:pPr lvl="2"/>
            <a:r>
              <a:rPr lang="en-US" dirty="0"/>
              <a:t>Third level</a:t>
            </a:r>
          </a:p>
          <a:p>
            <a:pPr lvl="3"/>
            <a:r>
              <a:rPr lang="en-US" dirty="0"/>
              <a:t>Fourth level</a:t>
            </a:r>
          </a:p>
        </p:txBody>
      </p:sp>
    </p:spTree>
    <p:extLst>
      <p:ext uri="{BB962C8B-B14F-4D97-AF65-F5344CB8AC3E}">
        <p14:creationId xmlns:p14="http://schemas.microsoft.com/office/powerpoint/2010/main" val="4595464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4627" y="489418"/>
            <a:ext cx="10366993" cy="480162"/>
          </a:xfrm>
          <a:prstGeom prst="rect">
            <a:avLst/>
          </a:prstGeom>
        </p:spPr>
        <p:txBody>
          <a:bodyPr vert="horz" lIns="91440" tIns="45720" rIns="91440" bIns="45720" rtlCol="0" anchor="ctr">
            <a:normAutofit/>
          </a:bodyPr>
          <a:lstStyle/>
          <a:p>
            <a:r>
              <a:rPr lang="en-US" dirty="0"/>
              <a:t>Title</a:t>
            </a:r>
            <a:endParaRPr lang="da-DK" dirty="0"/>
          </a:p>
        </p:txBody>
      </p:sp>
      <p:sp>
        <p:nvSpPr>
          <p:cNvPr id="3" name="Text Placeholder 2"/>
          <p:cNvSpPr>
            <a:spLocks noGrp="1"/>
          </p:cNvSpPr>
          <p:nvPr>
            <p:ph type="body" idx="1"/>
          </p:nvPr>
        </p:nvSpPr>
        <p:spPr>
          <a:xfrm>
            <a:off x="764627" y="1738846"/>
            <a:ext cx="10662746" cy="3604333"/>
          </a:xfrm>
          <a:prstGeom prst="rect">
            <a:avLst/>
          </a:prstGeom>
        </p:spPr>
        <p:txBody>
          <a:bodyPr vert="horz" lIns="91440" tIns="45720" rIns="91440" bIns="45720" rtlCol="0">
            <a:normAutofit/>
          </a:bodyPr>
          <a:lstStyle/>
          <a:p>
            <a:pPr lvl="0"/>
            <a:r>
              <a:rPr lang="en-US" dirty="0"/>
              <a:t>Subtitle</a:t>
            </a:r>
          </a:p>
          <a:p>
            <a:pPr lvl="1"/>
            <a:r>
              <a:rPr lang="en-US" dirty="0"/>
              <a:t>Second level subtitle</a:t>
            </a:r>
          </a:p>
          <a:p>
            <a:pPr lvl="2"/>
            <a:r>
              <a:rPr lang="en-US" dirty="0"/>
              <a:t>Third level</a:t>
            </a:r>
          </a:p>
          <a:p>
            <a:pPr lvl="3"/>
            <a:r>
              <a:rPr lang="en-US" dirty="0"/>
              <a:t>Fourth level</a:t>
            </a:r>
          </a:p>
          <a:p>
            <a:pPr lvl="4"/>
            <a:r>
              <a:rPr lang="en-US" dirty="0"/>
              <a:t>Fifth level</a:t>
            </a:r>
            <a:endParaRPr lang="da-DK" dirty="0"/>
          </a:p>
        </p:txBody>
      </p:sp>
      <p:sp>
        <p:nvSpPr>
          <p:cNvPr id="6" name="Slide Number Placeholder 5"/>
          <p:cNvSpPr>
            <a:spLocks noGrp="1"/>
          </p:cNvSpPr>
          <p:nvPr>
            <p:ph type="sldNum" sz="quarter" idx="4"/>
          </p:nvPr>
        </p:nvSpPr>
        <p:spPr>
          <a:xfrm>
            <a:off x="8684173" y="62500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BEFA6-8277-4D9D-9123-9269B66012E9}" type="slidenum">
              <a:rPr lang="da-DK" smtClean="0"/>
              <a:t>‹#›</a:t>
            </a:fld>
            <a:endParaRPr lang="da-DK"/>
          </a:p>
        </p:txBody>
      </p:sp>
      <p:pic>
        <p:nvPicPr>
          <p:cNvPr id="7" name="Picture 6">
            <a:extLst>
              <a:ext uri="{FF2B5EF4-FFF2-40B4-BE49-F238E27FC236}">
                <a16:creationId xmlns="" xmlns:a16="http://schemas.microsoft.com/office/drawing/2014/main" id="{3F067273-07A1-469F-8FF6-9CAF540C206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64627" y="6427556"/>
            <a:ext cx="1530775" cy="187607"/>
          </a:xfrm>
          <a:prstGeom prst="rect">
            <a:avLst/>
          </a:prstGeom>
        </p:spPr>
      </p:pic>
    </p:spTree>
    <p:extLst>
      <p:ext uri="{BB962C8B-B14F-4D97-AF65-F5344CB8AC3E}">
        <p14:creationId xmlns:p14="http://schemas.microsoft.com/office/powerpoint/2010/main" val="1520357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defTabSz="914400" rtl="0" eaLnBrk="1" latinLnBrk="0" hangingPunct="1">
        <a:lnSpc>
          <a:spcPct val="90000"/>
        </a:lnSpc>
        <a:spcBef>
          <a:spcPct val="0"/>
        </a:spcBef>
        <a:buNone/>
        <a:defRPr sz="2400" b="1" kern="1200">
          <a:solidFill>
            <a:schemeClr val="tx1"/>
          </a:solidFill>
          <a:latin typeface="Montserrat" panose="00000500000000000000" pitchFamily="2" charset="0"/>
          <a:ea typeface="+mj-ea"/>
          <a:cs typeface="+mj-cs"/>
        </a:defRPr>
      </a:lvl1pPr>
    </p:titleStyle>
    <p:bodyStyle>
      <a:lvl1pPr marL="0" indent="0" algn="l" defTabSz="914400" rtl="0" eaLnBrk="1" latinLnBrk="0" hangingPunct="1">
        <a:lnSpc>
          <a:spcPct val="90000"/>
        </a:lnSpc>
        <a:spcBef>
          <a:spcPts val="1000"/>
        </a:spcBef>
        <a:buSzPct val="150000"/>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500"/>
        </a:spcBef>
        <a:buSzPct val="150000"/>
        <a:buFont typeface="Arial" panose="020B0604020202020204" pitchFamily="34" charset="0"/>
        <a:buNone/>
        <a:defRPr sz="1800" kern="1200">
          <a:solidFill>
            <a:schemeClr val="bg2"/>
          </a:solidFill>
          <a:latin typeface="+mn-lt"/>
          <a:ea typeface="+mn-ea"/>
          <a:cs typeface="+mn-cs"/>
        </a:defRPr>
      </a:lvl2pPr>
      <a:lvl3pPr marL="0" indent="0" algn="l" defTabSz="914400" rtl="0" eaLnBrk="1" latinLnBrk="0" hangingPunct="1">
        <a:lnSpc>
          <a:spcPct val="90000"/>
        </a:lnSpc>
        <a:spcBef>
          <a:spcPts val="500"/>
        </a:spcBef>
        <a:buSzPct val="150000"/>
        <a:buFont typeface="Arial" panose="020B0604020202020204" pitchFamily="34" charset="0"/>
        <a:buNone/>
        <a:defRPr sz="1600" kern="1200">
          <a:solidFill>
            <a:schemeClr val="tx2">
              <a:lumMod val="95000"/>
              <a:lumOff val="5000"/>
            </a:schemeClr>
          </a:solidFill>
          <a:latin typeface="+mn-lt"/>
          <a:ea typeface="+mn-ea"/>
          <a:cs typeface="+mn-cs"/>
        </a:defRPr>
      </a:lvl3pPr>
      <a:lvl4pPr marL="630238" indent="-274638" algn="l" defTabSz="914400" rtl="0" eaLnBrk="1" latinLnBrk="0" hangingPunct="1">
        <a:lnSpc>
          <a:spcPct val="90000"/>
        </a:lnSpc>
        <a:spcBef>
          <a:spcPts val="500"/>
        </a:spcBef>
        <a:buClr>
          <a:schemeClr val="tx1">
            <a:lumMod val="40000"/>
            <a:lumOff val="60000"/>
          </a:schemeClr>
        </a:buClr>
        <a:buSzPct val="15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867" y="3750083"/>
            <a:ext cx="9144000" cy="547383"/>
          </a:xfrm>
        </p:spPr>
        <p:txBody>
          <a:bodyPr>
            <a:noAutofit/>
          </a:bodyPr>
          <a:lstStyle/>
          <a:p>
            <a:pPr algn="l"/>
            <a:r>
              <a:rPr lang="da-DK" sz="3000" dirty="0"/>
              <a:t>How </a:t>
            </a:r>
            <a:r>
              <a:rPr lang="da-DK" sz="3000" dirty="0" err="1"/>
              <a:t>s</a:t>
            </a:r>
            <a:r>
              <a:rPr lang="da-DK" sz="3000" dirty="0" err="1" smtClean="0"/>
              <a:t>hould</a:t>
            </a:r>
            <a:r>
              <a:rPr lang="da-DK" sz="3000" dirty="0" smtClean="0"/>
              <a:t> </a:t>
            </a:r>
            <a:r>
              <a:rPr lang="da-DK" sz="3000" dirty="0" err="1"/>
              <a:t>this</a:t>
            </a:r>
            <a:r>
              <a:rPr lang="da-DK" sz="3000"/>
              <a:t> </a:t>
            </a:r>
            <a:r>
              <a:rPr lang="da-DK" sz="3000" dirty="0"/>
              <a:t>e</a:t>
            </a:r>
            <a:r>
              <a:rPr lang="da-DK" sz="3000" smtClean="0"/>
              <a:t>nd</a:t>
            </a:r>
            <a:r>
              <a:rPr lang="da-DK" sz="3000" dirty="0"/>
              <a:t>?</a:t>
            </a:r>
            <a:br>
              <a:rPr lang="da-DK" sz="3000" dirty="0"/>
            </a:br>
            <a:r>
              <a:rPr lang="da-DK" sz="2000" b="0" dirty="0"/>
              <a:t>The </a:t>
            </a:r>
            <a:r>
              <a:rPr lang="da-DK" sz="2000" b="0" dirty="0" smtClean="0"/>
              <a:t>end stages </a:t>
            </a:r>
            <a:r>
              <a:rPr lang="da-DK" sz="2000" b="0" dirty="0"/>
              <a:t>of the </a:t>
            </a:r>
            <a:r>
              <a:rPr lang="da-DK" sz="2000" b="0" dirty="0" err="1" smtClean="0"/>
              <a:t>appointment</a:t>
            </a:r>
            <a:endParaRPr lang="da-DK" sz="2000" b="0" dirty="0"/>
          </a:p>
        </p:txBody>
      </p:sp>
      <p:sp>
        <p:nvSpPr>
          <p:cNvPr id="3" name="Subtitle 2"/>
          <p:cNvSpPr>
            <a:spLocks noGrp="1"/>
          </p:cNvSpPr>
          <p:nvPr>
            <p:ph type="subTitle" idx="1"/>
          </p:nvPr>
        </p:nvSpPr>
        <p:spPr>
          <a:xfrm>
            <a:off x="1048867" y="4326800"/>
            <a:ext cx="9144000" cy="366113"/>
          </a:xfrm>
        </p:spPr>
        <p:txBody>
          <a:bodyPr>
            <a:normAutofit/>
          </a:bodyPr>
          <a:lstStyle/>
          <a:p>
            <a:pPr algn="l"/>
            <a:r>
              <a:rPr lang="da-DK" sz="2000" dirty="0">
                <a:solidFill>
                  <a:schemeClr val="bg2">
                    <a:lumMod val="75000"/>
                  </a:schemeClr>
                </a:solidFill>
                <a:latin typeface="+mj-lt"/>
              </a:rPr>
              <a:t>Samantha Tai</a:t>
            </a:r>
          </a:p>
        </p:txBody>
      </p:sp>
    </p:spTree>
    <p:extLst>
      <p:ext uri="{BB962C8B-B14F-4D97-AF65-F5344CB8AC3E}">
        <p14:creationId xmlns:p14="http://schemas.microsoft.com/office/powerpoint/2010/main" val="222933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10</a:t>
            </a:fld>
            <a:endParaRPr lang="da-DK"/>
          </a:p>
        </p:txBody>
      </p:sp>
      <p:sp>
        <p:nvSpPr>
          <p:cNvPr id="9" name="Title 1"/>
          <p:cNvSpPr txBox="1">
            <a:spLocks/>
          </p:cNvSpPr>
          <p:nvPr/>
        </p:nvSpPr>
        <p:spPr>
          <a:xfrm>
            <a:off x="918885" y="424515"/>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Involve</a:t>
            </a:r>
            <a:r>
              <a:rPr lang="da-DK" sz="3000" b="1" dirty="0"/>
              <a:t> patients in </a:t>
            </a:r>
            <a:r>
              <a:rPr lang="da-DK" sz="3000" b="1" dirty="0" err="1"/>
              <a:t>making</a:t>
            </a:r>
            <a:r>
              <a:rPr lang="da-DK" sz="3000" b="1" dirty="0"/>
              <a:t> decision</a:t>
            </a:r>
          </a:p>
        </p:txBody>
      </p:sp>
      <p:sp>
        <p:nvSpPr>
          <p:cNvPr id="6" name="Oval 5"/>
          <p:cNvSpPr/>
          <p:nvPr/>
        </p:nvSpPr>
        <p:spPr>
          <a:xfrm>
            <a:off x="1085391" y="2406313"/>
            <a:ext cx="1877085" cy="18770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a:t>Outline recommended options and rationale </a:t>
            </a:r>
          </a:p>
        </p:txBody>
      </p:sp>
      <p:sp>
        <p:nvSpPr>
          <p:cNvPr id="16" name="Oval 15"/>
          <p:cNvSpPr/>
          <p:nvPr/>
        </p:nvSpPr>
        <p:spPr>
          <a:xfrm>
            <a:off x="5157457" y="2406312"/>
            <a:ext cx="1877085" cy="18770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a:t>Valuing patients’ preferences and opinions </a:t>
            </a:r>
            <a:endParaRPr lang="en-US" sz="1500" dirty="0"/>
          </a:p>
        </p:txBody>
      </p:sp>
      <p:sp>
        <p:nvSpPr>
          <p:cNvPr id="17" name="Oval 16"/>
          <p:cNvSpPr/>
          <p:nvPr/>
        </p:nvSpPr>
        <p:spPr>
          <a:xfrm>
            <a:off x="3121424" y="2406312"/>
            <a:ext cx="1877085" cy="18770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a:t>Check for patient understanding</a:t>
            </a:r>
            <a:endParaRPr lang="en-US" sz="1500" dirty="0"/>
          </a:p>
        </p:txBody>
      </p:sp>
      <p:sp>
        <p:nvSpPr>
          <p:cNvPr id="18" name="Oval 17"/>
          <p:cNvSpPr/>
          <p:nvPr/>
        </p:nvSpPr>
        <p:spPr>
          <a:xfrm>
            <a:off x="7193490" y="2406313"/>
            <a:ext cx="1877085" cy="18770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a:t>Seek any potential barriers</a:t>
            </a:r>
            <a:endParaRPr lang="en-US" sz="1500" i="1" dirty="0"/>
          </a:p>
        </p:txBody>
      </p:sp>
      <p:sp>
        <p:nvSpPr>
          <p:cNvPr id="19" name="Oval 18"/>
          <p:cNvSpPr/>
          <p:nvPr/>
        </p:nvSpPr>
        <p:spPr>
          <a:xfrm>
            <a:off x="9229523" y="2406312"/>
            <a:ext cx="1877085" cy="18770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a:t>Assessing patients’ readiness for change</a:t>
            </a:r>
            <a:endParaRPr lang="en-US" sz="1500" dirty="0"/>
          </a:p>
        </p:txBody>
      </p:sp>
      <p:sp>
        <p:nvSpPr>
          <p:cNvPr id="20" name="Left-Right Arrow 19"/>
          <p:cNvSpPr/>
          <p:nvPr/>
        </p:nvSpPr>
        <p:spPr>
          <a:xfrm>
            <a:off x="1085391" y="4522869"/>
            <a:ext cx="10021217" cy="1304494"/>
          </a:xfrm>
          <a:prstGeom prst="leftRightArrow">
            <a:avLst/>
          </a:prstGeom>
          <a:solidFill>
            <a:schemeClr val="bg2"/>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1" name="TextBox 20"/>
          <p:cNvSpPr txBox="1"/>
          <p:nvPr/>
        </p:nvSpPr>
        <p:spPr>
          <a:xfrm>
            <a:off x="4799001" y="4977077"/>
            <a:ext cx="2646878" cy="369332"/>
          </a:xfrm>
          <a:prstGeom prst="rect">
            <a:avLst/>
          </a:prstGeom>
          <a:noFill/>
        </p:spPr>
        <p:txBody>
          <a:bodyPr wrap="none" rtlCol="0">
            <a:spAutoFit/>
          </a:bodyPr>
          <a:lstStyle/>
          <a:p>
            <a:r>
              <a:rPr lang="da-DK" dirty="0"/>
              <a:t>Shared decision </a:t>
            </a:r>
            <a:r>
              <a:rPr lang="da-DK" dirty="0" err="1"/>
              <a:t>making</a:t>
            </a:r>
            <a:endParaRPr lang="da-DK" dirty="0"/>
          </a:p>
        </p:txBody>
      </p:sp>
    </p:spTree>
    <p:extLst>
      <p:ext uri="{BB962C8B-B14F-4D97-AF65-F5344CB8AC3E}">
        <p14:creationId xmlns:p14="http://schemas.microsoft.com/office/powerpoint/2010/main" val="155496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11</a:t>
            </a:fld>
            <a:endParaRPr lang="da-DK"/>
          </a:p>
        </p:txBody>
      </p:sp>
      <p:sp>
        <p:nvSpPr>
          <p:cNvPr id="9" name="Title 1"/>
          <p:cNvSpPr txBox="1">
            <a:spLocks/>
          </p:cNvSpPr>
          <p:nvPr/>
        </p:nvSpPr>
        <p:spPr>
          <a:xfrm>
            <a:off x="918885" y="424516"/>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Example</a:t>
            </a:r>
            <a:r>
              <a:rPr lang="da-DK" sz="3000" b="1" dirty="0"/>
              <a:t> </a:t>
            </a:r>
            <a:r>
              <a:rPr lang="da-DK" sz="3000" b="1" dirty="0" err="1"/>
              <a:t>phrases</a:t>
            </a:r>
            <a:endParaRPr lang="da-DK" sz="3000" b="1" dirty="0"/>
          </a:p>
        </p:txBody>
      </p:sp>
      <p:sp>
        <p:nvSpPr>
          <p:cNvPr id="4" name="Rectangle 3"/>
          <p:cNvSpPr/>
          <p:nvPr/>
        </p:nvSpPr>
        <p:spPr>
          <a:xfrm>
            <a:off x="0" y="1792705"/>
            <a:ext cx="11141242" cy="3801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5838" lvl="1"/>
            <a:r>
              <a:rPr lang="en-US" dirty="0">
                <a:solidFill>
                  <a:srgbClr val="040404"/>
                </a:solidFill>
              </a:rPr>
              <a:t>Examples of communication tasks:</a:t>
            </a:r>
          </a:p>
          <a:p>
            <a:pPr lvl="1"/>
            <a:endParaRPr lang="en-US" dirty="0">
              <a:solidFill>
                <a:srgbClr val="040404"/>
              </a:solidFill>
            </a:endParaRPr>
          </a:p>
          <a:p>
            <a:pPr marL="1708150" lvl="1" indent="-342900">
              <a:buClr>
                <a:schemeClr val="tx1">
                  <a:lumMod val="40000"/>
                  <a:lumOff val="60000"/>
                </a:schemeClr>
              </a:buClr>
              <a:buSzPct val="150000"/>
              <a:buFont typeface="Arial" panose="020B0604020202020204" pitchFamily="34" charset="0"/>
              <a:buChar char="•"/>
            </a:pPr>
            <a:r>
              <a:rPr lang="en-US" sz="1600" dirty="0">
                <a:solidFill>
                  <a:srgbClr val="040404"/>
                </a:solidFill>
              </a:rPr>
              <a:t>Outline recommended options and rationale behind it </a:t>
            </a:r>
            <a:r>
              <a:rPr lang="en-US" sz="1600" i="1" dirty="0">
                <a:solidFill>
                  <a:srgbClr val="040404"/>
                </a:solidFill>
              </a:rPr>
              <a:t>e.g. “I want to go through the management options with you and why I have chosen these. The two options are… ”</a:t>
            </a:r>
          </a:p>
          <a:p>
            <a:pPr marL="1708150" lvl="1" indent="-342900">
              <a:buClr>
                <a:schemeClr val="tx1">
                  <a:lumMod val="40000"/>
                  <a:lumOff val="60000"/>
                </a:schemeClr>
              </a:buClr>
              <a:buSzPct val="150000"/>
              <a:buFont typeface="Arial" panose="020B0604020202020204" pitchFamily="34" charset="0"/>
              <a:buChar char="•"/>
            </a:pPr>
            <a:endParaRPr lang="en-US" sz="1600" i="1" dirty="0">
              <a:solidFill>
                <a:srgbClr val="040404"/>
              </a:solidFill>
            </a:endParaRPr>
          </a:p>
          <a:p>
            <a:pPr marL="1708150" lvl="1" indent="-342900">
              <a:buClr>
                <a:schemeClr val="tx1">
                  <a:lumMod val="40000"/>
                  <a:lumOff val="60000"/>
                </a:schemeClr>
              </a:buClr>
              <a:buSzPct val="150000"/>
              <a:buFont typeface="Arial" panose="020B0604020202020204" pitchFamily="34" charset="0"/>
              <a:buChar char="•"/>
            </a:pPr>
            <a:r>
              <a:rPr lang="en-US" sz="1600" dirty="0">
                <a:solidFill>
                  <a:srgbClr val="040404"/>
                </a:solidFill>
              </a:rPr>
              <a:t>Check for patient understanding e.g. </a:t>
            </a:r>
            <a:r>
              <a:rPr lang="en-US" sz="1600" i="1" dirty="0">
                <a:solidFill>
                  <a:srgbClr val="040404"/>
                </a:solidFill>
              </a:rPr>
              <a:t>“Does everything make sense so far?”</a:t>
            </a:r>
          </a:p>
          <a:p>
            <a:pPr marL="1708150" lvl="1" indent="-342900">
              <a:buClr>
                <a:schemeClr val="tx1">
                  <a:lumMod val="40000"/>
                  <a:lumOff val="60000"/>
                </a:schemeClr>
              </a:buClr>
              <a:buSzPct val="150000"/>
              <a:buFont typeface="Arial" panose="020B0604020202020204" pitchFamily="34" charset="0"/>
              <a:buChar char="•"/>
            </a:pPr>
            <a:endParaRPr lang="en-US" sz="1600" i="1" dirty="0">
              <a:solidFill>
                <a:srgbClr val="040404"/>
              </a:solidFill>
            </a:endParaRPr>
          </a:p>
          <a:p>
            <a:pPr marL="1708150" lvl="1" indent="-342900">
              <a:buClr>
                <a:schemeClr val="tx1">
                  <a:lumMod val="40000"/>
                  <a:lumOff val="60000"/>
                </a:schemeClr>
              </a:buClr>
              <a:buSzPct val="150000"/>
              <a:buFont typeface="Arial" panose="020B0604020202020204" pitchFamily="34" charset="0"/>
              <a:buChar char="•"/>
            </a:pPr>
            <a:r>
              <a:rPr lang="en-US" sz="1600" dirty="0">
                <a:solidFill>
                  <a:srgbClr val="040404"/>
                </a:solidFill>
              </a:rPr>
              <a:t>Valuing patient’s preferences and opinions </a:t>
            </a:r>
            <a:r>
              <a:rPr lang="en-US" sz="1600" i="1" dirty="0">
                <a:solidFill>
                  <a:srgbClr val="040404"/>
                </a:solidFill>
              </a:rPr>
              <a:t>e.g. ‘How do you feel about these options?’</a:t>
            </a:r>
          </a:p>
          <a:p>
            <a:pPr marL="1708150" lvl="1" indent="-342900">
              <a:buClr>
                <a:schemeClr val="tx1">
                  <a:lumMod val="40000"/>
                  <a:lumOff val="60000"/>
                </a:schemeClr>
              </a:buClr>
              <a:buSzPct val="150000"/>
              <a:buFont typeface="Arial" panose="020B0604020202020204" pitchFamily="34" charset="0"/>
              <a:buChar char="•"/>
            </a:pPr>
            <a:endParaRPr lang="en-US" sz="1600" i="1" dirty="0">
              <a:solidFill>
                <a:srgbClr val="040404"/>
              </a:solidFill>
            </a:endParaRPr>
          </a:p>
          <a:p>
            <a:pPr marL="1708150" lvl="1" indent="-342900">
              <a:buClr>
                <a:schemeClr val="tx1">
                  <a:lumMod val="40000"/>
                  <a:lumOff val="60000"/>
                </a:schemeClr>
              </a:buClr>
              <a:buSzPct val="150000"/>
              <a:buFont typeface="Arial" panose="020B0604020202020204" pitchFamily="34" charset="0"/>
              <a:buChar char="•"/>
            </a:pPr>
            <a:r>
              <a:rPr lang="en-US" sz="1600" dirty="0">
                <a:solidFill>
                  <a:srgbClr val="040404"/>
                </a:solidFill>
              </a:rPr>
              <a:t>Seek any potential barriers e.g. </a:t>
            </a:r>
            <a:r>
              <a:rPr lang="en-US" sz="1600" i="1" dirty="0">
                <a:solidFill>
                  <a:srgbClr val="040404"/>
                </a:solidFill>
              </a:rPr>
              <a:t>‘Is there anything that may prevent you from taking this recommendation’</a:t>
            </a:r>
          </a:p>
          <a:p>
            <a:pPr marL="1708150" lvl="1" indent="-342900">
              <a:buClr>
                <a:schemeClr val="tx1">
                  <a:lumMod val="40000"/>
                  <a:lumOff val="60000"/>
                </a:schemeClr>
              </a:buClr>
              <a:buSzPct val="150000"/>
              <a:buFont typeface="Arial" panose="020B0604020202020204" pitchFamily="34" charset="0"/>
              <a:buChar char="•"/>
            </a:pPr>
            <a:endParaRPr lang="en-US" sz="1600" i="1" dirty="0">
              <a:solidFill>
                <a:srgbClr val="040404"/>
              </a:solidFill>
            </a:endParaRPr>
          </a:p>
          <a:p>
            <a:pPr marL="1708150" lvl="1" indent="-342900">
              <a:buClr>
                <a:schemeClr val="tx1">
                  <a:lumMod val="40000"/>
                  <a:lumOff val="60000"/>
                </a:schemeClr>
              </a:buClr>
              <a:buSzPct val="150000"/>
              <a:buFont typeface="Arial" panose="020B0604020202020204" pitchFamily="34" charset="0"/>
              <a:buChar char="•"/>
            </a:pPr>
            <a:r>
              <a:rPr lang="en-US" sz="1600" dirty="0">
                <a:solidFill>
                  <a:srgbClr val="040404"/>
                </a:solidFill>
              </a:rPr>
              <a:t>Assessing patients’ readiness for change can help orientate the correct recommendation </a:t>
            </a:r>
          </a:p>
          <a:p>
            <a:pPr marL="1708150" lvl="1">
              <a:buClr>
                <a:schemeClr val="tx1">
                  <a:lumMod val="40000"/>
                  <a:lumOff val="60000"/>
                </a:schemeClr>
              </a:buClr>
              <a:buSzPct val="150000"/>
            </a:pPr>
            <a:r>
              <a:rPr lang="en-US" sz="1600" dirty="0">
                <a:solidFill>
                  <a:srgbClr val="040404"/>
                </a:solidFill>
              </a:rPr>
              <a:t>e.g. </a:t>
            </a:r>
            <a:r>
              <a:rPr lang="en-US" sz="1600" i="1" dirty="0">
                <a:solidFill>
                  <a:srgbClr val="040404"/>
                </a:solidFill>
              </a:rPr>
              <a:t>‘Are you open to the idea of hearing aids?’</a:t>
            </a:r>
            <a:endParaRPr lang="en-US" sz="1600" dirty="0">
              <a:solidFill>
                <a:srgbClr val="040404"/>
              </a:solidFill>
            </a:endParaRPr>
          </a:p>
        </p:txBody>
      </p:sp>
    </p:spTree>
    <p:extLst>
      <p:ext uri="{BB962C8B-B14F-4D97-AF65-F5344CB8AC3E}">
        <p14:creationId xmlns:p14="http://schemas.microsoft.com/office/powerpoint/2010/main" val="172303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12</a:t>
            </a:fld>
            <a:endParaRPr lang="da-DK"/>
          </a:p>
        </p:txBody>
      </p:sp>
      <p:sp>
        <p:nvSpPr>
          <p:cNvPr id="9" name="Title 1"/>
          <p:cNvSpPr txBox="1">
            <a:spLocks/>
          </p:cNvSpPr>
          <p:nvPr/>
        </p:nvSpPr>
        <p:spPr>
          <a:xfrm>
            <a:off x="918885" y="424517"/>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Complete the visit</a:t>
            </a:r>
          </a:p>
        </p:txBody>
      </p:sp>
      <p:graphicFrame>
        <p:nvGraphicFramePr>
          <p:cNvPr id="6" name="Diagram 5">
            <a:extLst>
              <a:ext uri="{FF2B5EF4-FFF2-40B4-BE49-F238E27FC236}">
                <a16:creationId xmlns="" xmlns:a16="http://schemas.microsoft.com/office/drawing/2014/main" id="{F0061FA6-30C9-4B84-BECE-18BFF134B533}"/>
              </a:ext>
            </a:extLst>
          </p:cNvPr>
          <p:cNvGraphicFramePr/>
          <p:nvPr>
            <p:extLst>
              <p:ext uri="{D42A27DB-BD31-4B8C-83A1-F6EECF244321}">
                <p14:modId xmlns:p14="http://schemas.microsoft.com/office/powerpoint/2010/main" val="568176099"/>
              </p:ext>
            </p:extLst>
          </p:nvPr>
        </p:nvGraphicFramePr>
        <p:xfrm>
          <a:off x="2104190" y="2466474"/>
          <a:ext cx="7985208" cy="316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847061" y="1712552"/>
            <a:ext cx="4475532" cy="400110"/>
          </a:xfrm>
          <a:prstGeom prst="rect">
            <a:avLst/>
          </a:prstGeom>
          <a:noFill/>
        </p:spPr>
        <p:txBody>
          <a:bodyPr wrap="square" rtlCol="0">
            <a:spAutoFit/>
          </a:bodyPr>
          <a:lstStyle/>
          <a:p>
            <a:r>
              <a:rPr lang="da-DK" sz="2000" dirty="0"/>
              <a:t>Three </a:t>
            </a:r>
            <a:r>
              <a:rPr lang="da-DK" sz="2000" dirty="0" err="1"/>
              <a:t>key</a:t>
            </a:r>
            <a:r>
              <a:rPr lang="da-DK" sz="2000" dirty="0"/>
              <a:t> </a:t>
            </a:r>
            <a:r>
              <a:rPr lang="da-DK" sz="2000" dirty="0" err="1"/>
              <a:t>communication</a:t>
            </a:r>
            <a:r>
              <a:rPr lang="da-DK" sz="2000" dirty="0"/>
              <a:t> tasks</a:t>
            </a:r>
          </a:p>
        </p:txBody>
      </p:sp>
    </p:spTree>
    <p:extLst>
      <p:ext uri="{BB962C8B-B14F-4D97-AF65-F5344CB8AC3E}">
        <p14:creationId xmlns:p14="http://schemas.microsoft.com/office/powerpoint/2010/main" val="199615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13</a:t>
            </a:fld>
            <a:endParaRPr lang="da-DK"/>
          </a:p>
        </p:txBody>
      </p:sp>
      <p:sp>
        <p:nvSpPr>
          <p:cNvPr id="9" name="Title 1"/>
          <p:cNvSpPr txBox="1">
            <a:spLocks/>
          </p:cNvSpPr>
          <p:nvPr/>
        </p:nvSpPr>
        <p:spPr>
          <a:xfrm>
            <a:off x="918885" y="424511"/>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Example</a:t>
            </a:r>
            <a:r>
              <a:rPr lang="da-DK" sz="3000" b="1" dirty="0"/>
              <a:t> </a:t>
            </a:r>
            <a:r>
              <a:rPr lang="da-DK" sz="3000" b="1" dirty="0" err="1"/>
              <a:t>phrases</a:t>
            </a:r>
            <a:endParaRPr lang="da-DK" sz="3000" b="1" dirty="0"/>
          </a:p>
        </p:txBody>
      </p:sp>
      <p:sp>
        <p:nvSpPr>
          <p:cNvPr id="4" name="Rectangle 3"/>
          <p:cNvSpPr/>
          <p:nvPr/>
        </p:nvSpPr>
        <p:spPr>
          <a:xfrm>
            <a:off x="0" y="1792705"/>
            <a:ext cx="11141242" cy="3801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5838">
              <a:tabLst>
                <a:tab pos="985838" algn="l"/>
              </a:tabLst>
            </a:pPr>
            <a:r>
              <a:rPr lang="en-US" b="1" dirty="0">
                <a:solidFill>
                  <a:schemeClr val="bg2">
                    <a:lumMod val="10000"/>
                  </a:schemeClr>
                </a:solidFill>
              </a:rPr>
              <a:t>Three key communication tasks</a:t>
            </a:r>
          </a:p>
          <a:p>
            <a:endParaRPr lang="en-US" sz="1600" b="1" dirty="0">
              <a:solidFill>
                <a:schemeClr val="bg2">
                  <a:lumMod val="10000"/>
                </a:schemeClr>
              </a:solidFill>
            </a:endParaRPr>
          </a:p>
          <a:p>
            <a:pPr marL="1528763" indent="-179388"/>
            <a:r>
              <a:rPr lang="en-US" sz="1600" b="1" dirty="0" err="1">
                <a:solidFill>
                  <a:schemeClr val="tx1">
                    <a:lumMod val="40000"/>
                    <a:lumOff val="60000"/>
                  </a:schemeClr>
                </a:solidFill>
              </a:rPr>
              <a:t>i</a:t>
            </a:r>
            <a:r>
              <a:rPr lang="en-US" sz="1600" b="1" dirty="0">
                <a:solidFill>
                  <a:schemeClr val="tx1">
                    <a:lumMod val="40000"/>
                    <a:lumOff val="60000"/>
                  </a:schemeClr>
                </a:solidFill>
              </a:rPr>
              <a:t>. 	   </a:t>
            </a:r>
            <a:r>
              <a:rPr lang="en-US" sz="1600" b="1" dirty="0">
                <a:solidFill>
                  <a:schemeClr val="bg2">
                    <a:lumMod val="10000"/>
                  </a:schemeClr>
                </a:solidFill>
              </a:rPr>
              <a:t>Invite additional information </a:t>
            </a:r>
          </a:p>
          <a:p>
            <a:pPr marL="1708150" indent="-358775"/>
            <a:r>
              <a:rPr lang="en-US" sz="1600" dirty="0">
                <a:solidFill>
                  <a:schemeClr val="bg2">
                    <a:lumMod val="10000"/>
                  </a:schemeClr>
                </a:solidFill>
              </a:rPr>
              <a:t>	e.g. </a:t>
            </a:r>
            <a:r>
              <a:rPr lang="en-US" sz="1600" i="1" dirty="0">
                <a:solidFill>
                  <a:schemeClr val="bg2">
                    <a:lumMod val="10000"/>
                  </a:schemeClr>
                </a:solidFill>
              </a:rPr>
              <a:t>“Do you have any questions about what we’ve discussed?”</a:t>
            </a:r>
          </a:p>
          <a:p>
            <a:pPr marL="1528763" indent="-179388"/>
            <a:endParaRPr lang="en-US" sz="1600" i="1" dirty="0">
              <a:solidFill>
                <a:schemeClr val="bg2">
                  <a:lumMod val="10000"/>
                </a:schemeClr>
              </a:solidFill>
            </a:endParaRPr>
          </a:p>
          <a:p>
            <a:pPr marL="1528763" indent="-179388"/>
            <a:r>
              <a:rPr lang="en-US" sz="1600" b="1" dirty="0">
                <a:solidFill>
                  <a:schemeClr val="tx1">
                    <a:lumMod val="40000"/>
                    <a:lumOff val="60000"/>
                  </a:schemeClr>
                </a:solidFill>
              </a:rPr>
              <a:t>ii.   </a:t>
            </a:r>
            <a:r>
              <a:rPr lang="en-US" sz="1600" b="1" dirty="0">
                <a:solidFill>
                  <a:schemeClr val="bg2">
                    <a:lumMod val="10000"/>
                  </a:schemeClr>
                </a:solidFill>
              </a:rPr>
              <a:t>Confirming next steps </a:t>
            </a:r>
          </a:p>
          <a:p>
            <a:pPr marL="1708150" indent="-358775"/>
            <a:r>
              <a:rPr lang="en-US" sz="1600" dirty="0">
                <a:solidFill>
                  <a:schemeClr val="bg2">
                    <a:lumMod val="10000"/>
                  </a:schemeClr>
                </a:solidFill>
              </a:rPr>
              <a:t>	e.g. </a:t>
            </a:r>
            <a:r>
              <a:rPr lang="en-US" sz="1600" i="1" dirty="0">
                <a:solidFill>
                  <a:schemeClr val="bg2">
                    <a:lumMod val="10000"/>
                  </a:schemeClr>
                </a:solidFill>
              </a:rPr>
              <a:t>“To summarize, once you have seen the Ear, Nose, and Throat specialist and </a:t>
            </a:r>
          </a:p>
          <a:p>
            <a:pPr marL="1708150" indent="-3175"/>
            <a:r>
              <a:rPr lang="en-US" sz="1600" i="1" dirty="0">
                <a:solidFill>
                  <a:schemeClr val="bg2">
                    <a:lumMod val="10000"/>
                  </a:schemeClr>
                </a:solidFill>
              </a:rPr>
              <a:t>have gotten clearance for hearing aids, we will begin the hearing aid trial. </a:t>
            </a:r>
          </a:p>
          <a:p>
            <a:pPr marL="1708150" indent="-3175"/>
            <a:r>
              <a:rPr lang="en-US" sz="1600" i="1" dirty="0">
                <a:solidFill>
                  <a:schemeClr val="bg2">
                    <a:lumMod val="10000"/>
                  </a:schemeClr>
                </a:solidFill>
              </a:rPr>
              <a:t>The ear specialist will know how best to stop the recurrent ear infections.”</a:t>
            </a:r>
          </a:p>
          <a:p>
            <a:pPr marL="1528763" indent="-179388"/>
            <a:endParaRPr lang="en-US" sz="1600" dirty="0">
              <a:solidFill>
                <a:schemeClr val="bg2">
                  <a:lumMod val="10000"/>
                </a:schemeClr>
              </a:solidFill>
            </a:endParaRPr>
          </a:p>
          <a:p>
            <a:pPr marL="1528763" indent="-179388"/>
            <a:r>
              <a:rPr lang="en-US" sz="1600" b="1" dirty="0">
                <a:solidFill>
                  <a:schemeClr val="tx1">
                    <a:lumMod val="40000"/>
                    <a:lumOff val="60000"/>
                  </a:schemeClr>
                </a:solidFill>
              </a:rPr>
              <a:t>iii.  </a:t>
            </a:r>
            <a:r>
              <a:rPr lang="en-US" sz="1600" b="1" dirty="0">
                <a:solidFill>
                  <a:schemeClr val="bg2">
                    <a:lumMod val="10000"/>
                  </a:schemeClr>
                </a:solidFill>
              </a:rPr>
              <a:t>End on a personal note  </a:t>
            </a:r>
          </a:p>
          <a:p>
            <a:pPr marL="1708150" indent="-179388"/>
            <a:r>
              <a:rPr lang="en-US" sz="1600" dirty="0">
                <a:solidFill>
                  <a:schemeClr val="bg2">
                    <a:lumMod val="10000"/>
                  </a:schemeClr>
                </a:solidFill>
              </a:rPr>
              <a:t>	e.g. </a:t>
            </a:r>
            <a:r>
              <a:rPr lang="en-US" sz="1600" i="1" dirty="0">
                <a:solidFill>
                  <a:schemeClr val="bg2">
                    <a:lumMod val="10000"/>
                  </a:schemeClr>
                </a:solidFill>
              </a:rPr>
              <a:t>“Enjoy your holiday to Bali.”</a:t>
            </a:r>
          </a:p>
        </p:txBody>
      </p:sp>
    </p:spTree>
    <p:extLst>
      <p:ext uri="{BB962C8B-B14F-4D97-AF65-F5344CB8AC3E}">
        <p14:creationId xmlns:p14="http://schemas.microsoft.com/office/powerpoint/2010/main" val="401168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634" y="1677737"/>
            <a:ext cx="3943503" cy="3919746"/>
          </a:xfrm>
          <a:prstGeom prst="rect">
            <a:avLst/>
          </a:prstGeom>
        </p:spPr>
      </p:pic>
      <p:sp>
        <p:nvSpPr>
          <p:cNvPr id="6" name="Rectangle 5"/>
          <p:cNvSpPr/>
          <p:nvPr/>
        </p:nvSpPr>
        <p:spPr>
          <a:xfrm>
            <a:off x="5005138" y="1677737"/>
            <a:ext cx="6160168" cy="3919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AU" sz="1600" dirty="0">
                <a:solidFill>
                  <a:schemeClr val="bg2">
                    <a:lumMod val="10000"/>
                  </a:schemeClr>
                </a:solidFill>
              </a:rPr>
              <a:t>Groups of three: audiologist, patient and observer</a:t>
            </a:r>
            <a:endParaRPr lang="en-US" sz="1600" dirty="0">
              <a:solidFill>
                <a:schemeClr val="bg2">
                  <a:lumMod val="10000"/>
                </a:schemeClr>
              </a:solidFill>
            </a:endParaRPr>
          </a:p>
          <a:p>
            <a:pPr lvl="1"/>
            <a:endParaRPr lang="en-AU" dirty="0">
              <a:solidFill>
                <a:schemeClr val="bg2">
                  <a:lumMod val="10000"/>
                </a:schemeClr>
              </a:solidFill>
            </a:endParaRPr>
          </a:p>
          <a:p>
            <a:pPr lvl="1">
              <a:lnSpc>
                <a:spcPts val="2000"/>
              </a:lnSpc>
            </a:pPr>
            <a:r>
              <a:rPr lang="en-US" sz="1600" dirty="0">
                <a:solidFill>
                  <a:schemeClr val="bg2">
                    <a:lumMod val="10000"/>
                  </a:schemeClr>
                </a:solidFill>
              </a:rPr>
              <a:t>Tips:</a:t>
            </a:r>
          </a:p>
          <a:p>
            <a:pPr marL="1077913" lvl="0" indent="-263525">
              <a:lnSpc>
                <a:spcPts val="2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Create information ‘chunks’</a:t>
            </a:r>
          </a:p>
          <a:p>
            <a:pPr marL="1077913" lvl="0" indent="-263525">
              <a:lnSpc>
                <a:spcPts val="2000"/>
              </a:lnSpc>
              <a:spcBef>
                <a:spcPct val="30000"/>
              </a:spcBef>
              <a:buClr>
                <a:schemeClr val="tx1">
                  <a:lumMod val="40000"/>
                  <a:lumOff val="60000"/>
                </a:schemeClr>
              </a:buClr>
              <a:buSzPct val="150000"/>
              <a:buFont typeface="Arial" panose="020B0604020202020204" pitchFamily="34" charset="0"/>
              <a:buChar char="•"/>
              <a:defRPr/>
            </a:pPr>
            <a:r>
              <a:rPr lang="en-AU" sz="1600" dirty="0">
                <a:solidFill>
                  <a:schemeClr val="bg2">
                    <a:lumMod val="10000"/>
                  </a:schemeClr>
                </a:solidFill>
              </a:rPr>
              <a:t>Tailor the diagnosis back to the patient’s main concern(s)</a:t>
            </a:r>
            <a:endParaRPr lang="en-US" sz="1600" dirty="0">
              <a:solidFill>
                <a:schemeClr val="bg2">
                  <a:lumMod val="10000"/>
                </a:schemeClr>
              </a:solidFill>
            </a:endParaRPr>
          </a:p>
          <a:p>
            <a:pPr marL="1077913" lvl="0" indent="-263525">
              <a:lnSpc>
                <a:spcPts val="2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Use simple and concise statements and avoid jargon</a:t>
            </a:r>
          </a:p>
          <a:p>
            <a:pPr marL="1077913" lvl="0" indent="-263525">
              <a:lnSpc>
                <a:spcPts val="2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Use appropriate verbal and non-verbal cues</a:t>
            </a:r>
            <a:endParaRPr lang="en-US" sz="1600" dirty="0">
              <a:solidFill>
                <a:schemeClr val="bg2">
                  <a:lumMod val="10000"/>
                </a:schemeClr>
              </a:solidFill>
            </a:endParaRPr>
          </a:p>
          <a:p>
            <a:pPr marL="1077913" lvl="0" indent="-263525">
              <a:lnSpc>
                <a:spcPts val="2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Use signposting to help structure the appointment</a:t>
            </a:r>
            <a:endParaRPr lang="en-US" sz="1600" dirty="0">
              <a:solidFill>
                <a:schemeClr val="bg2">
                  <a:lumMod val="10000"/>
                </a:schemeClr>
              </a:solidFill>
            </a:endParaRPr>
          </a:p>
          <a:p>
            <a:pPr marL="1077913" lvl="0" indent="-263525">
              <a:lnSpc>
                <a:spcPts val="2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Remember to check your patient’s understanding</a:t>
            </a:r>
            <a:endParaRPr lang="da-DK" sz="1600" dirty="0">
              <a:solidFill>
                <a:schemeClr val="bg2">
                  <a:lumMod val="10000"/>
                </a:schemeClr>
              </a:solidFill>
            </a:endParaRPr>
          </a:p>
        </p:txBody>
      </p:sp>
      <p:sp>
        <p:nvSpPr>
          <p:cNvPr id="8" name="Title 1"/>
          <p:cNvSpPr>
            <a:spLocks noGrp="1"/>
          </p:cNvSpPr>
          <p:nvPr>
            <p:ph type="title"/>
          </p:nvPr>
        </p:nvSpPr>
        <p:spPr>
          <a:xfrm>
            <a:off x="918885" y="423697"/>
            <a:ext cx="10515600" cy="576168"/>
          </a:xfrm>
        </p:spPr>
        <p:txBody>
          <a:bodyPr>
            <a:normAutofit/>
          </a:bodyPr>
          <a:lstStyle/>
          <a:p>
            <a:r>
              <a:rPr lang="da-DK" sz="3000" b="1" dirty="0" err="1"/>
              <a:t>Role-play</a:t>
            </a:r>
            <a:r>
              <a:rPr lang="da-DK" sz="3000" b="1" dirty="0"/>
              <a:t> </a:t>
            </a:r>
            <a:r>
              <a:rPr lang="da-DK" sz="3000" b="1" dirty="0" err="1"/>
              <a:t>activity</a:t>
            </a:r>
            <a:endParaRPr lang="da-DK" sz="3000" b="1" dirty="0"/>
          </a:p>
        </p:txBody>
      </p:sp>
      <p:sp>
        <p:nvSpPr>
          <p:cNvPr id="3" name="Slide Number Placeholder 2"/>
          <p:cNvSpPr>
            <a:spLocks noGrp="1"/>
          </p:cNvSpPr>
          <p:nvPr>
            <p:ph type="sldNum" sz="quarter" idx="12"/>
          </p:nvPr>
        </p:nvSpPr>
        <p:spPr/>
        <p:txBody>
          <a:bodyPr/>
          <a:lstStyle/>
          <a:p>
            <a:fld id="{5CCBEFA6-8277-4D9D-9123-9269B66012E9}" type="slidenum">
              <a:rPr lang="da-DK" smtClean="0"/>
              <a:t>14</a:t>
            </a:fld>
            <a:endParaRPr lang="da-DK"/>
          </a:p>
        </p:txBody>
      </p:sp>
    </p:spTree>
    <p:extLst>
      <p:ext uri="{BB962C8B-B14F-4D97-AF65-F5344CB8AC3E}">
        <p14:creationId xmlns:p14="http://schemas.microsoft.com/office/powerpoint/2010/main" val="31094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15</a:t>
            </a:fld>
            <a:endParaRPr lang="da-DK"/>
          </a:p>
        </p:txBody>
      </p:sp>
      <p:sp>
        <p:nvSpPr>
          <p:cNvPr id="2" name="Rectangle 1"/>
          <p:cNvSpPr/>
          <p:nvPr/>
        </p:nvSpPr>
        <p:spPr>
          <a:xfrm>
            <a:off x="1025990" y="1576135"/>
            <a:ext cx="3148452" cy="39242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Areas to Improve</a:t>
            </a:r>
          </a:p>
        </p:txBody>
      </p:sp>
      <p:sp>
        <p:nvSpPr>
          <p:cNvPr id="6" name="Rectangle 5"/>
          <p:cNvSpPr/>
          <p:nvPr/>
        </p:nvSpPr>
        <p:spPr>
          <a:xfrm>
            <a:off x="4259179" y="1580727"/>
            <a:ext cx="3080084" cy="3892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Good</a:t>
            </a:r>
            <a:endParaRPr lang="en-US" dirty="0">
              <a:solidFill>
                <a:schemeClr val="tx1"/>
              </a:solidFill>
            </a:endParaRPr>
          </a:p>
        </p:txBody>
      </p:sp>
      <p:sp>
        <p:nvSpPr>
          <p:cNvPr id="7" name="Rectangle 6"/>
          <p:cNvSpPr/>
          <p:nvPr/>
        </p:nvSpPr>
        <p:spPr>
          <a:xfrm>
            <a:off x="7423484" y="1576135"/>
            <a:ext cx="3080084" cy="39242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Amazing</a:t>
            </a:r>
            <a:r>
              <a:rPr lang="da-DK" dirty="0">
                <a:solidFill>
                  <a:schemeClr val="tx1"/>
                </a:solidFill>
              </a:rPr>
              <a:t>!</a:t>
            </a:r>
          </a:p>
        </p:txBody>
      </p:sp>
      <p:sp>
        <p:nvSpPr>
          <p:cNvPr id="8" name="Rectangle 7"/>
          <p:cNvSpPr/>
          <p:nvPr/>
        </p:nvSpPr>
        <p:spPr>
          <a:xfrm>
            <a:off x="1026506" y="2066555"/>
            <a:ext cx="3148452" cy="771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frames diagnosis and information in terms that fit the clinician’s frame of reference rather than incorporating those of the patient.</a:t>
            </a:r>
          </a:p>
        </p:txBody>
      </p:sp>
      <p:sp>
        <p:nvSpPr>
          <p:cNvPr id="13" name="Rectangle 12"/>
          <p:cNvSpPr/>
          <p:nvPr/>
        </p:nvSpPr>
        <p:spPr>
          <a:xfrm>
            <a:off x="1026506" y="2838617"/>
            <a:ext cx="3148452" cy="8393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gives information and continues on quickly with giving patient opportunity to react (impression is that this information will not be remembered properly or fully appreciated by the patient).</a:t>
            </a:r>
          </a:p>
        </p:txBody>
      </p:sp>
      <p:sp>
        <p:nvSpPr>
          <p:cNvPr id="14" name="Rectangle 13"/>
          <p:cNvSpPr/>
          <p:nvPr/>
        </p:nvSpPr>
        <p:spPr>
          <a:xfrm>
            <a:off x="1026506" y="3677960"/>
            <a:ext cx="3148452" cy="78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Information is stated in ways that are technical or above patient’s head (indicating that the patient has probably not understood it fully or properly).</a:t>
            </a:r>
          </a:p>
        </p:txBody>
      </p:sp>
      <p:sp>
        <p:nvSpPr>
          <p:cNvPr id="15" name="Rectangle 14"/>
          <p:cNvSpPr/>
          <p:nvPr/>
        </p:nvSpPr>
        <p:spPr>
          <a:xfrm>
            <a:off x="4259179" y="2068841"/>
            <a:ext cx="3080084" cy="7693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makes cursory attempt to frame diagnosis and information in terms of patient’s concerns.</a:t>
            </a:r>
          </a:p>
        </p:txBody>
      </p:sp>
      <p:sp>
        <p:nvSpPr>
          <p:cNvPr id="16" name="Rectangle 15"/>
          <p:cNvSpPr/>
          <p:nvPr/>
        </p:nvSpPr>
        <p:spPr>
          <a:xfrm>
            <a:off x="4259179" y="2838224"/>
            <a:ext cx="3080084" cy="8397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pauses briefly for patient reaction, but then quickly moves on (leaving the impression that the patient may not have fully absorbed the information).</a:t>
            </a:r>
          </a:p>
        </p:txBody>
      </p:sp>
      <p:sp>
        <p:nvSpPr>
          <p:cNvPr id="17" name="Rectangle 16"/>
          <p:cNvSpPr/>
          <p:nvPr/>
        </p:nvSpPr>
        <p:spPr>
          <a:xfrm>
            <a:off x="4259179" y="3677960"/>
            <a:ext cx="3080084" cy="794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Information contains some jargon and is somewhat difficult to understand.</a:t>
            </a:r>
          </a:p>
        </p:txBody>
      </p:sp>
      <p:sp>
        <p:nvSpPr>
          <p:cNvPr id="18" name="Rectangle 17"/>
          <p:cNvSpPr/>
          <p:nvPr/>
        </p:nvSpPr>
        <p:spPr>
          <a:xfrm>
            <a:off x="7423484" y="2066556"/>
            <a:ext cx="3080084" cy="7716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frames diagnostic and other relevant information in ways that reflect patient’s initial presentation of concerns.</a:t>
            </a:r>
          </a:p>
        </p:txBody>
      </p:sp>
      <p:sp>
        <p:nvSpPr>
          <p:cNvPr id="19" name="Rectangle 18"/>
          <p:cNvSpPr/>
          <p:nvPr/>
        </p:nvSpPr>
        <p:spPr>
          <a:xfrm>
            <a:off x="7423484" y="2838225"/>
            <a:ext cx="3080084" cy="8366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pauses after giving information with intent of allowing patient to react to and absorb it.</a:t>
            </a:r>
          </a:p>
        </p:txBody>
      </p:sp>
      <p:sp>
        <p:nvSpPr>
          <p:cNvPr id="20" name="Rectangle 19"/>
          <p:cNvSpPr/>
          <p:nvPr/>
        </p:nvSpPr>
        <p:spPr>
          <a:xfrm>
            <a:off x="7423484" y="3674838"/>
            <a:ext cx="3080084" cy="797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Information is stated clearly and with little or no use of jargon.</a:t>
            </a:r>
          </a:p>
        </p:txBody>
      </p:sp>
      <p:sp>
        <p:nvSpPr>
          <p:cNvPr id="21" name="Rectangle 20">
            <a:extLst>
              <a:ext uri="{FF2B5EF4-FFF2-40B4-BE49-F238E27FC236}">
                <a16:creationId xmlns="" xmlns:a16="http://schemas.microsoft.com/office/drawing/2014/main" id="{B13E9F41-17DA-4F23-8AE8-DA8D692BAD1D}"/>
              </a:ext>
            </a:extLst>
          </p:cNvPr>
          <p:cNvSpPr/>
          <p:nvPr/>
        </p:nvSpPr>
        <p:spPr>
          <a:xfrm>
            <a:off x="4258662" y="5882228"/>
            <a:ext cx="6432143" cy="369332"/>
          </a:xfrm>
          <a:prstGeom prst="rect">
            <a:avLst/>
          </a:prstGeom>
        </p:spPr>
        <p:txBody>
          <a:bodyPr wrap="square">
            <a:spAutoFit/>
          </a:bodyPr>
          <a:lstStyle/>
          <a:p>
            <a:r>
              <a:rPr lang="en-US" sz="900" dirty="0">
                <a:solidFill>
                  <a:schemeClr val="bg2">
                    <a:lumMod val="75000"/>
                  </a:schemeClr>
                </a:solidFill>
                <a:latin typeface="Arial" panose="020B0604020202020204" pitchFamily="34" charset="0"/>
              </a:rPr>
              <a:t>Adapted from: </a:t>
            </a:r>
            <a:r>
              <a:rPr lang="en-US" sz="900" dirty="0" err="1">
                <a:solidFill>
                  <a:schemeClr val="bg2">
                    <a:lumMod val="75000"/>
                  </a:schemeClr>
                </a:solidFill>
                <a:latin typeface="Arial" panose="020B0604020202020204" pitchFamily="34" charset="0"/>
              </a:rPr>
              <a:t>Krupat</a:t>
            </a:r>
            <a:r>
              <a:rPr lang="en-US" sz="900" dirty="0">
                <a:solidFill>
                  <a:schemeClr val="bg2">
                    <a:lumMod val="75000"/>
                  </a:schemeClr>
                </a:solidFill>
                <a:latin typeface="Arial" panose="020B0604020202020204" pitchFamily="34" charset="0"/>
              </a:rPr>
              <a:t>, E., Frankel, R., Stein, T., &amp; Irish, J. (2006). The Four Habits Coding Scheme: validation of an instrument to assess clinicians’ communication behavior. </a:t>
            </a:r>
            <a:r>
              <a:rPr lang="en-US" sz="900" i="1" dirty="0">
                <a:solidFill>
                  <a:schemeClr val="bg2">
                    <a:lumMod val="75000"/>
                  </a:schemeClr>
                </a:solidFill>
                <a:latin typeface="Arial" panose="020B0604020202020204" pitchFamily="34" charset="0"/>
              </a:rPr>
              <a:t>Patient education and counseling</a:t>
            </a:r>
            <a:r>
              <a:rPr lang="en-US" sz="900" dirty="0">
                <a:solidFill>
                  <a:schemeClr val="bg2">
                    <a:lumMod val="75000"/>
                  </a:schemeClr>
                </a:solidFill>
                <a:latin typeface="Arial" panose="020B0604020202020204" pitchFamily="34" charset="0"/>
              </a:rPr>
              <a:t>, </a:t>
            </a:r>
            <a:r>
              <a:rPr lang="en-US" sz="900" i="1" dirty="0">
                <a:solidFill>
                  <a:schemeClr val="bg2">
                    <a:lumMod val="75000"/>
                  </a:schemeClr>
                </a:solidFill>
                <a:latin typeface="Arial" panose="020B0604020202020204" pitchFamily="34" charset="0"/>
              </a:rPr>
              <a:t>62</a:t>
            </a:r>
            <a:r>
              <a:rPr lang="en-US" sz="900" dirty="0">
                <a:solidFill>
                  <a:schemeClr val="bg2">
                    <a:lumMod val="75000"/>
                  </a:schemeClr>
                </a:solidFill>
                <a:latin typeface="Arial" panose="020B0604020202020204" pitchFamily="34" charset="0"/>
              </a:rPr>
              <a:t>(1), 38-45.</a:t>
            </a:r>
            <a:endParaRPr lang="en-US" sz="900" dirty="0">
              <a:solidFill>
                <a:schemeClr val="bg2">
                  <a:lumMod val="75000"/>
                </a:schemeClr>
              </a:solidFill>
            </a:endParaRPr>
          </a:p>
        </p:txBody>
      </p:sp>
      <p:sp>
        <p:nvSpPr>
          <p:cNvPr id="22" name="Title 1"/>
          <p:cNvSpPr txBox="1">
            <a:spLocks/>
          </p:cNvSpPr>
          <p:nvPr/>
        </p:nvSpPr>
        <p:spPr>
          <a:xfrm>
            <a:off x="918885" y="424515"/>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Feedback </a:t>
            </a:r>
            <a:r>
              <a:rPr lang="da-DK" sz="3000" b="1" dirty="0" err="1"/>
              <a:t>promts</a:t>
            </a:r>
            <a:endParaRPr lang="da-DK" sz="3000" b="1" dirty="0"/>
          </a:p>
        </p:txBody>
      </p:sp>
      <p:sp>
        <p:nvSpPr>
          <p:cNvPr id="26" name="Rectangle 25"/>
          <p:cNvSpPr/>
          <p:nvPr/>
        </p:nvSpPr>
        <p:spPr>
          <a:xfrm>
            <a:off x="1026506" y="4456191"/>
            <a:ext cx="3148452" cy="785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offers/orders tests and treatments, giving little or any rationale for these.</a:t>
            </a:r>
          </a:p>
        </p:txBody>
      </p:sp>
      <p:sp>
        <p:nvSpPr>
          <p:cNvPr id="27" name="Rectangle 26"/>
          <p:cNvSpPr/>
          <p:nvPr/>
        </p:nvSpPr>
        <p:spPr>
          <a:xfrm>
            <a:off x="4259179" y="4462473"/>
            <a:ext cx="3080084" cy="7793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only briefly explains the rationale for tests and treatments.</a:t>
            </a:r>
          </a:p>
        </p:txBody>
      </p:sp>
      <p:sp>
        <p:nvSpPr>
          <p:cNvPr id="28" name="Rectangle 27"/>
          <p:cNvSpPr/>
          <p:nvPr/>
        </p:nvSpPr>
        <p:spPr>
          <a:xfrm>
            <a:off x="7423484" y="4470177"/>
            <a:ext cx="3080084" cy="785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clearly explains the rationale behind the tests and recommendations so that the patient can understand the significance of these management options.</a:t>
            </a:r>
          </a:p>
        </p:txBody>
      </p:sp>
      <p:sp>
        <p:nvSpPr>
          <p:cNvPr id="23" name="Rectangle 22"/>
          <p:cNvSpPr/>
          <p:nvPr/>
        </p:nvSpPr>
        <p:spPr>
          <a:xfrm>
            <a:off x="1025990" y="5237668"/>
            <a:ext cx="3148452" cy="6372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25000"/>
                  </a:schemeClr>
                </a:solidFill>
              </a:rPr>
              <a:t>Clinician makes no effort to determine whether the patient has understood what has been said.</a:t>
            </a:r>
          </a:p>
        </p:txBody>
      </p:sp>
      <p:sp>
        <p:nvSpPr>
          <p:cNvPr id="24" name="Rectangle 23"/>
          <p:cNvSpPr/>
          <p:nvPr/>
        </p:nvSpPr>
        <p:spPr>
          <a:xfrm>
            <a:off x="4258663" y="5237669"/>
            <a:ext cx="3080084" cy="645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25000"/>
                  </a:schemeClr>
                </a:solidFill>
              </a:rPr>
              <a:t>Clinician briefly or ineffectively tests for the patient’s comprehension.</a:t>
            </a:r>
          </a:p>
        </p:txBody>
      </p:sp>
      <p:sp>
        <p:nvSpPr>
          <p:cNvPr id="25" name="Rectangle 24"/>
          <p:cNvSpPr/>
          <p:nvPr/>
        </p:nvSpPr>
        <p:spPr>
          <a:xfrm>
            <a:off x="7422968" y="5234546"/>
            <a:ext cx="3080084" cy="6476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25000"/>
                  </a:schemeClr>
                </a:solidFill>
              </a:rPr>
              <a:t>Clinician effectively tests for the patient’s comprehension.</a:t>
            </a:r>
          </a:p>
        </p:txBody>
      </p:sp>
    </p:spTree>
    <p:extLst>
      <p:ext uri="{BB962C8B-B14F-4D97-AF65-F5344CB8AC3E}">
        <p14:creationId xmlns:p14="http://schemas.microsoft.com/office/powerpoint/2010/main" val="26983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16</a:t>
            </a:fld>
            <a:endParaRPr lang="da-DK"/>
          </a:p>
        </p:txBody>
      </p:sp>
      <p:sp>
        <p:nvSpPr>
          <p:cNvPr id="2" name="Rectangle 1"/>
          <p:cNvSpPr/>
          <p:nvPr/>
        </p:nvSpPr>
        <p:spPr>
          <a:xfrm>
            <a:off x="1025990" y="1576135"/>
            <a:ext cx="3148452" cy="39242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Areas to Improve</a:t>
            </a:r>
          </a:p>
        </p:txBody>
      </p:sp>
      <p:sp>
        <p:nvSpPr>
          <p:cNvPr id="6" name="Rectangle 5"/>
          <p:cNvSpPr/>
          <p:nvPr/>
        </p:nvSpPr>
        <p:spPr>
          <a:xfrm>
            <a:off x="4259179" y="1580727"/>
            <a:ext cx="3080084" cy="3892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Good</a:t>
            </a:r>
            <a:endParaRPr lang="en-US" dirty="0">
              <a:solidFill>
                <a:schemeClr val="tx1"/>
              </a:solidFill>
            </a:endParaRPr>
          </a:p>
        </p:txBody>
      </p:sp>
      <p:sp>
        <p:nvSpPr>
          <p:cNvPr id="7" name="Rectangle 6"/>
          <p:cNvSpPr/>
          <p:nvPr/>
        </p:nvSpPr>
        <p:spPr>
          <a:xfrm>
            <a:off x="7423484" y="1576135"/>
            <a:ext cx="3080084" cy="39242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Amazing</a:t>
            </a:r>
            <a:r>
              <a:rPr lang="da-DK" dirty="0">
                <a:solidFill>
                  <a:schemeClr val="tx1"/>
                </a:solidFill>
              </a:rPr>
              <a:t>!</a:t>
            </a:r>
          </a:p>
        </p:txBody>
      </p:sp>
      <p:sp>
        <p:nvSpPr>
          <p:cNvPr id="8" name="Rectangle 7"/>
          <p:cNvSpPr/>
          <p:nvPr/>
        </p:nvSpPr>
        <p:spPr>
          <a:xfrm>
            <a:off x="1026506" y="2071501"/>
            <a:ext cx="3148452" cy="8898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Provider shows no interest in having patient’s involvement or actively discourages/ignores patient’s efforts to be part of decision making process.</a:t>
            </a:r>
          </a:p>
        </p:txBody>
      </p:sp>
      <p:sp>
        <p:nvSpPr>
          <p:cNvPr id="13" name="Rectangle 12"/>
          <p:cNvSpPr/>
          <p:nvPr/>
        </p:nvSpPr>
        <p:spPr>
          <a:xfrm>
            <a:off x="1026506" y="2961341"/>
            <a:ext cx="3148452" cy="7166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offers recommendations for treatment with little or no attempts to elicit patient’s acceptance of (willingness or likelihood of following) the plan.</a:t>
            </a:r>
          </a:p>
        </p:txBody>
      </p:sp>
      <p:sp>
        <p:nvSpPr>
          <p:cNvPr id="14" name="Rectangle 13"/>
          <p:cNvSpPr/>
          <p:nvPr/>
        </p:nvSpPr>
        <p:spPr>
          <a:xfrm>
            <a:off x="1026506" y="3677960"/>
            <a:ext cx="3148452" cy="78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does not address whether barriers exist for implementation of treatment plan.</a:t>
            </a:r>
          </a:p>
        </p:txBody>
      </p:sp>
      <p:sp>
        <p:nvSpPr>
          <p:cNvPr id="15" name="Rectangle 14"/>
          <p:cNvSpPr/>
          <p:nvPr/>
        </p:nvSpPr>
        <p:spPr>
          <a:xfrm>
            <a:off x="4259179" y="2073889"/>
            <a:ext cx="3080084" cy="8874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shows little interest in inviting the patient’s involvement in the decision making process, or responds to the patient’s attempts to be involved with relatively little enthusiasm.</a:t>
            </a:r>
          </a:p>
        </p:txBody>
      </p:sp>
      <p:sp>
        <p:nvSpPr>
          <p:cNvPr id="16" name="Rectangle 15"/>
          <p:cNvSpPr/>
          <p:nvPr/>
        </p:nvSpPr>
        <p:spPr>
          <a:xfrm>
            <a:off x="4259179" y="2961341"/>
            <a:ext cx="3080084" cy="7166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makes brief attempt to determine acceptability of treatment plan, and moves on quickly.</a:t>
            </a:r>
          </a:p>
        </p:txBody>
      </p:sp>
      <p:sp>
        <p:nvSpPr>
          <p:cNvPr id="17" name="Rectangle 16"/>
          <p:cNvSpPr/>
          <p:nvPr/>
        </p:nvSpPr>
        <p:spPr>
          <a:xfrm>
            <a:off x="4259179" y="3677960"/>
            <a:ext cx="3080084" cy="7948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briefly explores barriers to implementation of treatment plan.</a:t>
            </a:r>
          </a:p>
        </p:txBody>
      </p:sp>
      <p:sp>
        <p:nvSpPr>
          <p:cNvPr id="18" name="Rectangle 17"/>
          <p:cNvSpPr/>
          <p:nvPr/>
        </p:nvSpPr>
        <p:spPr>
          <a:xfrm>
            <a:off x="7423484" y="2071501"/>
            <a:ext cx="3080084" cy="8898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clearly encourages and invites patient’s input into the decision making process.</a:t>
            </a:r>
          </a:p>
        </p:txBody>
      </p:sp>
      <p:sp>
        <p:nvSpPr>
          <p:cNvPr id="19" name="Rectangle 18"/>
          <p:cNvSpPr/>
          <p:nvPr/>
        </p:nvSpPr>
        <p:spPr>
          <a:xfrm>
            <a:off x="7423484" y="2961341"/>
            <a:ext cx="3080084" cy="7134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explores acceptability of treatment plan, expressing willingness to negotiate if necessary.</a:t>
            </a:r>
          </a:p>
        </p:txBody>
      </p:sp>
      <p:sp>
        <p:nvSpPr>
          <p:cNvPr id="20" name="Rectangle 19"/>
          <p:cNvSpPr/>
          <p:nvPr/>
        </p:nvSpPr>
        <p:spPr>
          <a:xfrm>
            <a:off x="7423484" y="3674838"/>
            <a:ext cx="3080084" cy="797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fully explores barriers to implementation of treatment plan.</a:t>
            </a:r>
          </a:p>
        </p:txBody>
      </p:sp>
      <p:sp>
        <p:nvSpPr>
          <p:cNvPr id="21" name="Rectangle 20">
            <a:extLst>
              <a:ext uri="{FF2B5EF4-FFF2-40B4-BE49-F238E27FC236}">
                <a16:creationId xmlns="" xmlns:a16="http://schemas.microsoft.com/office/drawing/2014/main" id="{B13E9F41-17DA-4F23-8AE8-DA8D692BAD1D}"/>
              </a:ext>
            </a:extLst>
          </p:cNvPr>
          <p:cNvSpPr/>
          <p:nvPr/>
        </p:nvSpPr>
        <p:spPr>
          <a:xfrm>
            <a:off x="4258662" y="5894952"/>
            <a:ext cx="6473509" cy="369332"/>
          </a:xfrm>
          <a:prstGeom prst="rect">
            <a:avLst/>
          </a:prstGeom>
        </p:spPr>
        <p:txBody>
          <a:bodyPr wrap="square">
            <a:spAutoFit/>
          </a:bodyPr>
          <a:lstStyle/>
          <a:p>
            <a:r>
              <a:rPr lang="en-US" sz="900" dirty="0">
                <a:solidFill>
                  <a:schemeClr val="bg2">
                    <a:lumMod val="75000"/>
                  </a:schemeClr>
                </a:solidFill>
                <a:latin typeface="Arial" panose="020B0604020202020204" pitchFamily="34" charset="0"/>
              </a:rPr>
              <a:t>Adapted from: </a:t>
            </a:r>
            <a:r>
              <a:rPr lang="en-US" sz="900" dirty="0" err="1">
                <a:solidFill>
                  <a:schemeClr val="bg2">
                    <a:lumMod val="75000"/>
                  </a:schemeClr>
                </a:solidFill>
                <a:latin typeface="Arial" panose="020B0604020202020204" pitchFamily="34" charset="0"/>
              </a:rPr>
              <a:t>Krupat</a:t>
            </a:r>
            <a:r>
              <a:rPr lang="en-US" sz="900" dirty="0">
                <a:solidFill>
                  <a:schemeClr val="bg2">
                    <a:lumMod val="75000"/>
                  </a:schemeClr>
                </a:solidFill>
                <a:latin typeface="Arial" panose="020B0604020202020204" pitchFamily="34" charset="0"/>
              </a:rPr>
              <a:t>, E., Frankel, R., Stein, T., &amp; Irish, J. (2006). The Four Habits Coding Scheme: validation of an instrument to assess clinicians’ communication behavior. </a:t>
            </a:r>
            <a:r>
              <a:rPr lang="en-US" sz="900" i="1" dirty="0">
                <a:solidFill>
                  <a:schemeClr val="bg2">
                    <a:lumMod val="75000"/>
                  </a:schemeClr>
                </a:solidFill>
                <a:latin typeface="Arial" panose="020B0604020202020204" pitchFamily="34" charset="0"/>
              </a:rPr>
              <a:t>Patient education and counseling</a:t>
            </a:r>
            <a:r>
              <a:rPr lang="en-US" sz="900" dirty="0">
                <a:solidFill>
                  <a:schemeClr val="bg2">
                    <a:lumMod val="75000"/>
                  </a:schemeClr>
                </a:solidFill>
                <a:latin typeface="Arial" panose="020B0604020202020204" pitchFamily="34" charset="0"/>
              </a:rPr>
              <a:t>, </a:t>
            </a:r>
            <a:r>
              <a:rPr lang="en-US" sz="900" i="1" dirty="0">
                <a:solidFill>
                  <a:schemeClr val="bg2">
                    <a:lumMod val="75000"/>
                  </a:schemeClr>
                </a:solidFill>
                <a:latin typeface="Arial" panose="020B0604020202020204" pitchFamily="34" charset="0"/>
              </a:rPr>
              <a:t>62</a:t>
            </a:r>
            <a:r>
              <a:rPr lang="en-US" sz="900" dirty="0">
                <a:solidFill>
                  <a:schemeClr val="bg2">
                    <a:lumMod val="75000"/>
                  </a:schemeClr>
                </a:solidFill>
                <a:latin typeface="Arial" panose="020B0604020202020204" pitchFamily="34" charset="0"/>
              </a:rPr>
              <a:t>(1), 38-45.</a:t>
            </a:r>
            <a:endParaRPr lang="en-US" sz="900" dirty="0">
              <a:solidFill>
                <a:schemeClr val="bg2">
                  <a:lumMod val="75000"/>
                </a:schemeClr>
              </a:solidFill>
            </a:endParaRPr>
          </a:p>
        </p:txBody>
      </p:sp>
      <p:sp>
        <p:nvSpPr>
          <p:cNvPr id="26" name="Rectangle 25"/>
          <p:cNvSpPr/>
          <p:nvPr/>
        </p:nvSpPr>
        <p:spPr>
          <a:xfrm>
            <a:off x="1026506" y="4456191"/>
            <a:ext cx="3148452" cy="785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makes no attempt to solicit additional questions from patient or largely ignores them if made unsolicited.</a:t>
            </a:r>
          </a:p>
        </p:txBody>
      </p:sp>
      <p:sp>
        <p:nvSpPr>
          <p:cNvPr id="27" name="Rectangle 26"/>
          <p:cNvSpPr/>
          <p:nvPr/>
        </p:nvSpPr>
        <p:spPr>
          <a:xfrm>
            <a:off x="4259179" y="4462473"/>
            <a:ext cx="3080084" cy="7793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allows for additional questions from patient, but does not encourage question asking nor respond to them in much detail.</a:t>
            </a:r>
          </a:p>
        </p:txBody>
      </p:sp>
      <p:sp>
        <p:nvSpPr>
          <p:cNvPr id="28" name="Rectangle 27"/>
          <p:cNvSpPr/>
          <p:nvPr/>
        </p:nvSpPr>
        <p:spPr>
          <a:xfrm>
            <a:off x="7423484" y="4470177"/>
            <a:ext cx="3080084" cy="785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1">
                    <a:lumMod val="50000"/>
                  </a:schemeClr>
                </a:solidFill>
              </a:rPr>
              <a:t>Clinician openly encourages and asks for additional questions from patient (and responds to them in at least some detail).</a:t>
            </a:r>
          </a:p>
        </p:txBody>
      </p:sp>
      <p:sp>
        <p:nvSpPr>
          <p:cNvPr id="23" name="Rectangle 22"/>
          <p:cNvSpPr/>
          <p:nvPr/>
        </p:nvSpPr>
        <p:spPr>
          <a:xfrm>
            <a:off x="1025990" y="5237668"/>
            <a:ext cx="3148452" cy="6372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makes no reference to follow-up plans.</a:t>
            </a:r>
          </a:p>
        </p:txBody>
      </p:sp>
      <p:sp>
        <p:nvSpPr>
          <p:cNvPr id="24" name="Rectangle 23"/>
          <p:cNvSpPr/>
          <p:nvPr/>
        </p:nvSpPr>
        <p:spPr>
          <a:xfrm>
            <a:off x="4258663" y="5237669"/>
            <a:ext cx="3080084" cy="6457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makes references to follow-up, but does not make specific plans.</a:t>
            </a:r>
          </a:p>
        </p:txBody>
      </p:sp>
      <p:sp>
        <p:nvSpPr>
          <p:cNvPr id="25" name="Rectangle 24"/>
          <p:cNvSpPr/>
          <p:nvPr/>
        </p:nvSpPr>
        <p:spPr>
          <a:xfrm>
            <a:off x="7422968" y="5234546"/>
            <a:ext cx="3080084" cy="6476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bg2">
                    <a:lumMod val="10000"/>
                  </a:schemeClr>
                </a:solidFill>
              </a:rPr>
              <a:t>Clinician makes clear and specific plans for follow-up to the visit.</a:t>
            </a:r>
          </a:p>
        </p:txBody>
      </p:sp>
      <p:sp>
        <p:nvSpPr>
          <p:cNvPr id="29" name="Title 1"/>
          <p:cNvSpPr txBox="1">
            <a:spLocks/>
          </p:cNvSpPr>
          <p:nvPr/>
        </p:nvSpPr>
        <p:spPr>
          <a:xfrm>
            <a:off x="918885" y="424515"/>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Feedback </a:t>
            </a:r>
            <a:r>
              <a:rPr lang="da-DK" sz="3000" b="1" dirty="0" err="1"/>
              <a:t>promts</a:t>
            </a:r>
            <a:endParaRPr lang="da-DK" sz="3000" b="1" dirty="0"/>
          </a:p>
        </p:txBody>
      </p:sp>
    </p:spTree>
    <p:extLst>
      <p:ext uri="{BB962C8B-B14F-4D97-AF65-F5344CB8AC3E}">
        <p14:creationId xmlns:p14="http://schemas.microsoft.com/office/powerpoint/2010/main" val="241418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17</a:t>
            </a:fld>
            <a:endParaRPr lang="da-DK"/>
          </a:p>
        </p:txBody>
      </p:sp>
      <p:sp>
        <p:nvSpPr>
          <p:cNvPr id="56" name="Title 1"/>
          <p:cNvSpPr txBox="1">
            <a:spLocks/>
          </p:cNvSpPr>
          <p:nvPr/>
        </p:nvSpPr>
        <p:spPr>
          <a:xfrm>
            <a:off x="918885" y="424515"/>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Upcoming</a:t>
            </a:r>
            <a:r>
              <a:rPr lang="da-DK" sz="3000" b="1" dirty="0"/>
              <a:t> sessions</a:t>
            </a:r>
          </a:p>
        </p:txBody>
      </p:sp>
      <p:grpSp>
        <p:nvGrpSpPr>
          <p:cNvPr id="57" name="Group 56"/>
          <p:cNvGrpSpPr/>
          <p:nvPr/>
        </p:nvGrpSpPr>
        <p:grpSpPr>
          <a:xfrm>
            <a:off x="4577922" y="2537030"/>
            <a:ext cx="6527223" cy="673796"/>
            <a:chOff x="3044952" y="1084288"/>
            <a:chExt cx="5413248" cy="752789"/>
          </a:xfrm>
          <a:solidFill>
            <a:schemeClr val="bg1">
              <a:lumMod val="95000"/>
            </a:schemeClr>
          </a:solidFill>
        </p:grpSpPr>
        <p:sp>
          <p:nvSpPr>
            <p:cNvPr id="58" name="Round Same Side Corner Rectangle 57"/>
            <p:cNvSpPr/>
            <p:nvPr/>
          </p:nvSpPr>
          <p:spPr>
            <a:xfrm rot="5400000">
              <a:off x="5375181" y="-1245941"/>
              <a:ext cx="752789" cy="5413248"/>
            </a:xfrm>
            <a:prstGeom prst="round2SameRect">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9" name="Round Same Side Corner Rectangle 4"/>
            <p:cNvSpPr/>
            <p:nvPr/>
          </p:nvSpPr>
          <p:spPr>
            <a:xfrm>
              <a:off x="3044952" y="1121036"/>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lumMod val="85000"/>
                  </a:schemeClr>
                </a:buClr>
                <a:buSzPct val="150000"/>
                <a:buFont typeface="Arial" panose="020B0604020202020204" pitchFamily="34" charset="0"/>
                <a:buChar char="•"/>
              </a:pPr>
              <a:r>
                <a:rPr lang="en-US" sz="1600" kern="1200" dirty="0">
                  <a:solidFill>
                    <a:schemeClr val="bg1">
                      <a:lumMod val="75000"/>
                    </a:schemeClr>
                  </a:solidFill>
                </a:rPr>
                <a:t>Invest in the beginning</a:t>
              </a:r>
            </a:p>
            <a:p>
              <a:pPr marL="342900" lvl="1" indent="-342900" algn="l" defTabSz="889000">
                <a:lnSpc>
                  <a:spcPct val="90000"/>
                </a:lnSpc>
                <a:spcBef>
                  <a:spcPct val="0"/>
                </a:spcBef>
                <a:spcAft>
                  <a:spcPct val="15000"/>
                </a:spcAft>
                <a:buClr>
                  <a:schemeClr val="bg1">
                    <a:lumMod val="85000"/>
                  </a:schemeClr>
                </a:buClr>
                <a:buSzPct val="150000"/>
                <a:buFont typeface="Arial" panose="020B0604020202020204" pitchFamily="34" charset="0"/>
                <a:buChar char="•"/>
              </a:pPr>
              <a:r>
                <a:rPr lang="en-US" sz="1600" kern="1200" dirty="0">
                  <a:solidFill>
                    <a:schemeClr val="bg1">
                      <a:lumMod val="75000"/>
                    </a:schemeClr>
                  </a:solidFill>
                </a:rPr>
                <a:t>Elicit the patient’s perspectives </a:t>
              </a:r>
            </a:p>
          </p:txBody>
        </p:sp>
      </p:grpSp>
      <p:grpSp>
        <p:nvGrpSpPr>
          <p:cNvPr id="60" name="Group 59"/>
          <p:cNvGrpSpPr/>
          <p:nvPr/>
        </p:nvGrpSpPr>
        <p:grpSpPr>
          <a:xfrm>
            <a:off x="1037263" y="2447787"/>
            <a:ext cx="3594893" cy="842245"/>
            <a:chOff x="0" y="990188"/>
            <a:chExt cx="3044952" cy="940987"/>
          </a:xfrm>
          <a:solidFill>
            <a:schemeClr val="bg2"/>
          </a:solidFill>
        </p:grpSpPr>
        <p:sp>
          <p:nvSpPr>
            <p:cNvPr id="61" name="Rounded Rectangle 60"/>
            <p:cNvSpPr/>
            <p:nvPr/>
          </p:nvSpPr>
          <p:spPr>
            <a:xfrm>
              <a:off x="0" y="990188"/>
              <a:ext cx="3044952" cy="940987"/>
            </a:xfrm>
            <a:prstGeom prst="roundRect">
              <a:avLst/>
            </a:prstGeom>
            <a:grp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2" name="Rounded Rectangle 6"/>
            <p:cNvSpPr/>
            <p:nvPr/>
          </p:nvSpPr>
          <p:spPr>
            <a:xfrm>
              <a:off x="45935" y="1036123"/>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II:</a:t>
              </a:r>
            </a:p>
          </p:txBody>
        </p:sp>
      </p:grpSp>
      <p:grpSp>
        <p:nvGrpSpPr>
          <p:cNvPr id="63" name="Group 62"/>
          <p:cNvGrpSpPr/>
          <p:nvPr/>
        </p:nvGrpSpPr>
        <p:grpSpPr>
          <a:xfrm>
            <a:off x="4577922" y="3416785"/>
            <a:ext cx="6527223" cy="673796"/>
            <a:chOff x="3044952" y="2072324"/>
            <a:chExt cx="5413248" cy="752789"/>
          </a:xfrm>
          <a:solidFill>
            <a:schemeClr val="bg1">
              <a:lumMod val="95000"/>
            </a:schemeClr>
          </a:solidFill>
        </p:grpSpPr>
        <p:sp>
          <p:nvSpPr>
            <p:cNvPr id="64" name="Round Same Side Corner Rectangle 63"/>
            <p:cNvSpPr/>
            <p:nvPr/>
          </p:nvSpPr>
          <p:spPr>
            <a:xfrm rot="5400000">
              <a:off x="5375181" y="-257905"/>
              <a:ext cx="752789" cy="5413248"/>
            </a:xfrm>
            <a:prstGeom prst="round2SameRect">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65" name="Round Same Side Corner Rectangle 8"/>
            <p:cNvSpPr/>
            <p:nvPr/>
          </p:nvSpPr>
          <p:spPr>
            <a:xfrm>
              <a:off x="3044952" y="2109072"/>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lumMod val="85000"/>
                  </a:schemeClr>
                </a:buClr>
                <a:buSzPct val="150000"/>
                <a:buFont typeface="Arial" panose="020B0604020202020204" pitchFamily="34" charset="0"/>
                <a:buChar char="•"/>
              </a:pPr>
              <a:r>
                <a:rPr lang="en-US" sz="1600" kern="1200" dirty="0">
                  <a:solidFill>
                    <a:schemeClr val="bg1">
                      <a:lumMod val="75000"/>
                    </a:schemeClr>
                  </a:solidFill>
                </a:rPr>
                <a:t>Demonstrate empathy</a:t>
              </a:r>
            </a:p>
          </p:txBody>
        </p:sp>
      </p:grpSp>
      <p:grpSp>
        <p:nvGrpSpPr>
          <p:cNvPr id="66" name="Group 65"/>
          <p:cNvGrpSpPr/>
          <p:nvPr/>
        </p:nvGrpSpPr>
        <p:grpSpPr>
          <a:xfrm>
            <a:off x="1037263" y="3327542"/>
            <a:ext cx="3594893" cy="842245"/>
            <a:chOff x="0" y="1978224"/>
            <a:chExt cx="3044952" cy="940987"/>
          </a:xfrm>
          <a:solidFill>
            <a:schemeClr val="bg2"/>
          </a:solidFill>
        </p:grpSpPr>
        <p:sp>
          <p:nvSpPr>
            <p:cNvPr id="67" name="Rounded Rectangle 66"/>
            <p:cNvSpPr/>
            <p:nvPr/>
          </p:nvSpPr>
          <p:spPr>
            <a:xfrm>
              <a:off x="0" y="1978224"/>
              <a:ext cx="3044952" cy="940987"/>
            </a:xfrm>
            <a:prstGeom prst="roundRect">
              <a:avLst/>
            </a:prstGeom>
            <a:grp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8" name="Rounded Rectangle 10"/>
            <p:cNvSpPr/>
            <p:nvPr/>
          </p:nvSpPr>
          <p:spPr>
            <a:xfrm>
              <a:off x="45935" y="2024159"/>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III:</a:t>
              </a:r>
            </a:p>
          </p:txBody>
        </p:sp>
      </p:grpSp>
      <p:grpSp>
        <p:nvGrpSpPr>
          <p:cNvPr id="69" name="Group 68"/>
          <p:cNvGrpSpPr/>
          <p:nvPr/>
        </p:nvGrpSpPr>
        <p:grpSpPr>
          <a:xfrm>
            <a:off x="4577922" y="4296544"/>
            <a:ext cx="6527223" cy="673796"/>
            <a:chOff x="3044952" y="3060359"/>
            <a:chExt cx="5413248" cy="752789"/>
          </a:xfrm>
          <a:solidFill>
            <a:schemeClr val="bg1">
              <a:lumMod val="95000"/>
            </a:schemeClr>
          </a:solidFill>
        </p:grpSpPr>
        <p:sp>
          <p:nvSpPr>
            <p:cNvPr id="70" name="Round Same Side Corner Rectangle 69"/>
            <p:cNvSpPr/>
            <p:nvPr/>
          </p:nvSpPr>
          <p:spPr>
            <a:xfrm rot="5400000">
              <a:off x="5375181" y="730130"/>
              <a:ext cx="752789" cy="5413248"/>
            </a:xfrm>
            <a:prstGeom prst="round2SameRect">
              <a:avLst/>
            </a:prstGeom>
            <a:grpFill/>
            <a:ln>
              <a:noFill/>
            </a:ln>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71" name="Round Same Side Corner Rectangle 12"/>
            <p:cNvSpPr/>
            <p:nvPr/>
          </p:nvSpPr>
          <p:spPr>
            <a:xfrm>
              <a:off x="3044952" y="3097107"/>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lumMod val="85000"/>
                  </a:schemeClr>
                </a:buClr>
                <a:buSzPct val="150000"/>
                <a:buFont typeface="Arial" panose="020B0604020202020204" pitchFamily="34" charset="0"/>
                <a:buChar char="•"/>
              </a:pPr>
              <a:r>
                <a:rPr lang="en-US" sz="1600" kern="1200" dirty="0">
                  <a:solidFill>
                    <a:schemeClr val="bg1">
                      <a:lumMod val="75000"/>
                    </a:schemeClr>
                  </a:solidFill>
                </a:rPr>
                <a:t>Invest in the end</a:t>
              </a:r>
            </a:p>
          </p:txBody>
        </p:sp>
      </p:grpSp>
      <p:grpSp>
        <p:nvGrpSpPr>
          <p:cNvPr id="72" name="Group 71"/>
          <p:cNvGrpSpPr/>
          <p:nvPr/>
        </p:nvGrpSpPr>
        <p:grpSpPr>
          <a:xfrm>
            <a:off x="1037263" y="4207303"/>
            <a:ext cx="3594893" cy="842245"/>
            <a:chOff x="0" y="2966261"/>
            <a:chExt cx="3044952" cy="940987"/>
          </a:xfrm>
          <a:solidFill>
            <a:schemeClr val="bg2"/>
          </a:solidFill>
        </p:grpSpPr>
        <p:sp>
          <p:nvSpPr>
            <p:cNvPr id="73" name="Rounded Rectangle 72"/>
            <p:cNvSpPr/>
            <p:nvPr/>
          </p:nvSpPr>
          <p:spPr>
            <a:xfrm>
              <a:off x="0" y="2966261"/>
              <a:ext cx="3044952" cy="940987"/>
            </a:xfrm>
            <a:prstGeom prst="roundRect">
              <a:avLst/>
            </a:prstGeom>
            <a:gr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74" name="Rounded Rectangle 14"/>
            <p:cNvSpPr/>
            <p:nvPr/>
          </p:nvSpPr>
          <p:spPr>
            <a:xfrm>
              <a:off x="45935" y="3012196"/>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IV:</a:t>
              </a:r>
            </a:p>
          </p:txBody>
        </p:sp>
      </p:grpSp>
      <p:grpSp>
        <p:nvGrpSpPr>
          <p:cNvPr id="75" name="Group 74"/>
          <p:cNvGrpSpPr/>
          <p:nvPr/>
        </p:nvGrpSpPr>
        <p:grpSpPr>
          <a:xfrm>
            <a:off x="4577922" y="5176289"/>
            <a:ext cx="6527223" cy="673796"/>
            <a:chOff x="3044952" y="4048396"/>
            <a:chExt cx="5413248" cy="752789"/>
          </a:xfrm>
          <a:solidFill>
            <a:schemeClr val="tx1">
              <a:lumMod val="40000"/>
              <a:lumOff val="60000"/>
            </a:schemeClr>
          </a:solidFill>
        </p:grpSpPr>
        <p:sp>
          <p:nvSpPr>
            <p:cNvPr id="76" name="Round Same Side Corner Rectangle 75"/>
            <p:cNvSpPr/>
            <p:nvPr/>
          </p:nvSpPr>
          <p:spPr>
            <a:xfrm rot="5400000">
              <a:off x="5375181" y="1718167"/>
              <a:ext cx="752789" cy="5413248"/>
            </a:xfrm>
            <a:prstGeom prst="round2SameRect">
              <a:avLst/>
            </a:prstGeom>
            <a:grp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77" name="Round Same Side Corner Rectangle 16"/>
            <p:cNvSpPr/>
            <p:nvPr/>
          </p:nvSpPr>
          <p:spPr>
            <a:xfrm>
              <a:off x="3044952" y="4085144"/>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buClr>
                <a:buSzPct val="150000"/>
                <a:buFont typeface="Arial" panose="020B0604020202020204" pitchFamily="34" charset="0"/>
                <a:buChar char="•"/>
              </a:pPr>
              <a:r>
                <a:rPr lang="en-US" sz="1600" kern="1200" dirty="0">
                  <a:solidFill>
                    <a:schemeClr val="bg1"/>
                  </a:solidFill>
                </a:rPr>
                <a:t>Putting it all together</a:t>
              </a:r>
            </a:p>
          </p:txBody>
        </p:sp>
      </p:grpSp>
      <p:grpSp>
        <p:nvGrpSpPr>
          <p:cNvPr id="78" name="Group 77"/>
          <p:cNvGrpSpPr/>
          <p:nvPr/>
        </p:nvGrpSpPr>
        <p:grpSpPr>
          <a:xfrm>
            <a:off x="1037263" y="5087047"/>
            <a:ext cx="3594893" cy="842245"/>
            <a:chOff x="0" y="3954297"/>
            <a:chExt cx="3044952" cy="940987"/>
          </a:xfrm>
          <a:solidFill>
            <a:schemeClr val="tx1">
              <a:lumMod val="60000"/>
              <a:lumOff val="40000"/>
            </a:schemeClr>
          </a:solidFill>
        </p:grpSpPr>
        <p:sp>
          <p:nvSpPr>
            <p:cNvPr id="79" name="Rounded Rectangle 78"/>
            <p:cNvSpPr/>
            <p:nvPr/>
          </p:nvSpPr>
          <p:spPr>
            <a:xfrm>
              <a:off x="0" y="3954297"/>
              <a:ext cx="3044952" cy="940987"/>
            </a:xfrm>
            <a:prstGeom prst="roundRect">
              <a:avLst/>
            </a:prstGeom>
            <a:grp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0" name="Rounded Rectangle 18"/>
            <p:cNvSpPr/>
            <p:nvPr/>
          </p:nvSpPr>
          <p:spPr>
            <a:xfrm>
              <a:off x="45935" y="4000232"/>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V:</a:t>
              </a:r>
            </a:p>
          </p:txBody>
        </p:sp>
      </p:grpSp>
      <p:grpSp>
        <p:nvGrpSpPr>
          <p:cNvPr id="81" name="Group 80"/>
          <p:cNvGrpSpPr/>
          <p:nvPr/>
        </p:nvGrpSpPr>
        <p:grpSpPr>
          <a:xfrm>
            <a:off x="4577920" y="1666835"/>
            <a:ext cx="6527223" cy="673796"/>
            <a:chOff x="3044952" y="1084288"/>
            <a:chExt cx="5413248" cy="752789"/>
          </a:xfrm>
          <a:solidFill>
            <a:schemeClr val="bg2">
              <a:alpha val="30000"/>
            </a:schemeClr>
          </a:solidFill>
        </p:grpSpPr>
        <p:sp>
          <p:nvSpPr>
            <p:cNvPr id="82" name="Round Same Side Corner Rectangle 81"/>
            <p:cNvSpPr/>
            <p:nvPr/>
          </p:nvSpPr>
          <p:spPr>
            <a:xfrm rot="5400000">
              <a:off x="5375181" y="-1245941"/>
              <a:ext cx="752789" cy="5413248"/>
            </a:xfrm>
            <a:prstGeom prst="round2SameRect">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83" name="Round Same Side Corner Rectangle 4"/>
            <p:cNvSpPr/>
            <p:nvPr/>
          </p:nvSpPr>
          <p:spPr>
            <a:xfrm>
              <a:off x="3044952" y="1121036"/>
              <a:ext cx="5376500" cy="679293"/>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60363" lvl="1" algn="l" defTabSz="889000">
                <a:lnSpc>
                  <a:spcPct val="90000"/>
                </a:lnSpc>
                <a:spcBef>
                  <a:spcPct val="0"/>
                </a:spcBef>
                <a:spcAft>
                  <a:spcPct val="15000"/>
                </a:spcAft>
                <a:buClr>
                  <a:schemeClr val="tx1">
                    <a:lumMod val="60000"/>
                    <a:lumOff val="40000"/>
                  </a:schemeClr>
                </a:buClr>
                <a:buSzPct val="150000"/>
                <a:tabLst>
                  <a:tab pos="360363" algn="l"/>
                </a:tabLst>
              </a:pPr>
              <a:r>
                <a:rPr lang="en-US" sz="1600" kern="1200" dirty="0">
                  <a:solidFill>
                    <a:schemeClr val="bg1">
                      <a:lumMod val="75000"/>
                    </a:schemeClr>
                  </a:solidFill>
                </a:rPr>
                <a:t>Introduction</a:t>
              </a:r>
            </a:p>
          </p:txBody>
        </p:sp>
      </p:grpSp>
      <p:grpSp>
        <p:nvGrpSpPr>
          <p:cNvPr id="84" name="Group 83"/>
          <p:cNvGrpSpPr/>
          <p:nvPr/>
        </p:nvGrpSpPr>
        <p:grpSpPr>
          <a:xfrm>
            <a:off x="1037261" y="1565560"/>
            <a:ext cx="3594893" cy="842245"/>
            <a:chOff x="0" y="990188"/>
            <a:chExt cx="3044952" cy="940987"/>
          </a:xfrm>
          <a:solidFill>
            <a:schemeClr val="bg2"/>
          </a:solidFill>
        </p:grpSpPr>
        <p:sp>
          <p:nvSpPr>
            <p:cNvPr id="85" name="Rounded Rectangle 84"/>
            <p:cNvSpPr/>
            <p:nvPr/>
          </p:nvSpPr>
          <p:spPr>
            <a:xfrm>
              <a:off x="0" y="990188"/>
              <a:ext cx="3044952" cy="940987"/>
            </a:xfrm>
            <a:prstGeom prst="roundRect">
              <a:avLst/>
            </a:prstGeom>
            <a:grp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6" name="Rounded Rectangle 6"/>
            <p:cNvSpPr/>
            <p:nvPr/>
          </p:nvSpPr>
          <p:spPr>
            <a:xfrm>
              <a:off x="45935" y="1036123"/>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a:t>
              </a:r>
            </a:p>
          </p:txBody>
        </p:sp>
      </p:grpSp>
    </p:spTree>
    <p:extLst>
      <p:ext uri="{BB962C8B-B14F-4D97-AF65-F5344CB8AC3E}">
        <p14:creationId xmlns:p14="http://schemas.microsoft.com/office/powerpoint/2010/main" val="408482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885" y="432263"/>
            <a:ext cx="10515600" cy="576168"/>
          </a:xfrm>
        </p:spPr>
        <p:txBody>
          <a:bodyPr>
            <a:normAutofit/>
          </a:bodyPr>
          <a:lstStyle/>
          <a:p>
            <a:r>
              <a:rPr lang="da-DK" sz="3000" b="1" dirty="0"/>
              <a:t>Learning </a:t>
            </a:r>
            <a:r>
              <a:rPr lang="da-DK" sz="3000" b="1" dirty="0" err="1"/>
              <a:t>objectives</a:t>
            </a:r>
            <a:endParaRPr lang="da-DK" sz="3000" b="1" dirty="0"/>
          </a:p>
        </p:txBody>
      </p:sp>
      <p:sp>
        <p:nvSpPr>
          <p:cNvPr id="3" name="Slide Number Placeholder 2"/>
          <p:cNvSpPr>
            <a:spLocks noGrp="1"/>
          </p:cNvSpPr>
          <p:nvPr>
            <p:ph type="sldNum" sz="quarter" idx="12"/>
          </p:nvPr>
        </p:nvSpPr>
        <p:spPr/>
        <p:txBody>
          <a:bodyPr/>
          <a:lstStyle/>
          <a:p>
            <a:fld id="{5CCBEFA6-8277-4D9D-9123-9269B66012E9}" type="slidenum">
              <a:rPr lang="da-DK" smtClean="0"/>
              <a:t>2</a:t>
            </a:fld>
            <a:endParaRPr lang="da-DK"/>
          </a:p>
        </p:txBody>
      </p:sp>
      <p:sp>
        <p:nvSpPr>
          <p:cNvPr id="4" name="TextBox 3"/>
          <p:cNvSpPr txBox="1"/>
          <p:nvPr/>
        </p:nvSpPr>
        <p:spPr>
          <a:xfrm>
            <a:off x="914400" y="918782"/>
            <a:ext cx="10533529" cy="369332"/>
          </a:xfrm>
          <a:prstGeom prst="rect">
            <a:avLst/>
          </a:prstGeom>
          <a:noFill/>
        </p:spPr>
        <p:txBody>
          <a:bodyPr wrap="square" rtlCol="0">
            <a:spAutoFit/>
          </a:bodyPr>
          <a:lstStyle/>
          <a:p>
            <a:r>
              <a:rPr lang="da-DK" dirty="0">
                <a:solidFill>
                  <a:schemeClr val="bg2">
                    <a:lumMod val="75000"/>
                  </a:schemeClr>
                </a:solidFill>
                <a:latin typeface="+mj-lt"/>
              </a:rPr>
              <a:t>Overview of </a:t>
            </a:r>
            <a:r>
              <a:rPr lang="da-DK" dirty="0" err="1">
                <a:solidFill>
                  <a:schemeClr val="bg2">
                    <a:lumMod val="75000"/>
                  </a:schemeClr>
                </a:solidFill>
                <a:latin typeface="+mj-lt"/>
              </a:rPr>
              <a:t>today’s</a:t>
            </a:r>
            <a:r>
              <a:rPr lang="da-DK" dirty="0">
                <a:solidFill>
                  <a:schemeClr val="bg2">
                    <a:lumMod val="75000"/>
                  </a:schemeClr>
                </a:solidFill>
                <a:latin typeface="+mj-lt"/>
              </a:rPr>
              <a:t> </a:t>
            </a:r>
            <a:r>
              <a:rPr lang="da-DK" dirty="0" err="1">
                <a:solidFill>
                  <a:schemeClr val="bg2">
                    <a:lumMod val="75000"/>
                  </a:schemeClr>
                </a:solidFill>
                <a:latin typeface="+mj-lt"/>
              </a:rPr>
              <a:t>goals</a:t>
            </a:r>
            <a:endParaRPr lang="da-DK" dirty="0">
              <a:solidFill>
                <a:schemeClr val="bg2">
                  <a:lumMod val="75000"/>
                </a:schemeClr>
              </a:solidFill>
              <a:latin typeface="+mj-lt"/>
            </a:endParaRPr>
          </a:p>
        </p:txBody>
      </p:sp>
      <p:sp>
        <p:nvSpPr>
          <p:cNvPr id="5" name="TextBox 4"/>
          <p:cNvSpPr txBox="1"/>
          <p:nvPr/>
        </p:nvSpPr>
        <p:spPr>
          <a:xfrm>
            <a:off x="959222" y="2348755"/>
            <a:ext cx="739305" cy="461665"/>
          </a:xfrm>
          <a:prstGeom prst="rect">
            <a:avLst/>
          </a:prstGeom>
          <a:noFill/>
        </p:spPr>
        <p:txBody>
          <a:bodyPr wrap="none" rtlCol="0">
            <a:spAutoFit/>
          </a:bodyPr>
          <a:lstStyle/>
          <a:p>
            <a:r>
              <a:rPr lang="da-DK" sz="2400" dirty="0">
                <a:solidFill>
                  <a:schemeClr val="tx1">
                    <a:lumMod val="40000"/>
                    <a:lumOff val="60000"/>
                  </a:schemeClr>
                </a:solidFill>
              </a:rPr>
              <a:t>#</a:t>
            </a:r>
            <a:r>
              <a:rPr lang="da-DK" sz="2400" dirty="0">
                <a:solidFill>
                  <a:schemeClr val="bg2">
                    <a:lumMod val="10000"/>
                  </a:schemeClr>
                </a:solidFill>
              </a:rPr>
              <a:t>01</a:t>
            </a:r>
          </a:p>
        </p:txBody>
      </p:sp>
      <p:sp>
        <p:nvSpPr>
          <p:cNvPr id="6" name="TextBox 5"/>
          <p:cNvSpPr txBox="1"/>
          <p:nvPr/>
        </p:nvSpPr>
        <p:spPr>
          <a:xfrm>
            <a:off x="2335306" y="2333285"/>
            <a:ext cx="7521388" cy="892552"/>
          </a:xfrm>
          <a:prstGeom prst="rect">
            <a:avLst/>
          </a:prstGeom>
          <a:noFill/>
        </p:spPr>
        <p:txBody>
          <a:bodyPr wrap="square" rtlCol="0" anchor="ctr">
            <a:spAutoFit/>
          </a:bodyPr>
          <a:lstStyle/>
          <a:p>
            <a:pPr lvl="0"/>
            <a:r>
              <a:rPr lang="en-AU" sz="1600" dirty="0">
                <a:solidFill>
                  <a:srgbClr val="040404"/>
                </a:solidFill>
              </a:rPr>
              <a:t>To understand how the clinician’s communication can influence patient outcomes at the end stages of the appointment.</a:t>
            </a:r>
          </a:p>
          <a:p>
            <a:pPr>
              <a:lnSpc>
                <a:spcPts val="2400"/>
              </a:lnSpc>
            </a:pPr>
            <a:endParaRPr lang="da-DK" sz="1600" dirty="0">
              <a:solidFill>
                <a:srgbClr val="040404"/>
              </a:solidFill>
            </a:endParaRPr>
          </a:p>
        </p:txBody>
      </p:sp>
      <p:sp>
        <p:nvSpPr>
          <p:cNvPr id="7" name="TextBox 6"/>
          <p:cNvSpPr txBox="1"/>
          <p:nvPr/>
        </p:nvSpPr>
        <p:spPr>
          <a:xfrm>
            <a:off x="959222" y="3584734"/>
            <a:ext cx="803425" cy="461665"/>
          </a:xfrm>
          <a:prstGeom prst="rect">
            <a:avLst/>
          </a:prstGeom>
          <a:noFill/>
        </p:spPr>
        <p:txBody>
          <a:bodyPr wrap="none" rtlCol="0">
            <a:spAutoFit/>
          </a:bodyPr>
          <a:lstStyle/>
          <a:p>
            <a:r>
              <a:rPr lang="da-DK" sz="2400" dirty="0">
                <a:solidFill>
                  <a:schemeClr val="tx1">
                    <a:lumMod val="40000"/>
                    <a:lumOff val="60000"/>
                  </a:schemeClr>
                </a:solidFill>
              </a:rPr>
              <a:t>#</a:t>
            </a:r>
            <a:r>
              <a:rPr lang="da-DK" sz="2400" dirty="0">
                <a:solidFill>
                  <a:schemeClr val="bg2">
                    <a:lumMod val="10000"/>
                  </a:schemeClr>
                </a:solidFill>
              </a:rPr>
              <a:t>02</a:t>
            </a:r>
          </a:p>
        </p:txBody>
      </p:sp>
      <p:sp>
        <p:nvSpPr>
          <p:cNvPr id="8" name="TextBox 7"/>
          <p:cNvSpPr txBox="1"/>
          <p:nvPr/>
        </p:nvSpPr>
        <p:spPr>
          <a:xfrm>
            <a:off x="2335306" y="3485000"/>
            <a:ext cx="7521388" cy="830997"/>
          </a:xfrm>
          <a:prstGeom prst="rect">
            <a:avLst/>
          </a:prstGeom>
          <a:noFill/>
        </p:spPr>
        <p:txBody>
          <a:bodyPr wrap="square" rtlCol="0" anchor="ctr">
            <a:spAutoFit/>
          </a:bodyPr>
          <a:lstStyle/>
          <a:p>
            <a:pPr lvl="0"/>
            <a:r>
              <a:rPr lang="en-AU" sz="1600" dirty="0">
                <a:solidFill>
                  <a:srgbClr val="040404"/>
                </a:solidFill>
              </a:rPr>
              <a:t>To introduce the key communication tasks (diagnosis, decision-making, closing the visit) during the end stages to facilitate person-centred interactions.</a:t>
            </a:r>
          </a:p>
        </p:txBody>
      </p:sp>
      <p:sp>
        <p:nvSpPr>
          <p:cNvPr id="9" name="TextBox 8"/>
          <p:cNvSpPr txBox="1"/>
          <p:nvPr/>
        </p:nvSpPr>
        <p:spPr>
          <a:xfrm>
            <a:off x="959222" y="4770473"/>
            <a:ext cx="800219" cy="461665"/>
          </a:xfrm>
          <a:prstGeom prst="rect">
            <a:avLst/>
          </a:prstGeom>
          <a:noFill/>
        </p:spPr>
        <p:txBody>
          <a:bodyPr wrap="none" rtlCol="0">
            <a:spAutoFit/>
          </a:bodyPr>
          <a:lstStyle/>
          <a:p>
            <a:r>
              <a:rPr lang="da-DK" sz="2400" dirty="0">
                <a:solidFill>
                  <a:schemeClr val="tx1">
                    <a:lumMod val="40000"/>
                    <a:lumOff val="60000"/>
                  </a:schemeClr>
                </a:solidFill>
              </a:rPr>
              <a:t>#</a:t>
            </a:r>
            <a:r>
              <a:rPr lang="da-DK" sz="2400" dirty="0">
                <a:solidFill>
                  <a:schemeClr val="bg2">
                    <a:lumMod val="10000"/>
                  </a:schemeClr>
                </a:solidFill>
              </a:rPr>
              <a:t>03</a:t>
            </a:r>
          </a:p>
        </p:txBody>
      </p:sp>
      <p:sp>
        <p:nvSpPr>
          <p:cNvPr id="10" name="TextBox 9"/>
          <p:cNvSpPr txBox="1"/>
          <p:nvPr/>
        </p:nvSpPr>
        <p:spPr>
          <a:xfrm>
            <a:off x="2335306" y="4731966"/>
            <a:ext cx="7521388" cy="584775"/>
          </a:xfrm>
          <a:prstGeom prst="rect">
            <a:avLst/>
          </a:prstGeom>
          <a:noFill/>
        </p:spPr>
        <p:txBody>
          <a:bodyPr wrap="square" rtlCol="0" anchor="ctr">
            <a:spAutoFit/>
          </a:bodyPr>
          <a:lstStyle/>
          <a:p>
            <a:pPr lvl="0"/>
            <a:r>
              <a:rPr lang="en-AU" sz="1600" dirty="0">
                <a:solidFill>
                  <a:srgbClr val="040404"/>
                </a:solidFill>
              </a:rPr>
              <a:t>To create a safe peer-learning environment to practice communication skills and offer descriptive feedback.</a:t>
            </a:r>
            <a:endParaRPr lang="da-DK" sz="1600" dirty="0">
              <a:solidFill>
                <a:srgbClr val="040404"/>
              </a:solidFill>
            </a:endParaRPr>
          </a:p>
        </p:txBody>
      </p:sp>
    </p:spTree>
    <p:extLst>
      <p:ext uri="{BB962C8B-B14F-4D97-AF65-F5344CB8AC3E}">
        <p14:creationId xmlns:p14="http://schemas.microsoft.com/office/powerpoint/2010/main" val="385676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1CambridgeModelFig.pdf">
            <a:extLst>
              <a:ext uri="{FF2B5EF4-FFF2-40B4-BE49-F238E27FC236}">
                <a16:creationId xmlns="" xmlns:a16="http://schemas.microsoft.com/office/drawing/2014/main" id="{67F734BD-69D1-487F-968A-3BFBA0674D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00197" y="1552080"/>
            <a:ext cx="8915400" cy="4174957"/>
          </a:xfrm>
          <a:prstGeom prst="rect">
            <a:avLst/>
          </a:prstGeom>
        </p:spPr>
      </p:pic>
      <p:sp>
        <p:nvSpPr>
          <p:cNvPr id="7" name="TextBox 6">
            <a:extLst>
              <a:ext uri="{FF2B5EF4-FFF2-40B4-BE49-F238E27FC236}">
                <a16:creationId xmlns="" xmlns:a16="http://schemas.microsoft.com/office/drawing/2014/main" id="{CC6CD804-300A-47F3-9DC1-83ECCA1E1E65}"/>
              </a:ext>
            </a:extLst>
          </p:cNvPr>
          <p:cNvSpPr txBox="1"/>
          <p:nvPr/>
        </p:nvSpPr>
        <p:spPr>
          <a:xfrm>
            <a:off x="5084031" y="5647947"/>
            <a:ext cx="6470041" cy="400110"/>
          </a:xfrm>
          <a:prstGeom prst="rect">
            <a:avLst/>
          </a:prstGeom>
          <a:noFill/>
        </p:spPr>
        <p:txBody>
          <a:bodyPr wrap="none" rtlCol="0">
            <a:spAutoFit/>
          </a:bodyPr>
          <a:lstStyle/>
          <a:p>
            <a:r>
              <a:rPr lang="en-US" sz="1000" dirty="0">
                <a:solidFill>
                  <a:schemeClr val="bg1">
                    <a:lumMod val="75000"/>
                  </a:schemeClr>
                </a:solidFill>
                <a:latin typeface="+mj-lt"/>
              </a:rPr>
              <a:t>Kurtz, S., Silverman, J., Bensons, J. Draper, J.(2005). Marrying content and process in clinical method</a:t>
            </a:r>
          </a:p>
          <a:p>
            <a:r>
              <a:rPr lang="en-US" sz="1000" dirty="0">
                <a:solidFill>
                  <a:schemeClr val="bg1">
                    <a:lumMod val="75000"/>
                  </a:schemeClr>
                </a:solidFill>
                <a:latin typeface="+mj-lt"/>
              </a:rPr>
              <a:t>teaching:  Enhancing the Calgary-Cambridge Guides. </a:t>
            </a:r>
            <a:r>
              <a:rPr lang="en-US" sz="1000" i="1" dirty="0">
                <a:solidFill>
                  <a:schemeClr val="bg1">
                    <a:lumMod val="75000"/>
                  </a:schemeClr>
                </a:solidFill>
                <a:latin typeface="+mj-lt"/>
              </a:rPr>
              <a:t>Academic Medicine,78(8)</a:t>
            </a:r>
            <a:r>
              <a:rPr lang="en-US" sz="1000" dirty="0">
                <a:solidFill>
                  <a:schemeClr val="bg1">
                    <a:lumMod val="75000"/>
                  </a:schemeClr>
                </a:solidFill>
                <a:latin typeface="+mj-lt"/>
              </a:rPr>
              <a:t>,802-809.  </a:t>
            </a:r>
          </a:p>
        </p:txBody>
      </p:sp>
      <p:sp>
        <p:nvSpPr>
          <p:cNvPr id="8" name="Rectangle: Rounded Corners 11">
            <a:extLst>
              <a:ext uri="{FF2B5EF4-FFF2-40B4-BE49-F238E27FC236}">
                <a16:creationId xmlns="" xmlns:a16="http://schemas.microsoft.com/office/drawing/2014/main" id="{791E6AFC-A8BB-45D1-970A-57576001252C}"/>
              </a:ext>
            </a:extLst>
          </p:cNvPr>
          <p:cNvSpPr/>
          <p:nvPr/>
        </p:nvSpPr>
        <p:spPr>
          <a:xfrm>
            <a:off x="1900989" y="3801978"/>
            <a:ext cx="7976937" cy="1374035"/>
          </a:xfrm>
          <a:prstGeom prst="round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lIns="144000" tIns="144000" rIns="144000" bIns="144000" rtlCol="0" anchor="t">
            <a:normAutofit/>
          </a:bodyPr>
          <a:lstStyle/>
          <a:p>
            <a:pPr algn="ctr"/>
            <a:endParaRPr lang="en-US" sz="1400" dirty="0">
              <a:latin typeface="Georgia" pitchFamily="18" charset="0"/>
            </a:endParaRPr>
          </a:p>
        </p:txBody>
      </p:sp>
      <p:sp>
        <p:nvSpPr>
          <p:cNvPr id="2" name="Slide Number Placeholder 1"/>
          <p:cNvSpPr>
            <a:spLocks noGrp="1"/>
          </p:cNvSpPr>
          <p:nvPr>
            <p:ph type="sldNum" sz="quarter" idx="12"/>
          </p:nvPr>
        </p:nvSpPr>
        <p:spPr/>
        <p:txBody>
          <a:bodyPr/>
          <a:lstStyle/>
          <a:p>
            <a:fld id="{5CCBEFA6-8277-4D9D-9123-9269B66012E9}" type="slidenum">
              <a:rPr lang="da-DK" smtClean="0"/>
              <a:t>3</a:t>
            </a:fld>
            <a:endParaRPr lang="da-DK"/>
          </a:p>
        </p:txBody>
      </p:sp>
      <p:sp>
        <p:nvSpPr>
          <p:cNvPr id="10" name="Title 1"/>
          <p:cNvSpPr txBox="1">
            <a:spLocks/>
          </p:cNvSpPr>
          <p:nvPr/>
        </p:nvSpPr>
        <p:spPr>
          <a:xfrm>
            <a:off x="918885" y="432264"/>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Calgary-Cambridge guides</a:t>
            </a:r>
          </a:p>
        </p:txBody>
      </p:sp>
    </p:spTree>
    <p:extLst>
      <p:ext uri="{BB962C8B-B14F-4D97-AF65-F5344CB8AC3E}">
        <p14:creationId xmlns:p14="http://schemas.microsoft.com/office/powerpoint/2010/main" val="23254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4</a:t>
            </a:fld>
            <a:endParaRPr lang="da-DK"/>
          </a:p>
        </p:txBody>
      </p:sp>
      <p:sp>
        <p:nvSpPr>
          <p:cNvPr id="7" name="Title 1"/>
          <p:cNvSpPr txBox="1">
            <a:spLocks/>
          </p:cNvSpPr>
          <p:nvPr/>
        </p:nvSpPr>
        <p:spPr>
          <a:xfrm>
            <a:off x="918885" y="424514"/>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Are </a:t>
            </a:r>
            <a:r>
              <a:rPr lang="da-DK" sz="3000" b="1" dirty="0" err="1"/>
              <a:t>we</a:t>
            </a:r>
            <a:r>
              <a:rPr lang="da-DK" sz="3000" b="1" dirty="0"/>
              <a:t> </a:t>
            </a:r>
            <a:r>
              <a:rPr lang="da-DK" sz="3000" b="1" dirty="0" err="1"/>
              <a:t>too</a:t>
            </a:r>
            <a:r>
              <a:rPr lang="da-DK" sz="3000" b="1" dirty="0"/>
              <a:t> </a:t>
            </a:r>
            <a:r>
              <a:rPr lang="da-DK" sz="3000" b="1" dirty="0" err="1"/>
              <a:t>technically</a:t>
            </a:r>
            <a:r>
              <a:rPr lang="da-DK" sz="3000" b="1" dirty="0"/>
              <a:t> </a:t>
            </a:r>
            <a:r>
              <a:rPr lang="da-DK" sz="3000" b="1" dirty="0" err="1"/>
              <a:t>focused</a:t>
            </a:r>
            <a:r>
              <a:rPr lang="da-DK" sz="3000" b="1" dirty="0"/>
              <a:t>?</a:t>
            </a:r>
          </a:p>
        </p:txBody>
      </p:sp>
      <p:sp>
        <p:nvSpPr>
          <p:cNvPr id="6" name="Oval 5"/>
          <p:cNvSpPr/>
          <p:nvPr/>
        </p:nvSpPr>
        <p:spPr>
          <a:xfrm>
            <a:off x="915114" y="2340665"/>
            <a:ext cx="2319546" cy="23195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700" b="1" dirty="0" err="1"/>
              <a:t>Biometrical</a:t>
            </a:r>
            <a:r>
              <a:rPr lang="da-DK" sz="1700" b="1" dirty="0"/>
              <a:t> </a:t>
            </a:r>
            <a:r>
              <a:rPr lang="da-DK" sz="1700" b="1" dirty="0" err="1"/>
              <a:t>tendencies</a:t>
            </a:r>
            <a:endParaRPr lang="da-DK" sz="1700" b="1" dirty="0"/>
          </a:p>
        </p:txBody>
      </p:sp>
      <p:sp>
        <p:nvSpPr>
          <p:cNvPr id="9" name="Oval 8"/>
          <p:cNvSpPr/>
          <p:nvPr/>
        </p:nvSpPr>
        <p:spPr>
          <a:xfrm>
            <a:off x="3533888" y="2340665"/>
            <a:ext cx="2319546" cy="23195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700" b="1" dirty="0"/>
              <a:t>Verbal </a:t>
            </a:r>
            <a:r>
              <a:rPr lang="da-DK" sz="1700" b="1" dirty="0" err="1"/>
              <a:t>dominance</a:t>
            </a:r>
            <a:endParaRPr lang="da-DK" sz="1700" b="1" dirty="0"/>
          </a:p>
        </p:txBody>
      </p:sp>
      <p:sp>
        <p:nvSpPr>
          <p:cNvPr id="10" name="Oval 9"/>
          <p:cNvSpPr/>
          <p:nvPr/>
        </p:nvSpPr>
        <p:spPr>
          <a:xfrm>
            <a:off x="6093019" y="2340665"/>
            <a:ext cx="2319546" cy="2319546"/>
          </a:xfrm>
          <a:prstGeom prst="ellipse">
            <a:avLst/>
          </a:prstGeom>
          <a:solidFill>
            <a:srgbClr val="67669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700" b="1" dirty="0" err="1"/>
              <a:t>Audiometric</a:t>
            </a:r>
            <a:r>
              <a:rPr lang="da-DK" sz="1700" b="1" dirty="0"/>
              <a:t> </a:t>
            </a:r>
            <a:r>
              <a:rPr lang="da-DK" sz="1700" b="1" dirty="0" err="1"/>
              <a:t>results</a:t>
            </a:r>
            <a:endParaRPr lang="da-DK" sz="1700" b="1" dirty="0"/>
          </a:p>
        </p:txBody>
      </p:sp>
      <p:sp>
        <p:nvSpPr>
          <p:cNvPr id="11" name="Oval 10"/>
          <p:cNvSpPr/>
          <p:nvPr/>
        </p:nvSpPr>
        <p:spPr>
          <a:xfrm>
            <a:off x="8652150" y="2340665"/>
            <a:ext cx="2319546" cy="23195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700" b="1" dirty="0" err="1"/>
              <a:t>Missed</a:t>
            </a:r>
            <a:r>
              <a:rPr lang="da-DK" sz="1700" b="1" dirty="0"/>
              <a:t> </a:t>
            </a:r>
            <a:r>
              <a:rPr lang="da-DK" sz="1700" b="1" dirty="0" err="1"/>
              <a:t>patient’s</a:t>
            </a:r>
            <a:r>
              <a:rPr lang="da-DK" sz="1700" b="1" dirty="0"/>
              <a:t> </a:t>
            </a:r>
            <a:r>
              <a:rPr lang="da-DK" sz="1700" b="1" dirty="0" err="1"/>
              <a:t>emotional</a:t>
            </a:r>
            <a:r>
              <a:rPr lang="da-DK" sz="1700" b="1" dirty="0"/>
              <a:t> </a:t>
            </a:r>
            <a:r>
              <a:rPr lang="da-DK" sz="1700" b="1" dirty="0" err="1"/>
              <a:t>concerns</a:t>
            </a:r>
            <a:endParaRPr lang="da-DK" sz="1700" b="1" dirty="0"/>
          </a:p>
        </p:txBody>
      </p:sp>
    </p:spTree>
    <p:extLst>
      <p:ext uri="{BB962C8B-B14F-4D97-AF65-F5344CB8AC3E}">
        <p14:creationId xmlns:p14="http://schemas.microsoft.com/office/powerpoint/2010/main" val="191070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CBEFA6-8277-4D9D-9123-9269B66012E9}" type="slidenum">
              <a:rPr lang="da-DK" smtClean="0"/>
              <a:t>5</a:t>
            </a:fld>
            <a:endParaRPr lang="da-DK"/>
          </a:p>
        </p:txBody>
      </p:sp>
      <p:sp>
        <p:nvSpPr>
          <p:cNvPr id="7" name="Title 1"/>
          <p:cNvSpPr txBox="1">
            <a:spLocks/>
          </p:cNvSpPr>
          <p:nvPr/>
        </p:nvSpPr>
        <p:spPr>
          <a:xfrm>
            <a:off x="918885" y="424515"/>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Example</a:t>
            </a:r>
            <a:endParaRPr lang="da-DK" sz="3000" b="1" dirty="0"/>
          </a:p>
        </p:txBody>
      </p:sp>
      <p:sp>
        <p:nvSpPr>
          <p:cNvPr id="2" name="Rectangle 1"/>
          <p:cNvSpPr/>
          <p:nvPr/>
        </p:nvSpPr>
        <p:spPr>
          <a:xfrm>
            <a:off x="1003109" y="1780674"/>
            <a:ext cx="4230627" cy="381401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lnSpc>
                <a:spcPts val="2400"/>
              </a:lnSpc>
            </a:pPr>
            <a:r>
              <a:rPr lang="en-US" sz="1600" i="1" dirty="0">
                <a:solidFill>
                  <a:schemeClr val="tx1"/>
                </a:solidFill>
              </a:rPr>
              <a:t>Ms. Sophie Waters, 36-year-old financial advisor was referred for a hearing assessment as her right ear has been feeling blocked. She is concerned about her hearing as it started a week ago and seemed to have progressively gotten worse. Below is the dialogue with her audiologist after the hearing assessment is completed.</a:t>
            </a:r>
          </a:p>
        </p:txBody>
      </p:sp>
      <p:sp>
        <p:nvSpPr>
          <p:cNvPr id="8" name="Rectangle 7"/>
          <p:cNvSpPr/>
          <p:nvPr/>
        </p:nvSpPr>
        <p:spPr>
          <a:xfrm>
            <a:off x="5125454" y="1780675"/>
            <a:ext cx="6015788" cy="38140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spcBef>
                <a:spcPts val="0"/>
              </a:spcBef>
              <a:spcAft>
                <a:spcPts val="600"/>
              </a:spcAft>
            </a:pPr>
            <a:r>
              <a:rPr lang="en-US" sz="1200" b="1" u="sng" dirty="0">
                <a:solidFill>
                  <a:srgbClr val="040404"/>
                </a:solidFill>
                <a:latin typeface="+mj-lt"/>
                <a:cs typeface="Courier New" panose="02070309020205020404" pitchFamily="49" charset="0"/>
              </a:rPr>
              <a:t>Audiologist</a:t>
            </a:r>
            <a:r>
              <a:rPr lang="en-US" sz="1200" dirty="0">
                <a:solidFill>
                  <a:srgbClr val="040404"/>
                </a:solidFill>
                <a:latin typeface="+mj-lt"/>
              </a:rPr>
              <a:t>: </a:t>
            </a:r>
            <a:r>
              <a:rPr lang="en-US" sz="1200" dirty="0">
                <a:solidFill>
                  <a:srgbClr val="040404"/>
                </a:solidFill>
              </a:rPr>
              <a:t>So, this is a picture of your hearing. We tested the very low-pitched sounds and the very high-pitched sounds. The blue crosses is the left ear and the red circles is the right ear. You can already see there is a difference between your ears. Your left ear is within the normal range of hearing, but the right ear is what we call a ‘moderate loss’. </a:t>
            </a:r>
          </a:p>
          <a:p>
            <a:pPr marL="265113">
              <a:spcBef>
                <a:spcPts val="0"/>
              </a:spcBef>
              <a:spcAft>
                <a:spcPts val="600"/>
              </a:spcAft>
            </a:pPr>
            <a:r>
              <a:rPr lang="en-US" sz="1200" b="1" dirty="0">
                <a:solidFill>
                  <a:srgbClr val="040404"/>
                </a:solidFill>
              </a:rPr>
              <a:t>Sophie</a:t>
            </a:r>
            <a:r>
              <a:rPr lang="en-US" sz="1200" dirty="0">
                <a:solidFill>
                  <a:srgbClr val="040404"/>
                </a:solidFill>
              </a:rPr>
              <a:t>: </a:t>
            </a:r>
            <a:r>
              <a:rPr lang="en-US" sz="1200" i="1" dirty="0">
                <a:solidFill>
                  <a:srgbClr val="040404"/>
                </a:solidFill>
              </a:rPr>
              <a:t>Yes, the right ear feels very blocked</a:t>
            </a:r>
            <a:r>
              <a:rPr lang="en-US" sz="1200" dirty="0">
                <a:solidFill>
                  <a:srgbClr val="040404"/>
                </a:solidFill>
              </a:rPr>
              <a:t>. </a:t>
            </a:r>
          </a:p>
          <a:p>
            <a:pPr marL="265113">
              <a:spcBef>
                <a:spcPts val="0"/>
              </a:spcBef>
              <a:spcAft>
                <a:spcPts val="600"/>
              </a:spcAft>
            </a:pPr>
            <a:r>
              <a:rPr lang="en-US" sz="1200" b="1" u="sng" dirty="0">
                <a:solidFill>
                  <a:srgbClr val="040404"/>
                </a:solidFill>
                <a:latin typeface="+mj-lt"/>
                <a:cs typeface="Courier New" panose="02070309020205020404" pitchFamily="49" charset="0"/>
              </a:rPr>
              <a:t>Audiologist</a:t>
            </a:r>
            <a:r>
              <a:rPr lang="en-US" sz="1200" dirty="0">
                <a:solidFill>
                  <a:srgbClr val="040404"/>
                </a:solidFill>
                <a:latin typeface="+mj-lt"/>
              </a:rPr>
              <a:t> : </a:t>
            </a:r>
            <a:r>
              <a:rPr lang="en-US" sz="1200" dirty="0">
                <a:solidFill>
                  <a:srgbClr val="040404"/>
                </a:solidFill>
              </a:rPr>
              <a:t>Yeah, when we did the speech test, we had to turn the volume up on the right for you to hear the speech sounds.</a:t>
            </a:r>
          </a:p>
          <a:p>
            <a:pPr marL="265113">
              <a:spcBef>
                <a:spcPts val="0"/>
              </a:spcBef>
              <a:spcAft>
                <a:spcPts val="600"/>
              </a:spcAft>
            </a:pPr>
            <a:r>
              <a:rPr lang="en-US" sz="1200" b="1" dirty="0">
                <a:solidFill>
                  <a:srgbClr val="040404"/>
                </a:solidFill>
              </a:rPr>
              <a:t>Sophie</a:t>
            </a:r>
            <a:r>
              <a:rPr lang="en-US" sz="1200" dirty="0">
                <a:solidFill>
                  <a:srgbClr val="040404"/>
                </a:solidFill>
              </a:rPr>
              <a:t>: </a:t>
            </a:r>
            <a:r>
              <a:rPr lang="en-US" sz="1200" i="1" dirty="0">
                <a:solidFill>
                  <a:srgbClr val="040404"/>
                </a:solidFill>
              </a:rPr>
              <a:t>So what caused this hearing loss?</a:t>
            </a:r>
          </a:p>
          <a:p>
            <a:pPr marL="265113">
              <a:spcBef>
                <a:spcPts val="0"/>
              </a:spcBef>
              <a:spcAft>
                <a:spcPts val="600"/>
              </a:spcAft>
            </a:pPr>
            <a:r>
              <a:rPr lang="en-US" sz="1200" b="1" u="sng" dirty="0">
                <a:solidFill>
                  <a:srgbClr val="040404"/>
                </a:solidFill>
                <a:latin typeface="+mj-lt"/>
                <a:cs typeface="Courier New" panose="02070309020205020404" pitchFamily="49" charset="0"/>
              </a:rPr>
              <a:t>Audiologist</a:t>
            </a:r>
            <a:r>
              <a:rPr lang="en-US" sz="1200" dirty="0">
                <a:solidFill>
                  <a:srgbClr val="040404"/>
                </a:solidFill>
                <a:latin typeface="+mj-lt"/>
              </a:rPr>
              <a:t> : </a:t>
            </a:r>
            <a:r>
              <a:rPr lang="en-US" sz="1200" dirty="0">
                <a:solidFill>
                  <a:srgbClr val="040404"/>
                </a:solidFill>
              </a:rPr>
              <a:t>When we did the ‘pressure test’, it showed that the right eardrum isn’t moving very well and there may be some fluid. </a:t>
            </a:r>
          </a:p>
          <a:p>
            <a:pPr marL="265113">
              <a:spcBef>
                <a:spcPts val="0"/>
              </a:spcBef>
              <a:spcAft>
                <a:spcPts val="600"/>
              </a:spcAft>
            </a:pPr>
            <a:r>
              <a:rPr lang="en-US" sz="1200" b="1" dirty="0">
                <a:solidFill>
                  <a:srgbClr val="040404"/>
                </a:solidFill>
              </a:rPr>
              <a:t>Sophie</a:t>
            </a:r>
            <a:r>
              <a:rPr lang="en-US" sz="1200" dirty="0">
                <a:solidFill>
                  <a:srgbClr val="040404"/>
                </a:solidFill>
              </a:rPr>
              <a:t>: </a:t>
            </a:r>
            <a:r>
              <a:rPr lang="en-US" sz="1200" i="1" dirty="0">
                <a:solidFill>
                  <a:srgbClr val="040404"/>
                </a:solidFill>
              </a:rPr>
              <a:t>What does that mean? Will it recover?</a:t>
            </a:r>
          </a:p>
          <a:p>
            <a:pPr marL="265113">
              <a:spcBef>
                <a:spcPts val="0"/>
              </a:spcBef>
              <a:spcAft>
                <a:spcPts val="600"/>
              </a:spcAft>
            </a:pPr>
            <a:r>
              <a:rPr lang="en-US" sz="1200" b="1" u="sng" dirty="0">
                <a:solidFill>
                  <a:srgbClr val="040404"/>
                </a:solidFill>
                <a:latin typeface="+mj-lt"/>
                <a:cs typeface="Courier New" panose="02070309020205020404" pitchFamily="49" charset="0"/>
              </a:rPr>
              <a:t>Audiologist</a:t>
            </a:r>
            <a:r>
              <a:rPr lang="en-US" sz="1200" dirty="0">
                <a:solidFill>
                  <a:srgbClr val="040404"/>
                </a:solidFill>
                <a:latin typeface="+mj-lt"/>
              </a:rPr>
              <a:t> </a:t>
            </a:r>
            <a:r>
              <a:rPr lang="en-US" sz="1200" dirty="0">
                <a:solidFill>
                  <a:srgbClr val="040404"/>
                </a:solidFill>
              </a:rPr>
              <a:t>: Yes, often if you get a cold, the </a:t>
            </a:r>
            <a:r>
              <a:rPr lang="en-US" sz="1200" dirty="0" err="1">
                <a:solidFill>
                  <a:srgbClr val="040404"/>
                </a:solidFill>
              </a:rPr>
              <a:t>eustachian</a:t>
            </a:r>
            <a:r>
              <a:rPr lang="en-US" sz="1200" dirty="0">
                <a:solidFill>
                  <a:srgbClr val="040404"/>
                </a:solidFill>
              </a:rPr>
              <a:t> tube can block up and cause a hearing loss. It may take a few weeks for it to clear up. </a:t>
            </a:r>
          </a:p>
          <a:p>
            <a:pPr marL="265113"/>
            <a:r>
              <a:rPr lang="en-US" sz="1200" b="1" dirty="0">
                <a:solidFill>
                  <a:srgbClr val="040404"/>
                </a:solidFill>
              </a:rPr>
              <a:t>Sophie</a:t>
            </a:r>
            <a:r>
              <a:rPr lang="en-US" sz="1200" i="1" dirty="0">
                <a:solidFill>
                  <a:srgbClr val="040404"/>
                </a:solidFill>
              </a:rPr>
              <a:t>: So what can I do about it?!</a:t>
            </a:r>
          </a:p>
        </p:txBody>
      </p:sp>
    </p:spTree>
    <p:extLst>
      <p:ext uri="{BB962C8B-B14F-4D97-AF65-F5344CB8AC3E}">
        <p14:creationId xmlns:p14="http://schemas.microsoft.com/office/powerpoint/2010/main" val="124740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5231" y="2290958"/>
            <a:ext cx="4773988" cy="32916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271463">
              <a:buClr>
                <a:schemeClr val="tx1">
                  <a:lumMod val="40000"/>
                  <a:lumOff val="60000"/>
                </a:schemeClr>
              </a:buClr>
              <a:buSzPct val="150000"/>
              <a:buFont typeface="Arial" panose="020B0604020202020204" pitchFamily="34" charset="0"/>
              <a:buChar char="•"/>
            </a:pPr>
            <a:r>
              <a:rPr lang="en-US" sz="1600" dirty="0">
                <a:solidFill>
                  <a:srgbClr val="040404"/>
                </a:solidFill>
              </a:rPr>
              <a:t>Improve patient recall and understanding</a:t>
            </a:r>
          </a:p>
          <a:p>
            <a:pPr marL="357188" indent="-271463">
              <a:buClr>
                <a:schemeClr val="tx1">
                  <a:lumMod val="40000"/>
                  <a:lumOff val="60000"/>
                </a:schemeClr>
              </a:buClr>
              <a:buSzPct val="150000"/>
              <a:buFont typeface="Arial" panose="020B0604020202020204" pitchFamily="34" charset="0"/>
              <a:buChar char="•"/>
            </a:pPr>
            <a:endParaRPr lang="en-US" sz="1600" dirty="0">
              <a:solidFill>
                <a:srgbClr val="040404"/>
              </a:solidFill>
            </a:endParaRPr>
          </a:p>
          <a:p>
            <a:pPr marL="357188" indent="-271463">
              <a:buClr>
                <a:schemeClr val="tx1">
                  <a:lumMod val="40000"/>
                  <a:lumOff val="60000"/>
                </a:schemeClr>
              </a:buClr>
              <a:buSzPct val="150000"/>
              <a:buFont typeface="Arial" panose="020B0604020202020204" pitchFamily="34" charset="0"/>
              <a:buChar char="•"/>
            </a:pPr>
            <a:r>
              <a:rPr lang="en-US" sz="1600" dirty="0">
                <a:solidFill>
                  <a:srgbClr val="040404"/>
                </a:solidFill>
              </a:rPr>
              <a:t>Adherence with recommendations</a:t>
            </a:r>
          </a:p>
          <a:p>
            <a:pPr marL="357188" indent="-271463">
              <a:buClr>
                <a:schemeClr val="tx1">
                  <a:lumMod val="40000"/>
                  <a:lumOff val="60000"/>
                </a:schemeClr>
              </a:buClr>
              <a:buSzPct val="150000"/>
              <a:buFont typeface="Arial" panose="020B0604020202020204" pitchFamily="34" charset="0"/>
              <a:buChar char="•"/>
            </a:pPr>
            <a:endParaRPr lang="en-US" sz="1600" dirty="0">
              <a:solidFill>
                <a:srgbClr val="040404"/>
              </a:solidFill>
            </a:endParaRPr>
          </a:p>
          <a:p>
            <a:pPr marL="357188" indent="-271463">
              <a:buClr>
                <a:schemeClr val="tx1">
                  <a:lumMod val="40000"/>
                  <a:lumOff val="60000"/>
                </a:schemeClr>
              </a:buClr>
              <a:buSzPct val="150000"/>
              <a:buFont typeface="Arial" panose="020B0604020202020204" pitchFamily="34" charset="0"/>
              <a:buChar char="•"/>
            </a:pPr>
            <a:r>
              <a:rPr lang="en-US" sz="1600" dirty="0">
                <a:solidFill>
                  <a:srgbClr val="040404"/>
                </a:solidFill>
              </a:rPr>
              <a:t>Patient satisfaction</a:t>
            </a:r>
          </a:p>
        </p:txBody>
      </p:sp>
      <p:sp>
        <p:nvSpPr>
          <p:cNvPr id="11" name="Rectangle 10"/>
          <p:cNvSpPr/>
          <p:nvPr/>
        </p:nvSpPr>
        <p:spPr>
          <a:xfrm>
            <a:off x="6363244" y="2290958"/>
            <a:ext cx="4773988" cy="329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428625">
              <a:buClr>
                <a:schemeClr val="tx1">
                  <a:lumMod val="40000"/>
                  <a:lumOff val="60000"/>
                </a:schemeClr>
              </a:buClr>
              <a:buFont typeface="+mj-lt"/>
              <a:buAutoNum type="romanLcPeriod"/>
            </a:pPr>
            <a:r>
              <a:rPr lang="en-AU" sz="1600" dirty="0">
                <a:solidFill>
                  <a:srgbClr val="040404"/>
                </a:solidFill>
              </a:rPr>
              <a:t>Delivering (</a:t>
            </a:r>
            <a:r>
              <a:rPr lang="en-AU" sz="1600" dirty="0" err="1">
                <a:solidFill>
                  <a:srgbClr val="040404"/>
                </a:solidFill>
              </a:rPr>
              <a:t>audiologic</a:t>
            </a:r>
            <a:r>
              <a:rPr lang="en-AU" sz="1600" dirty="0">
                <a:solidFill>
                  <a:srgbClr val="040404"/>
                </a:solidFill>
              </a:rPr>
              <a:t>) information: </a:t>
            </a:r>
          </a:p>
          <a:p>
            <a:pPr marL="514350" lvl="0" indent="20638">
              <a:buClr>
                <a:schemeClr val="tx1">
                  <a:lumMod val="40000"/>
                  <a:lumOff val="60000"/>
                </a:schemeClr>
              </a:buClr>
            </a:pPr>
            <a:r>
              <a:rPr lang="en-AU" sz="1600" dirty="0">
                <a:solidFill>
                  <a:srgbClr val="040404"/>
                </a:solidFill>
              </a:rPr>
              <a:t>e.g. diagnosis of hearing loss, </a:t>
            </a:r>
          </a:p>
          <a:p>
            <a:pPr marL="514350" lvl="0" indent="20638">
              <a:buClr>
                <a:schemeClr val="tx1">
                  <a:lumMod val="40000"/>
                  <a:lumOff val="60000"/>
                </a:schemeClr>
              </a:buClr>
            </a:pPr>
            <a:r>
              <a:rPr lang="en-AU" sz="1600" dirty="0">
                <a:solidFill>
                  <a:srgbClr val="040404"/>
                </a:solidFill>
              </a:rPr>
              <a:t>problems with the hearing aids, </a:t>
            </a:r>
          </a:p>
          <a:p>
            <a:pPr marL="514350" lvl="0" indent="20638">
              <a:buClr>
                <a:schemeClr val="tx1">
                  <a:lumMod val="40000"/>
                  <a:lumOff val="60000"/>
                </a:schemeClr>
              </a:buClr>
            </a:pPr>
            <a:r>
              <a:rPr lang="en-AU" sz="1600" dirty="0">
                <a:solidFill>
                  <a:srgbClr val="040404"/>
                </a:solidFill>
              </a:rPr>
              <a:t>factors contributing to tinnitus</a:t>
            </a:r>
          </a:p>
          <a:p>
            <a:pPr marL="514350" lvl="0" indent="-428625">
              <a:buClr>
                <a:schemeClr val="tx1">
                  <a:lumMod val="40000"/>
                  <a:lumOff val="60000"/>
                </a:schemeClr>
              </a:buClr>
              <a:buFont typeface="+mj-lt"/>
              <a:buAutoNum type="romanLcPeriod"/>
            </a:pPr>
            <a:endParaRPr lang="en-AU" sz="1600" dirty="0">
              <a:solidFill>
                <a:srgbClr val="040404"/>
              </a:solidFill>
            </a:endParaRPr>
          </a:p>
          <a:p>
            <a:pPr marL="514350" lvl="0" indent="-428625">
              <a:buClr>
                <a:schemeClr val="tx1">
                  <a:lumMod val="40000"/>
                  <a:lumOff val="60000"/>
                </a:schemeClr>
              </a:buClr>
              <a:buFont typeface="+mj-lt"/>
              <a:buAutoNum type="romanLcPeriod"/>
            </a:pPr>
            <a:r>
              <a:rPr lang="en-AU" sz="1600" dirty="0">
                <a:solidFill>
                  <a:srgbClr val="040404"/>
                </a:solidFill>
              </a:rPr>
              <a:t>Providing education and joint </a:t>
            </a:r>
          </a:p>
          <a:p>
            <a:pPr marL="514350" lvl="0" indent="20638">
              <a:buClr>
                <a:schemeClr val="tx1">
                  <a:lumMod val="40000"/>
                  <a:lumOff val="60000"/>
                </a:schemeClr>
              </a:buClr>
            </a:pPr>
            <a:r>
              <a:rPr lang="en-AU" sz="1600" dirty="0">
                <a:solidFill>
                  <a:srgbClr val="040404"/>
                </a:solidFill>
              </a:rPr>
              <a:t>decision-making</a:t>
            </a:r>
          </a:p>
          <a:p>
            <a:pPr marL="514350" lvl="0" indent="-428625">
              <a:buClr>
                <a:schemeClr val="tx1">
                  <a:lumMod val="40000"/>
                  <a:lumOff val="60000"/>
                </a:schemeClr>
              </a:buClr>
              <a:buFont typeface="+mj-lt"/>
              <a:buAutoNum type="romanLcPeriod"/>
            </a:pPr>
            <a:endParaRPr lang="en-AU" sz="1600" dirty="0">
              <a:solidFill>
                <a:srgbClr val="040404"/>
              </a:solidFill>
            </a:endParaRPr>
          </a:p>
          <a:p>
            <a:pPr marL="514350" lvl="0" indent="-428625">
              <a:buClr>
                <a:schemeClr val="tx1">
                  <a:lumMod val="40000"/>
                  <a:lumOff val="60000"/>
                </a:schemeClr>
              </a:buClr>
              <a:buFont typeface="+mj-lt"/>
              <a:buAutoNum type="romanLcPeriod"/>
            </a:pPr>
            <a:r>
              <a:rPr lang="en-AU" sz="1600" dirty="0">
                <a:solidFill>
                  <a:srgbClr val="040404"/>
                </a:solidFill>
              </a:rPr>
              <a:t>Closing the visit</a:t>
            </a:r>
          </a:p>
        </p:txBody>
      </p:sp>
      <p:sp>
        <p:nvSpPr>
          <p:cNvPr id="12" name="TextBox 11"/>
          <p:cNvSpPr txBox="1"/>
          <p:nvPr/>
        </p:nvSpPr>
        <p:spPr>
          <a:xfrm>
            <a:off x="918885" y="1666615"/>
            <a:ext cx="1140056" cy="400110"/>
          </a:xfrm>
          <a:prstGeom prst="rect">
            <a:avLst/>
          </a:prstGeom>
          <a:noFill/>
        </p:spPr>
        <p:txBody>
          <a:bodyPr wrap="none" rtlCol="0">
            <a:spAutoFit/>
          </a:bodyPr>
          <a:lstStyle/>
          <a:p>
            <a:r>
              <a:rPr lang="da-DK" sz="2000" dirty="0" err="1">
                <a:latin typeface="+mj-lt"/>
              </a:rPr>
              <a:t>Benefits</a:t>
            </a:r>
            <a:endParaRPr lang="da-DK" sz="2000" dirty="0">
              <a:latin typeface="+mj-lt"/>
            </a:endParaRPr>
          </a:p>
        </p:txBody>
      </p:sp>
      <p:sp>
        <p:nvSpPr>
          <p:cNvPr id="13" name="TextBox 12"/>
          <p:cNvSpPr txBox="1"/>
          <p:nvPr/>
        </p:nvSpPr>
        <p:spPr>
          <a:xfrm>
            <a:off x="6242927" y="1666615"/>
            <a:ext cx="795411" cy="400110"/>
          </a:xfrm>
          <a:prstGeom prst="rect">
            <a:avLst/>
          </a:prstGeom>
          <a:noFill/>
        </p:spPr>
        <p:txBody>
          <a:bodyPr wrap="none" rtlCol="0">
            <a:spAutoFit/>
          </a:bodyPr>
          <a:lstStyle/>
          <a:p>
            <a:r>
              <a:rPr lang="da-DK" sz="2000" dirty="0">
                <a:latin typeface="+mj-lt"/>
              </a:rPr>
              <a:t>Tasks</a:t>
            </a:r>
          </a:p>
        </p:txBody>
      </p:sp>
      <p:sp>
        <p:nvSpPr>
          <p:cNvPr id="2" name="Slide Number Placeholder 1"/>
          <p:cNvSpPr>
            <a:spLocks noGrp="1"/>
          </p:cNvSpPr>
          <p:nvPr>
            <p:ph type="sldNum" sz="quarter" idx="12"/>
          </p:nvPr>
        </p:nvSpPr>
        <p:spPr/>
        <p:txBody>
          <a:bodyPr/>
          <a:lstStyle/>
          <a:p>
            <a:fld id="{5CCBEFA6-8277-4D9D-9123-9269B66012E9}" type="slidenum">
              <a:rPr lang="da-DK" smtClean="0"/>
              <a:t>6</a:t>
            </a:fld>
            <a:endParaRPr lang="da-DK"/>
          </a:p>
        </p:txBody>
      </p:sp>
      <p:sp>
        <p:nvSpPr>
          <p:cNvPr id="9" name="Title 1"/>
          <p:cNvSpPr txBox="1">
            <a:spLocks/>
          </p:cNvSpPr>
          <p:nvPr/>
        </p:nvSpPr>
        <p:spPr>
          <a:xfrm>
            <a:off x="918885" y="424513"/>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Invest in the end</a:t>
            </a:r>
          </a:p>
        </p:txBody>
      </p:sp>
    </p:spTree>
    <p:extLst>
      <p:ext uri="{BB962C8B-B14F-4D97-AF65-F5344CB8AC3E}">
        <p14:creationId xmlns:p14="http://schemas.microsoft.com/office/powerpoint/2010/main" val="233918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7</a:t>
            </a:fld>
            <a:endParaRPr lang="da-DK"/>
          </a:p>
        </p:txBody>
      </p:sp>
      <p:sp>
        <p:nvSpPr>
          <p:cNvPr id="9" name="Title 1"/>
          <p:cNvSpPr txBox="1">
            <a:spLocks/>
          </p:cNvSpPr>
          <p:nvPr/>
        </p:nvSpPr>
        <p:spPr>
          <a:xfrm>
            <a:off x="918885" y="424517"/>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Deliver </a:t>
            </a:r>
            <a:r>
              <a:rPr lang="da-DK" sz="3000" b="1" dirty="0" err="1"/>
              <a:t>diagnostic</a:t>
            </a:r>
            <a:r>
              <a:rPr lang="da-DK" sz="3000" b="1" dirty="0"/>
              <a:t> information</a:t>
            </a:r>
          </a:p>
        </p:txBody>
      </p:sp>
      <p:sp>
        <p:nvSpPr>
          <p:cNvPr id="4" name="Rectangle 3"/>
          <p:cNvSpPr/>
          <p:nvPr/>
        </p:nvSpPr>
        <p:spPr>
          <a:xfrm>
            <a:off x="0" y="1816768"/>
            <a:ext cx="11129211" cy="3801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5838" lvl="0"/>
            <a:endParaRPr lang="en-US" sz="1600" dirty="0">
              <a:solidFill>
                <a:srgbClr val="040404"/>
              </a:solidFill>
            </a:endParaRPr>
          </a:p>
          <a:p>
            <a:pPr marL="985838" lvl="0">
              <a:lnSpc>
                <a:spcPts val="1500"/>
              </a:lnSpc>
            </a:pPr>
            <a:r>
              <a:rPr lang="en-US" sz="1600" dirty="0">
                <a:solidFill>
                  <a:srgbClr val="040404"/>
                </a:solidFill>
              </a:rPr>
              <a:t>Prior to delivering any </a:t>
            </a:r>
            <a:r>
              <a:rPr lang="en-US" sz="1600" dirty="0" err="1">
                <a:solidFill>
                  <a:srgbClr val="040404"/>
                </a:solidFill>
              </a:rPr>
              <a:t>audiologic</a:t>
            </a:r>
            <a:r>
              <a:rPr lang="en-US" sz="1600" dirty="0">
                <a:solidFill>
                  <a:srgbClr val="040404"/>
                </a:solidFill>
              </a:rPr>
              <a:t> information, think about what your patients want to know?</a:t>
            </a:r>
          </a:p>
          <a:p>
            <a:pPr marL="985838" lvl="0">
              <a:lnSpc>
                <a:spcPts val="1500"/>
              </a:lnSpc>
            </a:pPr>
            <a:endParaRPr lang="en-US" sz="1600" dirty="0">
              <a:solidFill>
                <a:srgbClr val="040404"/>
              </a:solidFill>
            </a:endParaRPr>
          </a:p>
          <a:p>
            <a:pPr marL="2154238" lvl="0" indent="-277813">
              <a:lnSpc>
                <a:spcPts val="1500"/>
              </a:lnSpc>
              <a:buClr>
                <a:schemeClr val="tx1">
                  <a:lumMod val="40000"/>
                  <a:lumOff val="60000"/>
                </a:schemeClr>
              </a:buClr>
              <a:buSzPct val="150000"/>
              <a:buFont typeface="Arial" panose="020B0604020202020204" pitchFamily="34" charset="0"/>
              <a:buChar char="•"/>
            </a:pPr>
            <a:r>
              <a:rPr lang="en-US" sz="1600" dirty="0">
                <a:solidFill>
                  <a:srgbClr val="040404"/>
                </a:solidFill>
              </a:rPr>
              <a:t>What is the cause?</a:t>
            </a:r>
          </a:p>
          <a:p>
            <a:pPr marL="2154238" lvl="0" indent="-277813">
              <a:lnSpc>
                <a:spcPts val="1500"/>
              </a:lnSpc>
              <a:buClr>
                <a:schemeClr val="tx1">
                  <a:lumMod val="40000"/>
                  <a:lumOff val="60000"/>
                </a:schemeClr>
              </a:buClr>
              <a:buSzPct val="150000"/>
              <a:buFont typeface="Arial" panose="020B0604020202020204" pitchFamily="34" charset="0"/>
              <a:buChar char="•"/>
            </a:pPr>
            <a:endParaRPr lang="en-US" sz="1600" dirty="0">
              <a:solidFill>
                <a:srgbClr val="040404"/>
              </a:solidFill>
            </a:endParaRPr>
          </a:p>
          <a:p>
            <a:pPr marL="2154238" lvl="0" indent="-277813">
              <a:lnSpc>
                <a:spcPts val="1500"/>
              </a:lnSpc>
              <a:buClr>
                <a:schemeClr val="tx1">
                  <a:lumMod val="40000"/>
                  <a:lumOff val="60000"/>
                </a:schemeClr>
              </a:buClr>
              <a:buSzPct val="150000"/>
              <a:buFont typeface="Arial" panose="020B0604020202020204" pitchFamily="34" charset="0"/>
              <a:buChar char="•"/>
            </a:pPr>
            <a:r>
              <a:rPr lang="en-US" sz="1600" dirty="0">
                <a:solidFill>
                  <a:srgbClr val="040404"/>
                </a:solidFill>
              </a:rPr>
              <a:t>What can they do about it?</a:t>
            </a:r>
          </a:p>
          <a:p>
            <a:pPr marL="2154238" lvl="0" indent="-277813">
              <a:lnSpc>
                <a:spcPts val="1500"/>
              </a:lnSpc>
            </a:pPr>
            <a:endParaRPr lang="en-US" sz="1600" dirty="0">
              <a:solidFill>
                <a:srgbClr val="040404"/>
              </a:solidFill>
            </a:endParaRPr>
          </a:p>
          <a:p>
            <a:pPr marL="985838">
              <a:lnSpc>
                <a:spcPts val="1500"/>
              </a:lnSpc>
            </a:pPr>
            <a:endParaRPr lang="en-AU" sz="1600" dirty="0">
              <a:solidFill>
                <a:srgbClr val="040404"/>
              </a:solidFill>
            </a:endParaRPr>
          </a:p>
          <a:p>
            <a:pPr marL="985838">
              <a:lnSpc>
                <a:spcPts val="1500"/>
              </a:lnSpc>
            </a:pPr>
            <a:r>
              <a:rPr lang="en-AU" sz="1600" dirty="0">
                <a:solidFill>
                  <a:srgbClr val="040404"/>
                </a:solidFill>
              </a:rPr>
              <a:t>Consider patient’s emotions!</a:t>
            </a:r>
          </a:p>
          <a:p>
            <a:pPr marL="985838">
              <a:lnSpc>
                <a:spcPts val="1500"/>
              </a:lnSpc>
            </a:pPr>
            <a:endParaRPr lang="en-US" sz="1600" i="1" dirty="0">
              <a:solidFill>
                <a:srgbClr val="040404"/>
              </a:solidFill>
            </a:endParaRPr>
          </a:p>
          <a:p>
            <a:pPr marL="985838">
              <a:lnSpc>
                <a:spcPts val="1500"/>
              </a:lnSpc>
            </a:pPr>
            <a:r>
              <a:rPr lang="en-AU" sz="1600" dirty="0">
                <a:solidFill>
                  <a:srgbClr val="040404"/>
                </a:solidFill>
              </a:rPr>
              <a:t>Use appropriate verbal and non-verbal cues</a:t>
            </a:r>
            <a:endParaRPr lang="en-US" sz="1600" dirty="0">
              <a:solidFill>
                <a:srgbClr val="040404"/>
              </a:solidFill>
            </a:endParaRPr>
          </a:p>
          <a:p>
            <a:pPr marL="985838">
              <a:lnSpc>
                <a:spcPts val="1500"/>
              </a:lnSpc>
            </a:pPr>
            <a:endParaRPr lang="en-US" sz="1600" i="1" dirty="0">
              <a:solidFill>
                <a:srgbClr val="040404"/>
              </a:solidFill>
            </a:endParaRPr>
          </a:p>
          <a:p>
            <a:pPr marL="985838" lvl="0">
              <a:lnSpc>
                <a:spcPts val="1500"/>
              </a:lnSpc>
            </a:pPr>
            <a:r>
              <a:rPr lang="en-AU" sz="1600" dirty="0">
                <a:solidFill>
                  <a:srgbClr val="040404"/>
                </a:solidFill>
              </a:rPr>
              <a:t>Avoid jargon. Use simple and concise statements.</a:t>
            </a:r>
            <a:endParaRPr lang="en-US" sz="1600" dirty="0">
              <a:solidFill>
                <a:srgbClr val="040404"/>
              </a:solidFill>
            </a:endParaRPr>
          </a:p>
        </p:txBody>
      </p:sp>
    </p:spTree>
    <p:extLst>
      <p:ext uri="{BB962C8B-B14F-4D97-AF65-F5344CB8AC3E}">
        <p14:creationId xmlns:p14="http://schemas.microsoft.com/office/powerpoint/2010/main" val="171539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8</a:t>
            </a:fld>
            <a:endParaRPr lang="da-DK"/>
          </a:p>
        </p:txBody>
      </p:sp>
      <p:sp>
        <p:nvSpPr>
          <p:cNvPr id="9" name="Title 1"/>
          <p:cNvSpPr txBox="1">
            <a:spLocks/>
          </p:cNvSpPr>
          <p:nvPr/>
        </p:nvSpPr>
        <p:spPr>
          <a:xfrm>
            <a:off x="918885" y="424518"/>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What</a:t>
            </a:r>
            <a:r>
              <a:rPr lang="da-DK" sz="3000" b="1" dirty="0"/>
              <a:t> is jargon to </a:t>
            </a:r>
            <a:r>
              <a:rPr lang="da-DK" sz="3000" b="1" dirty="0" err="1"/>
              <a:t>our</a:t>
            </a:r>
            <a:r>
              <a:rPr lang="da-DK" sz="3000" b="1" dirty="0"/>
              <a:t> patients?</a:t>
            </a:r>
          </a:p>
        </p:txBody>
      </p:sp>
      <p:sp>
        <p:nvSpPr>
          <p:cNvPr id="3" name="Rectangle 2"/>
          <p:cNvSpPr/>
          <p:nvPr/>
        </p:nvSpPr>
        <p:spPr>
          <a:xfrm>
            <a:off x="1085391" y="1913021"/>
            <a:ext cx="3294104" cy="366963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Audiogram</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Axis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Bone conductor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Cochlear</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Decibels</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High/low frequency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Kilohertz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Meniere’s disease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Middle ear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Speech discrimination</a:t>
            </a:r>
          </a:p>
        </p:txBody>
      </p:sp>
      <p:sp>
        <p:nvSpPr>
          <p:cNvPr id="8" name="Rectangle 7"/>
          <p:cNvSpPr/>
          <p:nvPr/>
        </p:nvSpPr>
        <p:spPr>
          <a:xfrm>
            <a:off x="4529633" y="1913021"/>
            <a:ext cx="3294104" cy="366963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Advanced directional microphone</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Channels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Compression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Dynamic range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Feedback canceller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Fine tuning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Noise reduction</a:t>
            </a:r>
            <a:endParaRPr lang="da-DK" sz="1600" dirty="0">
              <a:solidFill>
                <a:srgbClr val="040404"/>
              </a:solidFill>
            </a:endParaRPr>
          </a:p>
        </p:txBody>
      </p:sp>
      <p:sp>
        <p:nvSpPr>
          <p:cNvPr id="10" name="Rectangle 9"/>
          <p:cNvSpPr/>
          <p:nvPr/>
        </p:nvSpPr>
        <p:spPr>
          <a:xfrm>
            <a:off x="7973875" y="1913021"/>
            <a:ext cx="3294104" cy="366963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Foam block/impressions</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Induction loop</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err="1">
                <a:solidFill>
                  <a:srgbClr val="040404"/>
                </a:solidFill>
              </a:rPr>
              <a:t>Mould</a:t>
            </a:r>
            <a:endParaRPr lang="en-US" sz="1600" dirty="0">
              <a:solidFill>
                <a:srgbClr val="040404"/>
              </a:solidFill>
            </a:endParaRP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Program button </a:t>
            </a: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err="1">
                <a:solidFill>
                  <a:srgbClr val="040404"/>
                </a:solidFill>
              </a:rPr>
              <a:t>Reshell</a:t>
            </a:r>
            <a:endParaRPr lang="en-US" sz="1600" dirty="0">
              <a:solidFill>
                <a:srgbClr val="040404"/>
              </a:solidFill>
            </a:endParaRPr>
          </a:p>
          <a:p>
            <a:pPr marL="444500" lvl="0" indent="-285750">
              <a:lnSpc>
                <a:spcPts val="2700"/>
              </a:lnSpc>
              <a:buClr>
                <a:schemeClr val="tx1">
                  <a:lumMod val="40000"/>
                  <a:lumOff val="60000"/>
                </a:schemeClr>
              </a:buClr>
              <a:buSzPct val="150000"/>
              <a:buFont typeface="Arial" panose="020B0604020202020204" pitchFamily="34" charset="0"/>
              <a:buChar char="•"/>
            </a:pPr>
            <a:r>
              <a:rPr lang="en-US" sz="1600" dirty="0">
                <a:solidFill>
                  <a:srgbClr val="040404"/>
                </a:solidFill>
              </a:rPr>
              <a:t>Signal-to-noise ratio </a:t>
            </a:r>
          </a:p>
        </p:txBody>
      </p:sp>
    </p:spTree>
    <p:extLst>
      <p:ext uri="{BB962C8B-B14F-4D97-AF65-F5344CB8AC3E}">
        <p14:creationId xmlns:p14="http://schemas.microsoft.com/office/powerpoint/2010/main" val="332712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9</a:t>
            </a:fld>
            <a:endParaRPr lang="da-DK"/>
          </a:p>
        </p:txBody>
      </p:sp>
      <p:sp>
        <p:nvSpPr>
          <p:cNvPr id="9" name="Title 1"/>
          <p:cNvSpPr txBox="1">
            <a:spLocks/>
          </p:cNvSpPr>
          <p:nvPr/>
        </p:nvSpPr>
        <p:spPr>
          <a:xfrm>
            <a:off x="918885" y="424515"/>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Example</a:t>
            </a:r>
            <a:r>
              <a:rPr lang="da-DK" sz="3000" b="1" dirty="0"/>
              <a:t> </a:t>
            </a:r>
            <a:r>
              <a:rPr lang="da-DK" sz="3000" b="1" dirty="0" err="1"/>
              <a:t>phrases</a:t>
            </a:r>
            <a:endParaRPr lang="da-DK" sz="3000" b="1" dirty="0"/>
          </a:p>
        </p:txBody>
      </p:sp>
      <p:sp>
        <p:nvSpPr>
          <p:cNvPr id="4" name="Rectangle 3"/>
          <p:cNvSpPr/>
          <p:nvPr/>
        </p:nvSpPr>
        <p:spPr>
          <a:xfrm>
            <a:off x="0" y="1792705"/>
            <a:ext cx="11141242" cy="38019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0950" indent="-342900">
              <a:buClr>
                <a:schemeClr val="tx1">
                  <a:lumMod val="40000"/>
                  <a:lumOff val="60000"/>
                </a:schemeClr>
              </a:buClr>
              <a:buSzPct val="150000"/>
            </a:pPr>
            <a:r>
              <a:rPr lang="en-US" sz="1600" dirty="0">
                <a:solidFill>
                  <a:srgbClr val="040404"/>
                </a:solidFill>
              </a:rPr>
              <a:t>Examples of how we can tailor the information back to patient’s initial concern(s):</a:t>
            </a:r>
          </a:p>
          <a:p>
            <a:pPr marL="1250950" indent="-342900">
              <a:buClr>
                <a:schemeClr val="tx1">
                  <a:lumMod val="40000"/>
                  <a:lumOff val="60000"/>
                </a:schemeClr>
              </a:buClr>
              <a:buSzPct val="150000"/>
            </a:pPr>
            <a:endParaRPr lang="en-US" sz="1600" dirty="0">
              <a:solidFill>
                <a:srgbClr val="040404"/>
              </a:solidFill>
            </a:endParaRPr>
          </a:p>
          <a:p>
            <a:pPr marL="1250950" lvl="0" indent="-342900">
              <a:buClr>
                <a:schemeClr val="tx1">
                  <a:lumMod val="40000"/>
                  <a:lumOff val="60000"/>
                </a:schemeClr>
              </a:buClr>
              <a:buSzPct val="150000"/>
              <a:buFont typeface="Arial" panose="020B0604020202020204" pitchFamily="34" charset="0"/>
              <a:buChar char="•"/>
            </a:pPr>
            <a:endParaRPr lang="en-US" sz="1600" dirty="0">
              <a:solidFill>
                <a:srgbClr val="040404"/>
              </a:solidFill>
            </a:endParaRPr>
          </a:p>
          <a:p>
            <a:pPr marL="1708150" lvl="0" indent="-276225">
              <a:buClr>
                <a:schemeClr val="tx1">
                  <a:lumMod val="40000"/>
                  <a:lumOff val="60000"/>
                </a:schemeClr>
              </a:buClr>
              <a:buSzPct val="150000"/>
              <a:buFont typeface="Arial" panose="020B0604020202020204" pitchFamily="34" charset="0"/>
              <a:buChar char="•"/>
            </a:pPr>
            <a:r>
              <a:rPr lang="en-US" sz="1600" dirty="0">
                <a:solidFill>
                  <a:srgbClr val="040404"/>
                </a:solidFill>
              </a:rPr>
              <a:t>Re-state initial concern e.g. </a:t>
            </a:r>
            <a:r>
              <a:rPr lang="en-US" sz="1600" i="1" dirty="0">
                <a:solidFill>
                  <a:srgbClr val="040404"/>
                </a:solidFill>
              </a:rPr>
              <a:t>“You mentioned earlier about noticing a drop in hearing, </a:t>
            </a:r>
          </a:p>
          <a:p>
            <a:pPr marL="1708150" lvl="0">
              <a:buClr>
                <a:schemeClr val="tx1">
                  <a:lumMod val="40000"/>
                  <a:lumOff val="60000"/>
                </a:schemeClr>
              </a:buClr>
              <a:buSzPct val="150000"/>
            </a:pPr>
            <a:r>
              <a:rPr lang="en-US" sz="1600" i="1" dirty="0">
                <a:solidFill>
                  <a:srgbClr val="040404"/>
                </a:solidFill>
              </a:rPr>
              <a:t>the results today showed...”</a:t>
            </a:r>
          </a:p>
          <a:p>
            <a:pPr marL="1431925" lvl="0">
              <a:buClr>
                <a:schemeClr val="tx1">
                  <a:lumMod val="40000"/>
                  <a:lumOff val="60000"/>
                </a:schemeClr>
              </a:buClr>
              <a:buSzPct val="150000"/>
              <a:buFont typeface="Arial" panose="020B0604020202020204" pitchFamily="34" charset="0"/>
              <a:buChar char="•"/>
            </a:pPr>
            <a:endParaRPr lang="en-US" sz="1600" i="1" dirty="0">
              <a:solidFill>
                <a:srgbClr val="040404"/>
              </a:solidFill>
            </a:endParaRPr>
          </a:p>
          <a:p>
            <a:pPr marL="1431925" lvl="0">
              <a:buClr>
                <a:schemeClr val="tx1">
                  <a:lumMod val="40000"/>
                  <a:lumOff val="60000"/>
                </a:schemeClr>
              </a:buClr>
              <a:buSzPct val="150000"/>
              <a:buFont typeface="Arial" panose="020B0604020202020204" pitchFamily="34" charset="0"/>
              <a:buChar char="•"/>
            </a:pPr>
            <a:endParaRPr lang="en-US" sz="1600" i="1" dirty="0">
              <a:solidFill>
                <a:srgbClr val="040404"/>
              </a:solidFill>
            </a:endParaRPr>
          </a:p>
          <a:p>
            <a:pPr marL="1708150" indent="-276225">
              <a:buClr>
                <a:schemeClr val="tx1">
                  <a:lumMod val="40000"/>
                  <a:lumOff val="60000"/>
                </a:schemeClr>
              </a:buClr>
              <a:buSzPct val="150000"/>
              <a:buFont typeface="Arial" panose="020B0604020202020204" pitchFamily="34" charset="0"/>
              <a:buChar char="•"/>
            </a:pPr>
            <a:r>
              <a:rPr lang="en-US" sz="1600" dirty="0">
                <a:solidFill>
                  <a:srgbClr val="040404"/>
                </a:solidFill>
              </a:rPr>
              <a:t>Check information needs e.g. </a:t>
            </a:r>
            <a:r>
              <a:rPr lang="en-US" sz="1600" i="1" dirty="0">
                <a:solidFill>
                  <a:srgbClr val="040404"/>
                </a:solidFill>
              </a:rPr>
              <a:t>“Are you interested to know the technical </a:t>
            </a:r>
          </a:p>
          <a:p>
            <a:pPr marL="1704975">
              <a:buClr>
                <a:schemeClr val="tx1">
                  <a:lumMod val="40000"/>
                  <a:lumOff val="60000"/>
                </a:schemeClr>
              </a:buClr>
              <a:buSzPct val="150000"/>
            </a:pPr>
            <a:r>
              <a:rPr lang="en-US" sz="1600" i="1" dirty="0">
                <a:solidFill>
                  <a:srgbClr val="040404"/>
                </a:solidFill>
              </a:rPr>
              <a:t>details of each tests or just the main points?” </a:t>
            </a:r>
          </a:p>
          <a:p>
            <a:pPr marL="1704975">
              <a:buClr>
                <a:schemeClr val="tx1">
                  <a:lumMod val="40000"/>
                  <a:lumOff val="60000"/>
                </a:schemeClr>
              </a:buClr>
              <a:buSzPct val="150000"/>
            </a:pPr>
            <a:r>
              <a:rPr lang="en-US" sz="1600" i="1" dirty="0">
                <a:solidFill>
                  <a:srgbClr val="040404"/>
                </a:solidFill>
              </a:rPr>
              <a:t>‘What do you know about this condition?’</a:t>
            </a:r>
          </a:p>
        </p:txBody>
      </p:sp>
    </p:spTree>
    <p:extLst>
      <p:ext uri="{BB962C8B-B14F-4D97-AF65-F5344CB8AC3E}">
        <p14:creationId xmlns:p14="http://schemas.microsoft.com/office/powerpoint/2010/main" val="2935243898"/>
      </p:ext>
    </p:extLst>
  </p:cSld>
  <p:clrMapOvr>
    <a:masterClrMapping/>
  </p:clrMapOvr>
</p:sld>
</file>

<file path=ppt/theme/theme1.xml><?xml version="1.0" encoding="utf-8"?>
<a:theme xmlns:a="http://schemas.openxmlformats.org/drawingml/2006/main" name="Ida_MIsd">
  <a:themeElements>
    <a:clrScheme name="Custom 4">
      <a:dk1>
        <a:srgbClr val="E63E4D"/>
      </a:dk1>
      <a:lt1>
        <a:srgbClr val="FFFFFF"/>
      </a:lt1>
      <a:dk2>
        <a:srgbClr val="000000"/>
      </a:dk2>
      <a:lt2>
        <a:srgbClr val="F2F2F2"/>
      </a:lt2>
      <a:accent1>
        <a:srgbClr val="0099AC"/>
      </a:accent1>
      <a:accent2>
        <a:srgbClr val="676696"/>
      </a:accent2>
      <a:accent3>
        <a:srgbClr val="A1ABD3"/>
      </a:accent3>
      <a:accent4>
        <a:srgbClr val="F5A52B"/>
      </a:accent4>
      <a:accent5>
        <a:srgbClr val="4472C4"/>
      </a:accent5>
      <a:accent6>
        <a:srgbClr val="70AD47"/>
      </a:accent6>
      <a:hlink>
        <a:srgbClr val="676696"/>
      </a:hlink>
      <a:folHlink>
        <a:srgbClr val="954F72"/>
      </a:folHlink>
    </a:clrScheme>
    <a:fontScheme name="Id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_MIsd" id="{CBB2ED63-F8C4-4DCA-B704-F0E3229A0715}" vid="{5D1E1421-27F9-41FE-B620-08F717D39D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Ida_MIsd</Template>
  <TotalTime>1023</TotalTime>
  <Words>3292</Words>
  <Application>Microsoft Office PowerPoint</Application>
  <PresentationFormat>Widescreen</PresentationFormat>
  <Paragraphs>321</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Times New Roman</vt:lpstr>
      <vt:lpstr>Montserrat</vt:lpstr>
      <vt:lpstr>Georgia</vt:lpstr>
      <vt:lpstr>Arial</vt:lpstr>
      <vt:lpstr>Courier New</vt:lpstr>
      <vt:lpstr>Ida_MIsd</vt:lpstr>
      <vt:lpstr>How should this end? The end stages of the appointment</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Role-play activity</vt:lpstr>
      <vt:lpstr>PowerPoint Presentation</vt:lpstr>
      <vt:lpstr>PowerPoint Presentation</vt:lpstr>
      <vt:lpstr>PowerPoint Presentation</vt:lpstr>
    </vt:vector>
  </TitlesOfParts>
  <Company>William Demant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 by Ida</dc:title>
  <dc:creator>Adela Hrdlickova (ADHV)</dc:creator>
  <cp:lastModifiedBy>Ellen Pucke (ELPU)</cp:lastModifiedBy>
  <cp:revision>103</cp:revision>
  <dcterms:created xsi:type="dcterms:W3CDTF">2019-05-08T11:52:22Z</dcterms:created>
  <dcterms:modified xsi:type="dcterms:W3CDTF">2019-06-25T11:37:08Z</dcterms:modified>
</cp:coreProperties>
</file>