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359" r:id="rId2"/>
    <p:sldId id="273" r:id="rId3"/>
    <p:sldId id="360" r:id="rId4"/>
    <p:sldId id="257" r:id="rId5"/>
    <p:sldId id="366" r:id="rId6"/>
    <p:sldId id="262" r:id="rId7"/>
    <p:sldId id="345" r:id="rId8"/>
    <p:sldId id="264" r:id="rId9"/>
    <p:sldId id="265" r:id="rId10"/>
    <p:sldId id="266" r:id="rId11"/>
    <p:sldId id="267" r:id="rId12"/>
    <p:sldId id="268" r:id="rId13"/>
    <p:sldId id="269" r:id="rId14"/>
    <p:sldId id="271" r:id="rId15"/>
    <p:sldId id="361" r:id="rId16"/>
    <p:sldId id="296" r:id="rId17"/>
    <p:sldId id="363" r:id="rId18"/>
    <p:sldId id="349" r:id="rId19"/>
    <p:sldId id="364" r:id="rId20"/>
    <p:sldId id="368" r:id="rId21"/>
  </p:sldIdLst>
  <p:sldSz cx="12192000" cy="6858000"/>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ilee Rutherford (CRUT)" initials="CR(" lastIdx="1" clrIdx="0">
    <p:extLst>
      <p:ext uri="{19B8F6BF-5375-455C-9EA6-DF929625EA0E}">
        <p15:presenceInfo xmlns:p15="http://schemas.microsoft.com/office/powerpoint/2012/main" userId="S-1-5-21-3190351451-1368101502-2832606768-125137" providerId="AD"/>
      </p:ext>
    </p:extLst>
  </p:cmAuthor>
  <p:cmAuthor id="2" name="Ellen Pucke (ELPU)" initials="EP(" lastIdx="9" clrIdx="1">
    <p:extLst>
      <p:ext uri="{19B8F6BF-5375-455C-9EA6-DF929625EA0E}">
        <p15:presenceInfo xmlns:p15="http://schemas.microsoft.com/office/powerpoint/2012/main" userId="S-1-5-21-3190351451-1368101502-2832606768-130664" providerId="AD"/>
      </p:ext>
    </p:extLst>
  </p:cmAuthor>
  <p:cmAuthor id="3" name="El Refaie, Amr" initials="ERA" lastIdx="5" clrIdx="2">
    <p:extLst>
      <p:ext uri="{19B8F6BF-5375-455C-9EA6-DF929625EA0E}">
        <p15:presenceInfo xmlns:p15="http://schemas.microsoft.com/office/powerpoint/2012/main" userId="S-1-5-21-366280191-1431725683-3082433272-306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E4D"/>
    <a:srgbClr val="0099AC"/>
    <a:srgbClr val="676696"/>
    <a:srgbClr val="D0D3E7"/>
    <a:srgbClr val="CECECE"/>
    <a:srgbClr val="EFD096"/>
    <a:srgbClr val="B1B1C8"/>
    <a:srgbClr val="DE9DA4"/>
    <a:srgbClr val="99CAD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1385" autoAdjust="0"/>
  </p:normalViewPr>
  <p:slideViewPr>
    <p:cSldViewPr showGuides="1">
      <p:cViewPr varScale="1">
        <p:scale>
          <a:sx n="79" d="100"/>
          <a:sy n="79" d="100"/>
        </p:scale>
        <p:origin x="1566" y="84"/>
      </p:cViewPr>
      <p:guideLst/>
    </p:cSldViewPr>
  </p:slideViewPr>
  <p:outlineViewPr>
    <p:cViewPr>
      <p:scale>
        <a:sx n="33" d="100"/>
        <a:sy n="33" d="100"/>
      </p:scale>
      <p:origin x="0" y="-3840"/>
    </p:cViewPr>
  </p:outlineViewPr>
  <p:notesTextViewPr>
    <p:cViewPr>
      <p:scale>
        <a:sx n="100" d="100"/>
        <a:sy n="100" d="100"/>
      </p:scale>
      <p:origin x="0" y="0"/>
    </p:cViewPr>
  </p:notesTextViewPr>
  <p:notesViewPr>
    <p:cSldViewPr>
      <p:cViewPr varScale="1">
        <p:scale>
          <a:sx n="92" d="100"/>
          <a:sy n="92" d="100"/>
        </p:scale>
        <p:origin x="375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da-DK"/>
          </a:p>
        </p:txBody>
      </p:sp>
      <p:sp>
        <p:nvSpPr>
          <p:cNvPr id="17411" name="Rectangle 3"/>
          <p:cNvSpPr>
            <a:spLocks noGrp="1" noChangeArrowheads="1"/>
          </p:cNvSpPr>
          <p:nvPr>
            <p:ph type="dt" sz="quarter"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9D2AF37B-E2AC-47AA-BDCC-611064C9784D}" type="datetimeFigureOut">
              <a:rPr lang="da-DK"/>
              <a:pPr/>
              <a:t>22-03-2019</a:t>
            </a:fld>
            <a:endParaRPr lang="da-DK"/>
          </a:p>
        </p:txBody>
      </p:sp>
      <p:sp>
        <p:nvSpPr>
          <p:cNvPr id="17412" name="Rectangle 4"/>
          <p:cNvSpPr>
            <a:spLocks noGrp="1" noChangeArrowheads="1"/>
          </p:cNvSpPr>
          <p:nvPr>
            <p:ph type="ftr" sz="quarter" idx="2"/>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da-DK"/>
          </a:p>
        </p:txBody>
      </p:sp>
      <p:sp>
        <p:nvSpPr>
          <p:cNvPr id="17413" name="Rectangle 5"/>
          <p:cNvSpPr>
            <a:spLocks noGrp="1" noChangeArrowheads="1"/>
          </p:cNvSpPr>
          <p:nvPr>
            <p:ph type="sldNum" sz="quarter" idx="3"/>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2804DC3B-D4DD-4E15-A916-8A12C9CCC723}" type="slidenum">
              <a:rPr lang="da-DK"/>
              <a:pPr/>
              <a:t>‹#›</a:t>
            </a:fld>
            <a:endParaRPr lang="da-DK"/>
          </a:p>
        </p:txBody>
      </p:sp>
    </p:spTree>
    <p:extLst>
      <p:ext uri="{BB962C8B-B14F-4D97-AF65-F5344CB8AC3E}">
        <p14:creationId xmlns:p14="http://schemas.microsoft.com/office/powerpoint/2010/main" val="439567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endParaRPr lang="en-US" noProof="0"/>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C043411-9BC9-4D67-B1BC-2D2322A39B58}" type="slidenum">
              <a:rPr/>
              <a:pPr>
                <a:defRPr/>
              </a:pPr>
              <a:t>‹#›</a:t>
            </a:fld>
            <a:endParaRPr lang="en-US"/>
          </a:p>
        </p:txBody>
      </p:sp>
    </p:spTree>
    <p:extLst>
      <p:ext uri="{BB962C8B-B14F-4D97-AF65-F5344CB8AC3E}">
        <p14:creationId xmlns:p14="http://schemas.microsoft.com/office/powerpoint/2010/main" val="32883272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a:defRPr/>
            </a:pPr>
            <a:fld id="{4C043411-9BC9-4D67-B1BC-2D2322A39B58}" type="slidenum">
              <a:rPr lang="da-DK" smtClean="0"/>
              <a:pPr>
                <a:defRPr/>
              </a:pPr>
              <a:t>2</a:t>
            </a:fld>
            <a:endParaRPr lang="da-DK"/>
          </a:p>
        </p:txBody>
      </p:sp>
    </p:spTree>
    <p:extLst>
      <p:ext uri="{BB962C8B-B14F-4D97-AF65-F5344CB8AC3E}">
        <p14:creationId xmlns:p14="http://schemas.microsoft.com/office/powerpoint/2010/main" val="109930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recent study from the </a:t>
            </a:r>
            <a:r>
              <a:rPr lang="en-GB" dirty="0" smtClean="0"/>
              <a:t>UK </a:t>
            </a:r>
            <a:r>
              <a:rPr lang="en-GB" dirty="0"/>
              <a:t>examining the efficacy of </a:t>
            </a:r>
            <a:r>
              <a:rPr lang="en-GB" dirty="0" smtClean="0"/>
              <a:t>CBT-based </a:t>
            </a:r>
            <a:r>
              <a:rPr lang="en-GB" dirty="0"/>
              <a:t>management, administered by audiologists over</a:t>
            </a:r>
            <a:r>
              <a:rPr lang="en-GB" baseline="0" dirty="0"/>
              <a:t> the internet, </a:t>
            </a:r>
            <a:r>
              <a:rPr lang="en-GB" baseline="0" dirty="0" smtClean="0"/>
              <a:t>demonstrated </a:t>
            </a:r>
            <a:r>
              <a:rPr lang="en-GB" baseline="0" dirty="0" err="1" smtClean="0"/>
              <a:t>favorable</a:t>
            </a:r>
            <a:r>
              <a:rPr lang="en-GB" baseline="0" dirty="0" smtClean="0"/>
              <a:t> results for CBT:</a:t>
            </a:r>
          </a:p>
          <a:p>
            <a:endParaRPr lang="en-GB" baseline="0" dirty="0" smtClean="0"/>
          </a:p>
          <a:p>
            <a:pPr marL="171450" indent="-171450">
              <a:buFont typeface="Arial" panose="020B0604020202020204" pitchFamily="34" charset="0"/>
              <a:buChar char="•"/>
            </a:pPr>
            <a:r>
              <a:rPr lang="en-GB" dirty="0" smtClean="0"/>
              <a:t>Statistically significant reductions in tinnitus distress and comorbidities (insomnia, depression, </a:t>
            </a:r>
            <a:r>
              <a:rPr lang="en-GB" dirty="0" err="1" smtClean="0"/>
              <a:t>hyperacusis</a:t>
            </a:r>
            <a:r>
              <a:rPr lang="en-GB" dirty="0" smtClean="0"/>
              <a:t>, cognitive failures)</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The paper recommends inclusion</a:t>
            </a:r>
            <a:r>
              <a:rPr lang="en-GB" baseline="0" dirty="0" smtClean="0"/>
              <a:t> </a:t>
            </a:r>
            <a:r>
              <a:rPr lang="en-GB" dirty="0" smtClean="0"/>
              <a:t>of</a:t>
            </a:r>
            <a:r>
              <a:rPr lang="en-GB" baseline="0" dirty="0" smtClean="0"/>
              <a:t> </a:t>
            </a:r>
            <a:r>
              <a:rPr lang="en-GB" baseline="0" dirty="0" err="1" smtClean="0"/>
              <a:t>i</a:t>
            </a:r>
            <a:r>
              <a:rPr lang="en-GB" baseline="0" dirty="0" smtClean="0"/>
              <a:t>-CBT as a cost-effective measure in tinnitus management</a:t>
            </a:r>
            <a:endParaRPr lang="en-GB" dirty="0"/>
          </a:p>
        </p:txBody>
      </p:sp>
      <p:sp>
        <p:nvSpPr>
          <p:cNvPr id="4" name="Slide Number Placeholder 3"/>
          <p:cNvSpPr>
            <a:spLocks noGrp="1"/>
          </p:cNvSpPr>
          <p:nvPr>
            <p:ph type="sldNum" sz="quarter" idx="10"/>
          </p:nvPr>
        </p:nvSpPr>
        <p:spPr/>
        <p:txBody>
          <a:bodyPr/>
          <a:lstStyle/>
          <a:p>
            <a:fld id="{223EA330-34A0-4B83-AD16-5EACA3389BB5}" type="slidenum">
              <a:rPr lang="en-GB" smtClean="0"/>
              <a:t>12</a:t>
            </a:fld>
            <a:endParaRPr lang="en-GB"/>
          </a:p>
        </p:txBody>
      </p:sp>
    </p:spTree>
    <p:extLst>
      <p:ext uri="{BB962C8B-B14F-4D97-AF65-F5344CB8AC3E}">
        <p14:creationId xmlns:p14="http://schemas.microsoft.com/office/powerpoint/2010/main" val="2347424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still very far from reaching the point where we have a specialist audiologist branch with clinicians trained in different techniques for tinnitus management, including CBT-based therapy.</a:t>
            </a:r>
          </a:p>
          <a:p>
            <a:endParaRPr lang="en-GB" dirty="0" smtClean="0"/>
          </a:p>
          <a:p>
            <a:r>
              <a:rPr lang="en-GB" dirty="0" smtClean="0"/>
              <a:t>The above </a:t>
            </a:r>
            <a:r>
              <a:rPr lang="en-GB" dirty="0"/>
              <a:t>questions are very current and worth having an open discussion about. </a:t>
            </a:r>
          </a:p>
        </p:txBody>
      </p:sp>
      <p:sp>
        <p:nvSpPr>
          <p:cNvPr id="4" name="Slide Number Placeholder 3"/>
          <p:cNvSpPr>
            <a:spLocks noGrp="1"/>
          </p:cNvSpPr>
          <p:nvPr>
            <p:ph type="sldNum" sz="quarter" idx="10"/>
          </p:nvPr>
        </p:nvSpPr>
        <p:spPr/>
        <p:txBody>
          <a:bodyPr/>
          <a:lstStyle/>
          <a:p>
            <a:fld id="{223EA330-34A0-4B83-AD16-5EACA3389BB5}" type="slidenum">
              <a:rPr lang="en-GB" smtClean="0"/>
              <a:t>13</a:t>
            </a:fld>
            <a:endParaRPr lang="en-GB"/>
          </a:p>
        </p:txBody>
      </p:sp>
    </p:spTree>
    <p:extLst>
      <p:ext uri="{BB962C8B-B14F-4D97-AF65-F5344CB8AC3E}">
        <p14:creationId xmlns:p14="http://schemas.microsoft.com/office/powerpoint/2010/main" val="2777874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Mindfulness </a:t>
            </a:r>
            <a:r>
              <a:rPr lang="en-GB" dirty="0" smtClean="0"/>
              <a:t>comes from Zen, </a:t>
            </a:r>
            <a:r>
              <a:rPr lang="en-GB" dirty="0" err="1" smtClean="0"/>
              <a:t>Vipassana</a:t>
            </a:r>
            <a:r>
              <a:rPr lang="en-GB" dirty="0" smtClean="0"/>
              <a:t>, and Tibetan</a:t>
            </a:r>
            <a:r>
              <a:rPr lang="en-GB" baseline="0" dirty="0" smtClean="0"/>
              <a:t> meditation techniques.  It has been applied in </a:t>
            </a:r>
            <a:r>
              <a:rPr lang="en-US" baseline="0" dirty="0" smtClean="0"/>
              <a:t>clinical psychology and psychiatry since the 1970s </a:t>
            </a:r>
            <a:r>
              <a:rPr lang="en-GB" dirty="0" smtClean="0"/>
              <a:t>in the management </a:t>
            </a:r>
            <a:r>
              <a:rPr lang="en-GB" dirty="0"/>
              <a:t>of different chronic conditions, and </a:t>
            </a:r>
            <a:r>
              <a:rPr lang="en-GB" dirty="0" smtClean="0"/>
              <a:t>more recently </a:t>
            </a:r>
            <a:r>
              <a:rPr lang="en-GB" dirty="0"/>
              <a:t>in </a:t>
            </a:r>
            <a:r>
              <a:rPr lang="en-GB" dirty="0" smtClean="0"/>
              <a:t>tinnitus management.</a:t>
            </a:r>
            <a:r>
              <a:rPr lang="en-GB" baseline="0" dirty="0" smtClean="0"/>
              <a:t>  </a:t>
            </a:r>
            <a:endParaRPr lang="en-GB" dirty="0" smtClean="0"/>
          </a:p>
          <a:p>
            <a:endParaRPr lang="en-GB" dirty="0" smtClean="0"/>
          </a:p>
          <a:p>
            <a:r>
              <a:rPr lang="en-ZA" dirty="0" smtClean="0"/>
              <a:t>In a mindfulness approach people are invited to become aware of and notice their thoughts, emotions, and physical feelings. They actively bring their attention to it, rather than supressing, ignoring or fighting them. The challenge is to not judge these feelings, thoughts and emotions but explore it with curiosity, purpose and by staying in the present moment. </a:t>
            </a:r>
          </a:p>
          <a:p>
            <a:endParaRPr lang="en-ZA" dirty="0" smtClean="0"/>
          </a:p>
          <a:p>
            <a:r>
              <a:rPr lang="en-ZA" dirty="0" smtClean="0"/>
              <a:t>Encourage students to read the British Tinnitus Association webpage: https://www.tinnitus.org.uk/mindfulness-for-tinnitus</a:t>
            </a:r>
          </a:p>
          <a:p>
            <a:endParaRPr lang="en-GB" dirty="0" smtClean="0"/>
          </a:p>
        </p:txBody>
      </p:sp>
      <p:sp>
        <p:nvSpPr>
          <p:cNvPr id="4" name="Slide Number Placeholder 3"/>
          <p:cNvSpPr>
            <a:spLocks noGrp="1"/>
          </p:cNvSpPr>
          <p:nvPr>
            <p:ph type="sldNum" sz="quarter" idx="10"/>
          </p:nvPr>
        </p:nvSpPr>
        <p:spPr/>
        <p:txBody>
          <a:bodyPr/>
          <a:lstStyle/>
          <a:p>
            <a:fld id="{223EA330-34A0-4B83-AD16-5EACA3389BB5}" type="slidenum">
              <a:rPr lang="en-GB" smtClean="0"/>
              <a:t>14</a:t>
            </a:fld>
            <a:endParaRPr lang="en-GB"/>
          </a:p>
        </p:txBody>
      </p:sp>
    </p:spTree>
    <p:extLst>
      <p:ext uri="{BB962C8B-B14F-4D97-AF65-F5344CB8AC3E}">
        <p14:creationId xmlns:p14="http://schemas.microsoft.com/office/powerpoint/2010/main" val="3113124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is a wealth of </a:t>
            </a:r>
            <a:r>
              <a:rPr lang="en-GB" baseline="0" dirty="0" smtClean="0"/>
              <a:t>evidence </a:t>
            </a:r>
            <a:r>
              <a:rPr lang="en-GB" baseline="0" dirty="0"/>
              <a:t>in the literature on the efficacy of mindfulness based therapy in managing psychological symptoms of </a:t>
            </a:r>
            <a:r>
              <a:rPr lang="en-GB" baseline="0" dirty="0" smtClean="0"/>
              <a:t>chronic </a:t>
            </a:r>
            <a:r>
              <a:rPr lang="en-GB" baseline="0" dirty="0"/>
              <a:t>conditions, including depression, anxiety and chronic </a:t>
            </a:r>
            <a:r>
              <a:rPr lang="en-GB" baseline="0" dirty="0" smtClean="0"/>
              <a:t>pain.</a:t>
            </a:r>
          </a:p>
          <a:p>
            <a:endParaRPr lang="en-GB" baseline="0" dirty="0" smtClean="0"/>
          </a:p>
          <a:p>
            <a:r>
              <a:rPr lang="en-US" dirty="0" smtClean="0"/>
              <a:t>Mindfulness-based stress reduction and health benefits. A meta-analysis. Grossman et al. </a:t>
            </a:r>
            <a:r>
              <a:rPr lang="en-US" i="1" dirty="0" smtClean="0"/>
              <a:t>J </a:t>
            </a:r>
            <a:r>
              <a:rPr lang="en-US" i="1" dirty="0" err="1" smtClean="0"/>
              <a:t>Psychosom</a:t>
            </a:r>
            <a:r>
              <a:rPr lang="en-US" i="1" dirty="0" smtClean="0"/>
              <a:t> Res</a:t>
            </a:r>
            <a:r>
              <a:rPr lang="en-US" dirty="0" smtClean="0"/>
              <a:t>. 2004 Jul;57(1):35-43. </a:t>
            </a:r>
          </a:p>
          <a:p>
            <a:r>
              <a:rPr lang="en-GB" dirty="0" smtClean="0"/>
              <a:t>https://www.ncbi.nlm.nih.gov/pubmed/15256293</a:t>
            </a:r>
          </a:p>
          <a:p>
            <a:endParaRPr lang="en-GB" dirty="0" smtClean="0"/>
          </a:p>
          <a:p>
            <a:endParaRPr lang="en-GB" dirty="0" smtClean="0"/>
          </a:p>
          <a:p>
            <a:r>
              <a:rPr lang="en-US" dirty="0" smtClean="0"/>
              <a:t>Mindfulness Meditation for Chronic Pain: Systematic Review and Meta-analysis. Hilton et al. </a:t>
            </a:r>
            <a:r>
              <a:rPr lang="nb-NO" i="1" dirty="0" smtClean="0"/>
              <a:t>Ann Behav Med</a:t>
            </a:r>
            <a:r>
              <a:rPr lang="nb-NO" dirty="0" smtClean="0"/>
              <a:t>. 2017 Apr;51(2):199-213.</a:t>
            </a:r>
            <a:endParaRPr lang="en-GB" dirty="0" smtClean="0"/>
          </a:p>
          <a:p>
            <a:r>
              <a:rPr lang="en-GB" dirty="0" smtClean="0"/>
              <a:t>https://www.ncbi.nlm.nih.gov/pubmed/27658913</a:t>
            </a:r>
            <a:endParaRPr lang="en-GB" dirty="0"/>
          </a:p>
        </p:txBody>
      </p:sp>
      <p:sp>
        <p:nvSpPr>
          <p:cNvPr id="4" name="Slide Number Placeholder 3"/>
          <p:cNvSpPr>
            <a:spLocks noGrp="1"/>
          </p:cNvSpPr>
          <p:nvPr>
            <p:ph type="sldNum" sz="quarter" idx="10"/>
          </p:nvPr>
        </p:nvSpPr>
        <p:spPr/>
        <p:txBody>
          <a:bodyPr/>
          <a:lstStyle/>
          <a:p>
            <a:fld id="{223EA330-34A0-4B83-AD16-5EACA3389BB5}" type="slidenum">
              <a:rPr lang="en-GB" smtClean="0"/>
              <a:t>15</a:t>
            </a:fld>
            <a:endParaRPr lang="en-GB"/>
          </a:p>
        </p:txBody>
      </p:sp>
    </p:spTree>
    <p:extLst>
      <p:ext uri="{BB962C8B-B14F-4D97-AF65-F5344CB8AC3E}">
        <p14:creationId xmlns:p14="http://schemas.microsoft.com/office/powerpoint/2010/main" val="1520938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Mindfulness-Based Cognitive Therapy as a Treatment for Chronic Tinnitus: A Randomized Controlled Trial. McKenna, et al. </a:t>
            </a:r>
            <a:r>
              <a:rPr lang="en-US" i="1" dirty="0" err="1" smtClean="0"/>
              <a:t>Psychother</a:t>
            </a:r>
            <a:r>
              <a:rPr lang="en-US" i="1" dirty="0" smtClean="0"/>
              <a:t> </a:t>
            </a:r>
            <a:r>
              <a:rPr lang="en-US" i="1" dirty="0" err="1" smtClean="0"/>
              <a:t>Psychosom</a:t>
            </a:r>
            <a:r>
              <a:rPr lang="en-US" dirty="0" smtClean="0"/>
              <a:t>. 2017;86(6):351-361.</a:t>
            </a:r>
          </a:p>
          <a:p>
            <a:r>
              <a:rPr lang="en-GB" dirty="0" smtClean="0"/>
              <a:t>https://www.ncbi.nlm.nih.gov/pubmed/29131084</a:t>
            </a:r>
          </a:p>
          <a:p>
            <a:endParaRPr lang="en-GB" dirty="0" smtClean="0"/>
          </a:p>
          <a:p>
            <a:endParaRPr lang="en-GB" dirty="0" smtClean="0"/>
          </a:p>
          <a:p>
            <a:r>
              <a:rPr lang="en-GB" dirty="0" smtClean="0"/>
              <a:t>This</a:t>
            </a:r>
            <a:r>
              <a:rPr lang="en-GB" baseline="0" dirty="0" smtClean="0"/>
              <a:t> </a:t>
            </a:r>
            <a:r>
              <a:rPr lang="en-GB" baseline="0" dirty="0"/>
              <a:t>recent study by a group from </a:t>
            </a:r>
            <a:r>
              <a:rPr lang="en-GB" baseline="0" dirty="0" smtClean="0"/>
              <a:t>the UK</a:t>
            </a:r>
            <a:r>
              <a:rPr lang="en-GB" baseline="0" dirty="0"/>
              <a:t>, headed by Laurence McKenna, was the first of it’s kind to examine the efficacy of mindfulness in tinnitus </a:t>
            </a:r>
            <a:r>
              <a:rPr lang="en-GB" baseline="0" dirty="0" smtClean="0"/>
              <a:t>management. </a:t>
            </a:r>
            <a:r>
              <a:rPr lang="en-GB" baseline="0" dirty="0"/>
              <a:t>I</a:t>
            </a:r>
            <a:r>
              <a:rPr lang="en-GB" baseline="0" dirty="0" smtClean="0"/>
              <a:t>t </a:t>
            </a:r>
            <a:r>
              <a:rPr lang="en-GB" baseline="0" dirty="0"/>
              <a:t>used </a:t>
            </a:r>
            <a:r>
              <a:rPr lang="en-GB" baseline="0" dirty="0" smtClean="0"/>
              <a:t>a RCT </a:t>
            </a:r>
            <a:r>
              <a:rPr lang="en-GB" baseline="0" dirty="0"/>
              <a:t>design to obtain the highest level of </a:t>
            </a:r>
            <a:r>
              <a:rPr lang="en-GB" baseline="0" dirty="0" smtClean="0"/>
              <a:t>evidence </a:t>
            </a:r>
            <a:r>
              <a:rPr lang="en-GB" baseline="0" dirty="0"/>
              <a:t>available. It found </a:t>
            </a:r>
            <a:r>
              <a:rPr lang="en-GB" baseline="0" dirty="0" smtClean="0"/>
              <a:t>mindfulness </a:t>
            </a:r>
            <a:r>
              <a:rPr lang="en-GB" baseline="0" dirty="0"/>
              <a:t>based CBT </a:t>
            </a:r>
            <a:r>
              <a:rPr lang="en-GB" baseline="0" dirty="0" smtClean="0"/>
              <a:t>to cause </a:t>
            </a:r>
            <a:r>
              <a:rPr lang="en-GB" baseline="0" dirty="0"/>
              <a:t>a significant reduction in tinnitus </a:t>
            </a:r>
            <a:r>
              <a:rPr lang="en-GB" baseline="0" dirty="0" smtClean="0"/>
              <a:t>severity, </a:t>
            </a:r>
            <a:r>
              <a:rPr lang="en-GB" baseline="0" dirty="0"/>
              <a:t>and this improvement was maintained for 6 months after the discharge of </a:t>
            </a:r>
            <a:r>
              <a:rPr lang="en-GB" baseline="0" dirty="0" smtClean="0"/>
              <a:t>patients.</a:t>
            </a:r>
          </a:p>
          <a:p>
            <a:endParaRPr lang="en-GB" baseline="0" dirty="0" smtClean="0"/>
          </a:p>
          <a:p>
            <a:endParaRPr lang="en-GB" baseline="0" dirty="0" smtClean="0"/>
          </a:p>
          <a:p>
            <a:endParaRPr lang="en-GB" baseline="0" dirty="0" smtClean="0"/>
          </a:p>
          <a:p>
            <a:r>
              <a:rPr lang="en-ZA" dirty="0" smtClean="0">
                <a:effectLst/>
              </a:rPr>
              <a:t>Abstract:</a:t>
            </a:r>
          </a:p>
          <a:p>
            <a:r>
              <a:rPr lang="en-ZA" sz="1200" b="1" i="0" kern="1200" dirty="0" smtClean="0">
                <a:solidFill>
                  <a:schemeClr val="tx1"/>
                </a:solidFill>
                <a:effectLst/>
                <a:latin typeface="+mn-lt"/>
                <a:ea typeface="+mn-ea"/>
                <a:cs typeface="+mn-cs"/>
              </a:rPr>
              <a:t>Objectives: </a:t>
            </a:r>
            <a:r>
              <a:rPr lang="en-ZA" sz="1200" b="0" i="0" kern="1200" dirty="0" smtClean="0">
                <a:solidFill>
                  <a:schemeClr val="tx1"/>
                </a:solidFill>
                <a:effectLst/>
                <a:latin typeface="+mn-lt"/>
                <a:ea typeface="+mn-ea"/>
                <a:cs typeface="+mn-cs"/>
              </a:rPr>
              <a:t>Mindfulness-based approaches may benefit patients with chronic tinnitus, but most evidence is from small studies of </a:t>
            </a:r>
            <a:r>
              <a:rPr lang="en-ZA" sz="1200" b="0" i="0" kern="1200" dirty="0" err="1" smtClean="0">
                <a:solidFill>
                  <a:schemeClr val="tx1"/>
                </a:solidFill>
                <a:effectLst/>
                <a:latin typeface="+mn-lt"/>
                <a:ea typeface="+mn-ea"/>
                <a:cs typeface="+mn-cs"/>
              </a:rPr>
              <a:t>nonstandardized</a:t>
            </a:r>
            <a:r>
              <a:rPr lang="en-ZA" sz="1200" b="0" i="0" kern="1200" dirty="0" smtClean="0">
                <a:solidFill>
                  <a:schemeClr val="tx1"/>
                </a:solidFill>
                <a:effectLst/>
                <a:latin typeface="+mn-lt"/>
                <a:ea typeface="+mn-ea"/>
                <a:cs typeface="+mn-cs"/>
              </a:rPr>
              <a:t> interventions, and there is little exploration of the processes of change. This study describes the impact of mindfulness-based cognitive therapy (MBCT) in a “real world” tinnitus clinic, using standardized MBCT on the largest sample of patients with chronic tinnitus to date while exploring predictors of change.</a:t>
            </a:r>
          </a:p>
          <a:p>
            <a:r>
              <a:rPr lang="en-ZA" sz="1200" b="1" i="0" kern="1200" dirty="0" smtClean="0">
                <a:solidFill>
                  <a:schemeClr val="tx1"/>
                </a:solidFill>
                <a:effectLst/>
                <a:latin typeface="+mn-lt"/>
                <a:ea typeface="+mn-ea"/>
                <a:cs typeface="+mn-cs"/>
              </a:rPr>
              <a:t>Design: </a:t>
            </a:r>
            <a:r>
              <a:rPr lang="en-ZA" sz="1200" b="0" i="0" kern="1200" dirty="0" smtClean="0">
                <a:solidFill>
                  <a:schemeClr val="tx1"/>
                </a:solidFill>
                <a:effectLst/>
                <a:latin typeface="+mn-lt"/>
                <a:ea typeface="+mn-ea"/>
                <a:cs typeface="+mn-cs"/>
              </a:rPr>
              <a:t>Participants were 182 adults with chronic and distressing tinnitus who completed an 8-week MBCT group. Measures of tinnitus-related distress, psychological distress, tinnitus acceptance, and mindfulness were taken </a:t>
            </a:r>
            <a:r>
              <a:rPr lang="en-ZA" sz="1200" b="0" i="0" kern="1200" dirty="0" err="1" smtClean="0">
                <a:solidFill>
                  <a:schemeClr val="tx1"/>
                </a:solidFill>
                <a:effectLst/>
                <a:latin typeface="+mn-lt"/>
                <a:ea typeface="+mn-ea"/>
                <a:cs typeface="+mn-cs"/>
              </a:rPr>
              <a:t>preintervention</a:t>
            </a:r>
            <a:r>
              <a:rPr lang="en-ZA" sz="1200" b="0" i="0" kern="1200" dirty="0" smtClean="0">
                <a:solidFill>
                  <a:schemeClr val="tx1"/>
                </a:solidFill>
                <a:effectLst/>
                <a:latin typeface="+mn-lt"/>
                <a:ea typeface="+mn-ea"/>
                <a:cs typeface="+mn-cs"/>
              </a:rPr>
              <a:t>, </a:t>
            </a:r>
            <a:r>
              <a:rPr lang="en-ZA" sz="1200" b="0" i="0" kern="1200" dirty="0" err="1" smtClean="0">
                <a:solidFill>
                  <a:schemeClr val="tx1"/>
                </a:solidFill>
                <a:effectLst/>
                <a:latin typeface="+mn-lt"/>
                <a:ea typeface="+mn-ea"/>
                <a:cs typeface="+mn-cs"/>
              </a:rPr>
              <a:t>postintervention</a:t>
            </a:r>
            <a:r>
              <a:rPr lang="en-ZA" sz="1200" b="0" i="0" kern="1200" dirty="0" smtClean="0">
                <a:solidFill>
                  <a:schemeClr val="tx1"/>
                </a:solidFill>
                <a:effectLst/>
                <a:latin typeface="+mn-lt"/>
                <a:ea typeface="+mn-ea"/>
                <a:cs typeface="+mn-cs"/>
              </a:rPr>
              <a:t>, and at 6-week follow-up.</a:t>
            </a:r>
          </a:p>
          <a:p>
            <a:r>
              <a:rPr lang="en-ZA" sz="1200" b="1" i="0" kern="1200" dirty="0" smtClean="0">
                <a:solidFill>
                  <a:schemeClr val="tx1"/>
                </a:solidFill>
                <a:effectLst/>
                <a:latin typeface="+mn-lt"/>
                <a:ea typeface="+mn-ea"/>
                <a:cs typeface="+mn-cs"/>
              </a:rPr>
              <a:t>Results: </a:t>
            </a:r>
            <a:r>
              <a:rPr lang="en-ZA" sz="1200" b="0" i="0" kern="1200" dirty="0" smtClean="0">
                <a:solidFill>
                  <a:schemeClr val="tx1"/>
                </a:solidFill>
                <a:effectLst/>
                <a:latin typeface="+mn-lt"/>
                <a:ea typeface="+mn-ea"/>
                <a:cs typeface="+mn-cs"/>
              </a:rPr>
              <a:t>MBCT was associated with significant improvements on all outcome measures. </a:t>
            </a:r>
            <a:r>
              <a:rPr lang="en-ZA" sz="1200" b="0" i="0" kern="1200" dirty="0" err="1" smtClean="0">
                <a:solidFill>
                  <a:schemeClr val="tx1"/>
                </a:solidFill>
                <a:effectLst/>
                <a:latin typeface="+mn-lt"/>
                <a:ea typeface="+mn-ea"/>
                <a:cs typeface="+mn-cs"/>
              </a:rPr>
              <a:t>Postintervention</a:t>
            </a:r>
            <a:r>
              <a:rPr lang="en-ZA" sz="1200" b="0" i="0" kern="1200" dirty="0" smtClean="0">
                <a:solidFill>
                  <a:schemeClr val="tx1"/>
                </a:solidFill>
                <a:effectLst/>
                <a:latin typeface="+mn-lt"/>
                <a:ea typeface="+mn-ea"/>
                <a:cs typeface="+mn-cs"/>
              </a:rPr>
              <a:t>, reliable improvements were detected in tinnitus-related distress in 50% and in psychological distress in 41.2% of patients. Changes in mindfulness and tinnitus acceptance explained unique variance in tinnitus-related and psychological distress </a:t>
            </a:r>
            <a:r>
              <a:rPr lang="en-ZA" sz="1200" b="0" i="0" kern="1200" dirty="0" err="1" smtClean="0">
                <a:solidFill>
                  <a:schemeClr val="tx1"/>
                </a:solidFill>
                <a:effectLst/>
                <a:latin typeface="+mn-lt"/>
                <a:ea typeface="+mn-ea"/>
                <a:cs typeface="+mn-cs"/>
              </a:rPr>
              <a:t>postintervention</a:t>
            </a:r>
            <a:r>
              <a:rPr lang="en-ZA" sz="1200" b="0" i="0" kern="1200" dirty="0" smtClean="0">
                <a:solidFill>
                  <a:schemeClr val="tx1"/>
                </a:solidFill>
                <a:effectLst/>
                <a:latin typeface="+mn-lt"/>
                <a:ea typeface="+mn-ea"/>
                <a:cs typeface="+mn-cs"/>
              </a:rPr>
              <a:t>.</a:t>
            </a:r>
          </a:p>
          <a:p>
            <a:r>
              <a:rPr lang="en-ZA" sz="1200" b="1" i="0" kern="1200" dirty="0" smtClean="0">
                <a:solidFill>
                  <a:schemeClr val="tx1"/>
                </a:solidFill>
                <a:effectLst/>
                <a:latin typeface="+mn-lt"/>
                <a:ea typeface="+mn-ea"/>
                <a:cs typeface="+mn-cs"/>
              </a:rPr>
              <a:t>Conclusions: </a:t>
            </a:r>
            <a:r>
              <a:rPr lang="en-ZA" sz="1200" b="0" i="0" kern="1200" dirty="0" smtClean="0">
                <a:solidFill>
                  <a:schemeClr val="tx1"/>
                </a:solidFill>
                <a:effectLst/>
                <a:latin typeface="+mn-lt"/>
                <a:ea typeface="+mn-ea"/>
                <a:cs typeface="+mn-cs"/>
              </a:rPr>
              <a:t>MBCT was associated with significant and reliable improvements in patients with chronic, distressing tinnitus. Changes were associated with increases in tinnitus acceptance and dispositional mindfulness. This study doubles the combined sample size of all previously published studies. Randomized controlled trials of standardized MBCT protocols are now required to test whether MBCT might offer a new and effective treatment for chronic tinnitus.</a:t>
            </a:r>
          </a:p>
          <a:p>
            <a:endParaRPr lang="en-GB" dirty="0"/>
          </a:p>
        </p:txBody>
      </p:sp>
      <p:sp>
        <p:nvSpPr>
          <p:cNvPr id="4" name="Slide Number Placeholder 3"/>
          <p:cNvSpPr>
            <a:spLocks noGrp="1"/>
          </p:cNvSpPr>
          <p:nvPr>
            <p:ph type="sldNum" sz="quarter" idx="10"/>
          </p:nvPr>
        </p:nvSpPr>
        <p:spPr/>
        <p:txBody>
          <a:bodyPr/>
          <a:lstStyle/>
          <a:p>
            <a:fld id="{223EA330-34A0-4B83-AD16-5EACA3389BB5}" type="slidenum">
              <a:rPr lang="en-GB" smtClean="0"/>
              <a:t>16</a:t>
            </a:fld>
            <a:endParaRPr lang="en-GB"/>
          </a:p>
        </p:txBody>
      </p:sp>
    </p:spTree>
    <p:extLst>
      <p:ext uri="{BB962C8B-B14F-4D97-AF65-F5344CB8AC3E}">
        <p14:creationId xmlns:p14="http://schemas.microsoft.com/office/powerpoint/2010/main" val="8189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ZA" dirty="0"/>
              <a:t>Source: ACT made simple. An easy to read primer on Acceptance and Commitment Therapy. Russ Harris, MD. </a:t>
            </a:r>
          </a:p>
          <a:p>
            <a:r>
              <a:rPr lang="en-ZA" dirty="0"/>
              <a:t>https://www.actmindfully.com.au/upimages/ACT_Made_Simple_Introduction_and_first_two_chapters.pdf</a:t>
            </a:r>
          </a:p>
          <a:p>
            <a:endParaRPr lang="en-ZA" dirty="0"/>
          </a:p>
          <a:p>
            <a:pPr marL="0" indent="0">
              <a:buNone/>
            </a:pPr>
            <a:r>
              <a:rPr lang="en-ZA" dirty="0"/>
              <a:t>In very broad terms, the aim of ACT is to create rich, full &amp; meaningful life while accepting the pain (associated with tinnitus in this context), that inevitably goes with it.</a:t>
            </a:r>
          </a:p>
          <a:p>
            <a:pPr marL="0" indent="0">
              <a:buNone/>
            </a:pPr>
            <a:r>
              <a:rPr lang="en-ZA" dirty="0"/>
              <a:t>The approach is about helping the individual to develop psychological flexibility to be present, open up, and do what matters. ACT focusses on:</a:t>
            </a:r>
          </a:p>
          <a:p>
            <a:pPr>
              <a:buFontTx/>
              <a:buChar char="-"/>
            </a:pPr>
            <a:r>
              <a:rPr lang="en-ZA" dirty="0"/>
              <a:t>letting go of the struggle or fight with tinnitus</a:t>
            </a:r>
          </a:p>
          <a:p>
            <a:pPr>
              <a:buFontTx/>
              <a:buChar char="-"/>
            </a:pPr>
            <a:r>
              <a:rPr lang="en-ZA" dirty="0"/>
              <a:t>Putting your energy into doing things that improve your quality of life</a:t>
            </a:r>
          </a:p>
          <a:p>
            <a:pPr marL="0" indent="0">
              <a:buFont typeface="Arial" panose="020B0604020202020204" pitchFamily="34" charset="0"/>
              <a:buNone/>
            </a:pPr>
            <a:endParaRPr lang="en-ZA" dirty="0"/>
          </a:p>
          <a:p>
            <a:pPr marL="0" indent="0">
              <a:buFont typeface="Arial" panose="020B0604020202020204" pitchFamily="34" charset="0"/>
              <a:buNone/>
            </a:pPr>
            <a:r>
              <a:rPr lang="en-ZA" dirty="0"/>
              <a:t>Note to lecturer:</a:t>
            </a:r>
          </a:p>
          <a:p>
            <a:pPr marL="228600" indent="-228600">
              <a:buFont typeface="Arial" panose="020B0604020202020204" pitchFamily="34" charset="0"/>
              <a:buAutoNum type="arabicPeriod"/>
            </a:pPr>
            <a:r>
              <a:rPr lang="en-ZA" dirty="0"/>
              <a:t>Strongly recommend lecturers and students read the above primer on the basics of ACT to give an easy, practical overview of what the approach is about. </a:t>
            </a:r>
          </a:p>
          <a:p>
            <a:pPr marL="228600" indent="-228600">
              <a:buFont typeface="Arial" panose="020B0604020202020204" pitchFamily="34" charset="0"/>
              <a:buAutoNum type="arabicPeriod"/>
            </a:pPr>
            <a:r>
              <a:rPr lang="en-ZA" dirty="0"/>
              <a:t>Watch this short, 3min video explaining the basics of ACT, but using anxiety </a:t>
            </a:r>
            <a:r>
              <a:rPr lang="en-ZA" dirty="0" smtClean="0"/>
              <a:t>instead </a:t>
            </a:r>
            <a:r>
              <a:rPr lang="en-ZA" dirty="0"/>
              <a:t>of tinnitus. https://www.youtube.com/watch?v=_1YEtxs6TdI</a:t>
            </a:r>
          </a:p>
          <a:p>
            <a:pPr marL="228600" indent="-228600">
              <a:buFont typeface="Arial" panose="020B0604020202020204" pitchFamily="34" charset="0"/>
              <a:buAutoNum type="arabicPeriod"/>
            </a:pPr>
            <a:endParaRPr lang="en-ZA" dirty="0"/>
          </a:p>
          <a:p>
            <a:pPr marL="0" indent="0">
              <a:buFont typeface="Arial" panose="020B0604020202020204" pitchFamily="34" charset="0"/>
              <a:buNone/>
            </a:pPr>
            <a:r>
              <a:rPr lang="en-ZA" dirty="0"/>
              <a:t>The next slide will provide some research evidence of using ACT in a tinnitus context and in comparison with an approach like TRT.</a:t>
            </a:r>
          </a:p>
          <a:p>
            <a:pPr marL="171450" indent="-171450">
              <a:buFont typeface="Arial" panose="020B0604020202020204" pitchFamily="34" charset="0"/>
              <a:buChar char="•"/>
            </a:pPr>
            <a:endParaRPr lang="en-ZA" dirty="0"/>
          </a:p>
          <a:p>
            <a:endParaRPr lang="en-ZA" dirty="0"/>
          </a:p>
          <a:p>
            <a:endParaRPr lang="en-ZA" dirty="0"/>
          </a:p>
          <a:p>
            <a:endParaRPr lang="en-ZA" dirty="0"/>
          </a:p>
        </p:txBody>
      </p:sp>
      <p:sp>
        <p:nvSpPr>
          <p:cNvPr id="4" name="Slide Number Placeholder 3"/>
          <p:cNvSpPr>
            <a:spLocks noGrp="1"/>
          </p:cNvSpPr>
          <p:nvPr>
            <p:ph type="sldNum" sz="quarter" idx="5"/>
          </p:nvPr>
        </p:nvSpPr>
        <p:spPr/>
        <p:txBody>
          <a:bodyPr/>
          <a:lstStyle/>
          <a:p>
            <a:pPr>
              <a:defRPr/>
            </a:pPr>
            <a:fld id="{4C043411-9BC9-4D67-B1BC-2D2322A39B58}" type="slidenum">
              <a:rPr lang="en-ZA" smtClean="0"/>
              <a:pPr>
                <a:defRPr/>
              </a:pPr>
              <a:t>17</a:t>
            </a:fld>
            <a:endParaRPr lang="en-ZA"/>
          </a:p>
        </p:txBody>
      </p:sp>
    </p:spTree>
    <p:extLst>
      <p:ext uri="{BB962C8B-B14F-4D97-AF65-F5344CB8AC3E}">
        <p14:creationId xmlns:p14="http://schemas.microsoft.com/office/powerpoint/2010/main" val="416392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Here is an example of what a tinnitus treatment process might look like when acceptance and commitment therapy is used.</a:t>
            </a:r>
          </a:p>
          <a:p>
            <a:endParaRPr lang="en-ZA" dirty="0"/>
          </a:p>
          <a:p>
            <a:r>
              <a:rPr lang="en-ZA" dirty="0"/>
              <a:t>Source credit:</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ZA" sz="1200" b="0" i="0" kern="1200" dirty="0" smtClean="0">
                <a:solidFill>
                  <a:schemeClr val="tx1"/>
                </a:solidFill>
                <a:effectLst/>
                <a:latin typeface="+mn-lt"/>
                <a:ea typeface="+mn-ea"/>
                <a:cs typeface="+mn-cs"/>
              </a:rPr>
              <a:t>Acceptance and commitment therapy versus tinnitus retraining therapy in the treatment of tinnitus: a randomised controlled trial. Westin</a:t>
            </a:r>
            <a:r>
              <a:rPr lang="en-ZA" sz="1200" b="0" i="0" kern="1200" baseline="0" dirty="0" smtClean="0">
                <a:solidFill>
                  <a:schemeClr val="tx1"/>
                </a:solidFill>
                <a:effectLst/>
                <a:latin typeface="+mn-lt"/>
                <a:ea typeface="+mn-ea"/>
                <a:cs typeface="+mn-cs"/>
              </a:rPr>
              <a:t> et al. </a:t>
            </a:r>
            <a:r>
              <a:rPr lang="nb-NO" sz="1200" b="0" i="0" u="none" kern="1200" dirty="0" smtClean="0">
                <a:solidFill>
                  <a:schemeClr val="tx1"/>
                </a:solidFill>
                <a:effectLst/>
                <a:latin typeface="+mn-lt"/>
                <a:ea typeface="+mn-ea"/>
                <a:cs typeface="+mn-cs"/>
              </a:rPr>
              <a:t>Behav Res Ther. 2011 Nov;49(11):737-47.</a:t>
            </a:r>
          </a:p>
          <a:p>
            <a:pPr marL="0" marR="0" lvl="0" indent="0" algn="l" defTabSz="457200" rtl="0" eaLnBrk="1" fontAlgn="base" latinLnBrk="0" hangingPunct="1">
              <a:lnSpc>
                <a:spcPct val="100000"/>
              </a:lnSpc>
              <a:spcBef>
                <a:spcPct val="30000"/>
              </a:spcBef>
              <a:spcAft>
                <a:spcPct val="0"/>
              </a:spcAft>
              <a:buClrTx/>
              <a:buSzTx/>
              <a:buFontTx/>
              <a:buNone/>
              <a:tabLst/>
              <a:defRPr/>
            </a:pPr>
            <a:r>
              <a:rPr lang="nb-NO" sz="1200" b="0" i="0" u="none" kern="1200" dirty="0" smtClean="0">
                <a:solidFill>
                  <a:schemeClr val="tx1"/>
                </a:solidFill>
                <a:effectLst/>
                <a:latin typeface="+mn-lt"/>
                <a:ea typeface="+mn-ea"/>
                <a:cs typeface="+mn-cs"/>
              </a:rPr>
              <a:t>https://www.ncbi.nlm.nih.gov/pubmed/21864830</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nb-NO" sz="1200" b="0" i="0" u="none" kern="1200" dirty="0" smtClean="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5"/>
          </p:nvPr>
        </p:nvSpPr>
        <p:spPr/>
        <p:txBody>
          <a:bodyPr/>
          <a:lstStyle/>
          <a:p>
            <a:pPr>
              <a:defRPr/>
            </a:pPr>
            <a:fld id="{4C043411-9BC9-4D67-B1BC-2D2322A39B58}" type="slidenum">
              <a:rPr lang="en-ZA" smtClean="0"/>
              <a:pPr>
                <a:defRPr/>
              </a:pPr>
              <a:t>18</a:t>
            </a:fld>
            <a:endParaRPr lang="en-ZA"/>
          </a:p>
        </p:txBody>
      </p:sp>
    </p:spTree>
    <p:extLst>
      <p:ext uri="{BB962C8B-B14F-4D97-AF65-F5344CB8AC3E}">
        <p14:creationId xmlns:p14="http://schemas.microsoft.com/office/powerpoint/2010/main" val="54135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ZA" sz="1200" b="0" i="0" kern="1200" dirty="0" smtClean="0">
                <a:solidFill>
                  <a:schemeClr val="tx1"/>
                </a:solidFill>
                <a:effectLst/>
                <a:latin typeface="+mn-lt"/>
                <a:ea typeface="+mn-ea"/>
                <a:cs typeface="+mn-cs"/>
              </a:rPr>
              <a:t>Acceptance </a:t>
            </a:r>
            <a:r>
              <a:rPr lang="en-ZA" sz="1200" b="0" i="0" kern="1200" dirty="0">
                <a:solidFill>
                  <a:schemeClr val="tx1"/>
                </a:solidFill>
                <a:effectLst/>
                <a:latin typeface="+mn-lt"/>
                <a:ea typeface="+mn-ea"/>
                <a:cs typeface="+mn-cs"/>
              </a:rPr>
              <a:t>and commitment therapy versus tinnitus retraining therapy in the treatment of tinnitus: a randomised controlled trial</a:t>
            </a:r>
            <a:r>
              <a:rPr lang="en-ZA" sz="1200" b="0" i="0" kern="1200" dirty="0" smtClean="0">
                <a:solidFill>
                  <a:schemeClr val="tx1"/>
                </a:solidFill>
                <a:effectLst/>
                <a:latin typeface="+mn-lt"/>
                <a:ea typeface="+mn-ea"/>
                <a:cs typeface="+mn-cs"/>
              </a:rPr>
              <a:t>. Westin</a:t>
            </a:r>
            <a:r>
              <a:rPr lang="en-ZA" sz="1200" b="0" i="0" kern="1200" baseline="0" dirty="0" smtClean="0">
                <a:solidFill>
                  <a:schemeClr val="tx1"/>
                </a:solidFill>
                <a:effectLst/>
                <a:latin typeface="+mn-lt"/>
                <a:ea typeface="+mn-ea"/>
                <a:cs typeface="+mn-cs"/>
              </a:rPr>
              <a:t> et al. </a:t>
            </a:r>
            <a:r>
              <a:rPr lang="nb-NO" sz="1200" b="0" i="0" u="none" kern="1200" dirty="0" smtClean="0">
                <a:solidFill>
                  <a:schemeClr val="tx1"/>
                </a:solidFill>
                <a:effectLst/>
                <a:latin typeface="+mn-lt"/>
                <a:ea typeface="+mn-ea"/>
                <a:cs typeface="+mn-cs"/>
              </a:rPr>
              <a:t>Behav Res Ther. 2011 Nov;49(11):737-47.</a:t>
            </a:r>
          </a:p>
          <a:p>
            <a:pPr marL="0" marR="0" lvl="0" indent="0" algn="l" defTabSz="457200" rtl="0" eaLnBrk="1" fontAlgn="base" latinLnBrk="0" hangingPunct="1">
              <a:lnSpc>
                <a:spcPct val="100000"/>
              </a:lnSpc>
              <a:spcBef>
                <a:spcPct val="30000"/>
              </a:spcBef>
              <a:spcAft>
                <a:spcPct val="0"/>
              </a:spcAft>
              <a:buClrTx/>
              <a:buSzTx/>
              <a:buFontTx/>
              <a:buNone/>
              <a:tabLst/>
              <a:defRPr/>
            </a:pPr>
            <a:r>
              <a:rPr lang="nb-NO" sz="1200" b="0" i="0" u="none" kern="1200" dirty="0" smtClean="0">
                <a:solidFill>
                  <a:schemeClr val="tx1"/>
                </a:solidFill>
                <a:effectLst/>
                <a:latin typeface="+mn-lt"/>
                <a:ea typeface="+mn-ea"/>
                <a:cs typeface="+mn-cs"/>
              </a:rPr>
              <a:t>https://www.ncbi.nlm.nih.gov/pubmed/21864830</a:t>
            </a:r>
          </a:p>
          <a:p>
            <a:endParaRPr lang="en-ZA" sz="1200" b="0" i="0" kern="1200" dirty="0">
              <a:solidFill>
                <a:schemeClr val="tx1"/>
              </a:solidFill>
              <a:effectLst/>
              <a:latin typeface="+mn-lt"/>
              <a:ea typeface="+mn-ea"/>
              <a:cs typeface="+mn-cs"/>
            </a:endParaRPr>
          </a:p>
          <a:p>
            <a:r>
              <a:rPr lang="en-ZA" sz="1200" b="1" i="0" kern="1200" dirty="0" smtClean="0">
                <a:solidFill>
                  <a:schemeClr val="tx1"/>
                </a:solidFill>
                <a:effectLst/>
                <a:latin typeface="+mn-lt"/>
                <a:ea typeface="+mn-ea"/>
                <a:cs typeface="+mn-cs"/>
              </a:rPr>
              <a:t>Abstract</a:t>
            </a:r>
            <a:endParaRPr lang="en-ZA" sz="1200" b="1" i="0" kern="1200" dirty="0">
              <a:solidFill>
                <a:schemeClr val="tx1"/>
              </a:solidFill>
              <a:effectLst/>
              <a:latin typeface="+mn-lt"/>
              <a:ea typeface="+mn-ea"/>
              <a:cs typeface="+mn-cs"/>
            </a:endParaRPr>
          </a:p>
          <a:p>
            <a:r>
              <a:rPr lang="en-ZA" sz="1200" b="0" i="0" kern="1200" dirty="0">
                <a:solidFill>
                  <a:schemeClr val="tx1"/>
                </a:solidFill>
                <a:effectLst/>
                <a:latin typeface="+mn-lt"/>
                <a:ea typeface="+mn-ea"/>
                <a:cs typeface="+mn-cs"/>
              </a:rPr>
              <a:t>The study compared the effects of Acceptance and Commitment Therapy (ACT) with Tinnitus Retraining Therapy (TRT) on tinnitus impact in a randomised controlled trial. Sixty-four normal hearing subjects with tinnitus were randomised to one of the active treatments or a wait-list control (WLC). The ACT treatment consisted of 10 weekly 60 min sessions. The TRT treatment consisted of one 150 min session, one 30 min follow-up and continued daily use of wearable sound generators for a recommended period of at least 8h/day for 18 months. Assessments were made at baseline, 10 weeks, 6 months and 18 months. At 10 weeks, results showed a superior effect of ACT in comparison with the WLC regarding tinnitus impact (Cohen's d=1.04), problems with sleep and anxiety. The results were mediated by tinnitus acceptance. A comparison between the active treatments, including all assessment points, revealed significant differences in favour of ACT regarding tinnitus impact (Cohen's d=0.75) and problems with sleep. At 6 months, reliable improvement on the main outcome measure was found for 54.5% in the ACT condition and 20% in the TRT condition. The results suggest that ACT can reduce tinnitus distress and impact in a group of normal hearing tinnitus patients.</a:t>
            </a:r>
          </a:p>
          <a:p>
            <a:endParaRPr lang="en-ZA" dirty="0"/>
          </a:p>
        </p:txBody>
      </p:sp>
      <p:sp>
        <p:nvSpPr>
          <p:cNvPr id="4" name="Slide Number Placeholder 3"/>
          <p:cNvSpPr>
            <a:spLocks noGrp="1"/>
          </p:cNvSpPr>
          <p:nvPr>
            <p:ph type="sldNum" sz="quarter" idx="5"/>
          </p:nvPr>
        </p:nvSpPr>
        <p:spPr/>
        <p:txBody>
          <a:bodyPr/>
          <a:lstStyle/>
          <a:p>
            <a:pPr>
              <a:defRPr/>
            </a:pPr>
            <a:fld id="{4C043411-9BC9-4D67-B1BC-2D2322A39B58}" type="slidenum">
              <a:rPr lang="en-ZA" smtClean="0"/>
              <a:pPr>
                <a:defRPr/>
              </a:pPr>
              <a:t>19</a:t>
            </a:fld>
            <a:endParaRPr lang="en-ZA"/>
          </a:p>
        </p:txBody>
      </p:sp>
    </p:spTree>
    <p:extLst>
      <p:ext uri="{BB962C8B-B14F-4D97-AF65-F5344CB8AC3E}">
        <p14:creationId xmlns:p14="http://schemas.microsoft.com/office/powerpoint/2010/main" val="315054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a:defRPr/>
            </a:pPr>
            <a:fld id="{4C043411-9BC9-4D67-B1BC-2D2322A39B58}" type="slidenum">
              <a:rPr lang="da-DK" smtClean="0"/>
              <a:pPr>
                <a:defRPr/>
              </a:pPr>
              <a:t>20</a:t>
            </a:fld>
            <a:endParaRPr lang="da-DK"/>
          </a:p>
        </p:txBody>
      </p:sp>
    </p:spTree>
    <p:extLst>
      <p:ext uri="{BB962C8B-B14F-4D97-AF65-F5344CB8AC3E}">
        <p14:creationId xmlns:p14="http://schemas.microsoft.com/office/powerpoint/2010/main" val="50836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a:defRPr/>
            </a:pPr>
            <a:fld id="{4C043411-9BC9-4D67-B1BC-2D2322A39B58}" type="slidenum">
              <a:rPr lang="da-DK" smtClean="0"/>
              <a:pPr>
                <a:defRPr/>
              </a:pPr>
              <a:t>3</a:t>
            </a:fld>
            <a:endParaRPr lang="da-DK"/>
          </a:p>
        </p:txBody>
      </p:sp>
    </p:spTree>
    <p:extLst>
      <p:ext uri="{BB962C8B-B14F-4D97-AF65-F5344CB8AC3E}">
        <p14:creationId xmlns:p14="http://schemas.microsoft.com/office/powerpoint/2010/main" val="37186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established in previous units that the psychological effects of tinnitus constitute</a:t>
            </a:r>
            <a:r>
              <a:rPr lang="en-GB" baseline="0" dirty="0"/>
              <a:t> a major part of the burden a </a:t>
            </a:r>
            <a:r>
              <a:rPr lang="en-GB" baseline="0" dirty="0" smtClean="0"/>
              <a:t>person with tinnitus feels</a:t>
            </a:r>
            <a:r>
              <a:rPr lang="en-GB" baseline="0" dirty="0"/>
              <a:t>. It goes without saying that </a:t>
            </a:r>
            <a:r>
              <a:rPr lang="en-GB" baseline="0" dirty="0" smtClean="0"/>
              <a:t>psychological </a:t>
            </a:r>
            <a:r>
              <a:rPr lang="en-GB" baseline="0" dirty="0"/>
              <a:t>management protocols </a:t>
            </a:r>
            <a:r>
              <a:rPr lang="en-GB" baseline="0" dirty="0" smtClean="0"/>
              <a:t>are </a:t>
            </a:r>
            <a:r>
              <a:rPr lang="en-GB" baseline="0" dirty="0"/>
              <a:t>important in the management of some of these effects. In this part we will concentrate on </a:t>
            </a:r>
            <a:r>
              <a:rPr lang="en-GB" baseline="0" dirty="0" smtClean="0"/>
              <a:t>three </a:t>
            </a:r>
            <a:r>
              <a:rPr lang="en-GB" baseline="0" dirty="0"/>
              <a:t>such protocols </a:t>
            </a:r>
            <a:r>
              <a:rPr lang="en-GB" baseline="0" dirty="0" smtClean="0"/>
              <a:t>that are often used </a:t>
            </a:r>
            <a:r>
              <a:rPr lang="en-GB" baseline="0" dirty="0"/>
              <a:t>in tinnitus </a:t>
            </a:r>
            <a:r>
              <a:rPr lang="en-GB" baseline="0" dirty="0" smtClean="0"/>
              <a:t>management: CBT, mindfulness, and acceptance and commitment therapy</a:t>
            </a:r>
            <a:endParaRPr lang="en-GB" dirty="0"/>
          </a:p>
        </p:txBody>
      </p:sp>
      <p:sp>
        <p:nvSpPr>
          <p:cNvPr id="4" name="Slide Number Placeholder 3"/>
          <p:cNvSpPr>
            <a:spLocks noGrp="1"/>
          </p:cNvSpPr>
          <p:nvPr>
            <p:ph type="sldNum" sz="quarter" idx="10"/>
          </p:nvPr>
        </p:nvSpPr>
        <p:spPr/>
        <p:txBody>
          <a:bodyPr/>
          <a:lstStyle/>
          <a:p>
            <a:fld id="{223EA330-34A0-4B83-AD16-5EACA3389BB5}" type="slidenum">
              <a:rPr lang="en-GB" smtClean="0"/>
              <a:t>4</a:t>
            </a:fld>
            <a:endParaRPr lang="en-GB"/>
          </a:p>
        </p:txBody>
      </p:sp>
    </p:spTree>
    <p:extLst>
      <p:ext uri="{BB962C8B-B14F-4D97-AF65-F5344CB8AC3E}">
        <p14:creationId xmlns:p14="http://schemas.microsoft.com/office/powerpoint/2010/main" val="74317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dirty="0">
                <a:latin typeface="Times New Roman" panose="02020603050405020304" pitchFamily="18" charset="0"/>
                <a:ea typeface="MS Gothic" panose="020B0609070205080204" pitchFamily="49" charset="-128"/>
              </a:rPr>
              <a:t>Cognitive behavioral therapy (CBT)</a:t>
            </a:r>
            <a:r>
              <a:rPr lang="en-US" altLang="en-US" baseline="0" dirty="0">
                <a:latin typeface="Times New Roman" panose="02020603050405020304" pitchFamily="18" charset="0"/>
                <a:ea typeface="MS Gothic" panose="020B0609070205080204" pitchFamily="49" charset="-128"/>
              </a:rPr>
              <a:t> is a psychological protocol </a:t>
            </a:r>
            <a:r>
              <a:rPr lang="en-US" altLang="en-US" baseline="0" dirty="0" smtClean="0">
                <a:latin typeface="Times New Roman" panose="02020603050405020304" pitchFamily="18" charset="0"/>
                <a:ea typeface="MS Gothic" panose="020B0609070205080204" pitchFamily="49" charset="-128"/>
              </a:rPr>
              <a:t>consisting of counseling</a:t>
            </a:r>
            <a:r>
              <a:rPr lang="en-US" altLang="en-US" baseline="0" dirty="0">
                <a:latin typeface="Times New Roman" panose="02020603050405020304" pitchFamily="18" charset="0"/>
                <a:ea typeface="MS Gothic" panose="020B0609070205080204" pitchFamily="49" charset="-128"/>
              </a:rPr>
              <a:t>, </a:t>
            </a:r>
            <a:r>
              <a:rPr lang="en-US" altLang="en-US" baseline="0" dirty="0" smtClean="0">
                <a:latin typeface="Times New Roman" panose="02020603050405020304" pitchFamily="18" charset="0"/>
                <a:ea typeface="MS Gothic" panose="020B0609070205080204" pitchFamily="49" charset="-128"/>
              </a:rPr>
              <a:t>education, </a:t>
            </a:r>
            <a:r>
              <a:rPr lang="en-US" altLang="en-US" baseline="0" dirty="0">
                <a:latin typeface="Times New Roman" panose="02020603050405020304" pitchFamily="18" charset="0"/>
                <a:ea typeface="MS Gothic" panose="020B0609070205080204" pitchFamily="49" charset="-128"/>
              </a:rPr>
              <a:t>and relaxation techniques to modify </a:t>
            </a:r>
            <a:r>
              <a:rPr lang="en-US" altLang="en-US" baseline="0" dirty="0" smtClean="0">
                <a:latin typeface="Times New Roman" panose="02020603050405020304" pitchFamily="18" charset="0"/>
                <a:ea typeface="MS Gothic" panose="020B0609070205080204" pitchFamily="49" charset="-128"/>
              </a:rPr>
              <a:t>distressing or unhelpful </a:t>
            </a:r>
            <a:r>
              <a:rPr lang="en-US" altLang="en-US" baseline="0" dirty="0">
                <a:latin typeface="Times New Roman" panose="02020603050405020304" pitchFamily="18" charset="0"/>
                <a:ea typeface="MS Gothic" panose="020B0609070205080204" pitchFamily="49" charset="-128"/>
              </a:rPr>
              <a:t>thoughts</a:t>
            </a:r>
            <a:r>
              <a:rPr lang="en-US" altLang="en-US" baseline="0" dirty="0" smtClean="0">
                <a:latin typeface="Times New Roman" panose="02020603050405020304" pitchFamily="18" charset="0"/>
                <a:ea typeface="MS Gothic" panose="020B0609070205080204" pitchFamily="49" charset="-128"/>
              </a:rPr>
              <a:t>, beliefs, attitudes, and behavior. It involves improving emotional regulation and developing personal coping strategies to address problems, in this case, related to coping with tinnitus.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en-US" baseline="0" dirty="0" smtClean="0">
              <a:latin typeface="Times New Roman" panose="02020603050405020304" pitchFamily="18" charset="0"/>
              <a:ea typeface="MS Gothic" panose="020B0609070205080204" pitchFamily="49"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altLang="en-US" dirty="0" smtClean="0">
                <a:latin typeface="Times New Roman" panose="02020603050405020304" pitchFamily="18" charset="0"/>
              </a:rPr>
              <a:t>CBT in tinnitus treatment</a:t>
            </a:r>
            <a:r>
              <a:rPr lang="en-GB" altLang="en-US" baseline="0" dirty="0" smtClean="0">
                <a:latin typeface="Times New Roman" panose="02020603050405020304" pitchFamily="18" charset="0"/>
              </a:rPr>
              <a:t> </a:t>
            </a:r>
            <a:r>
              <a:rPr lang="en-GB" altLang="en-US" dirty="0" smtClean="0">
                <a:latin typeface="Times New Roman" panose="02020603050405020304" pitchFamily="18" charset="0"/>
              </a:rPr>
              <a:t>is based on the principal that one’s distressing</a:t>
            </a:r>
            <a:r>
              <a:rPr lang="en-GB" altLang="en-US" baseline="0" dirty="0" smtClean="0">
                <a:latin typeface="Times New Roman" panose="02020603050405020304" pitchFamily="18" charset="0"/>
              </a:rPr>
              <a:t> or unhelpful</a:t>
            </a:r>
            <a:r>
              <a:rPr lang="en-GB" altLang="en-US" dirty="0" smtClean="0">
                <a:latin typeface="Times New Roman" panose="02020603050405020304" pitchFamily="18" charset="0"/>
              </a:rPr>
              <a:t> thoughts, beliefs,</a:t>
            </a:r>
            <a:r>
              <a:rPr lang="en-GB" altLang="en-US" baseline="0" dirty="0" smtClean="0">
                <a:latin typeface="Times New Roman" panose="02020603050405020304" pitchFamily="18" charset="0"/>
              </a:rPr>
              <a:t> and attitudes toward tinnitus are </a:t>
            </a:r>
            <a:r>
              <a:rPr lang="en-GB" altLang="en-US" dirty="0" smtClean="0">
                <a:latin typeface="Times New Roman" panose="02020603050405020304" pitchFamily="18" charset="0"/>
              </a:rPr>
              <a:t>the source</a:t>
            </a:r>
            <a:r>
              <a:rPr lang="en-GB" altLang="en-US" baseline="0" dirty="0" smtClean="0">
                <a:latin typeface="Times New Roman" panose="02020603050405020304" pitchFamily="18" charset="0"/>
              </a:rPr>
              <a:t> of negative emotions. Although therapy </a:t>
            </a:r>
            <a:r>
              <a:rPr lang="en-GB" altLang="en-US" dirty="0" smtClean="0">
                <a:latin typeface="Times New Roman" panose="02020603050405020304" pitchFamily="18" charset="0"/>
              </a:rPr>
              <a:t>can’t prevent negative</a:t>
            </a:r>
            <a:r>
              <a:rPr lang="en-GB" altLang="en-US" baseline="0" dirty="0" smtClean="0">
                <a:latin typeface="Times New Roman" panose="02020603050405020304" pitchFamily="18" charset="0"/>
              </a:rPr>
              <a:t> or distressing </a:t>
            </a:r>
            <a:r>
              <a:rPr lang="en-GB" altLang="en-US" dirty="0" smtClean="0">
                <a:latin typeface="Times New Roman" panose="02020603050405020304" pitchFamily="18" charset="0"/>
              </a:rPr>
              <a:t>thoughts,</a:t>
            </a:r>
            <a:r>
              <a:rPr lang="en-GB" altLang="en-US" baseline="0" dirty="0" smtClean="0">
                <a:latin typeface="Times New Roman" panose="02020603050405020304" pitchFamily="18" charset="0"/>
              </a:rPr>
              <a:t> i</a:t>
            </a:r>
            <a:r>
              <a:rPr lang="en-GB" altLang="en-US" dirty="0" smtClean="0">
                <a:latin typeface="Times New Roman" panose="02020603050405020304" pitchFamily="18" charset="0"/>
              </a:rPr>
              <a:t>t can help people develop the ability to prevent their negative</a:t>
            </a:r>
            <a:r>
              <a:rPr lang="en-GB" altLang="en-US" baseline="0" dirty="0" smtClean="0">
                <a:latin typeface="Times New Roman" panose="02020603050405020304" pitchFamily="18" charset="0"/>
              </a:rPr>
              <a:t> or distressing </a:t>
            </a:r>
            <a:r>
              <a:rPr lang="en-GB" altLang="en-US" dirty="0" smtClean="0">
                <a:latin typeface="Times New Roman" panose="02020603050405020304" pitchFamily="18" charset="0"/>
              </a:rPr>
              <a:t>thoughts from hindering</a:t>
            </a:r>
            <a:r>
              <a:rPr lang="en-GB" altLang="en-US" baseline="0" dirty="0" smtClean="0">
                <a:latin typeface="Times New Roman" panose="02020603050405020304" pitchFamily="18" charset="0"/>
              </a:rPr>
              <a:t> their emotions and their ability to cope.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altLang="en-US" baseline="0" dirty="0" smtClean="0">
              <a:latin typeface="Times New Roman" panose="02020603050405020304" pitchFamily="18" charset="0"/>
            </a:endParaRP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altLang="en-US" dirty="0" smtClean="0">
                <a:latin typeface="Times New Roman" panose="02020603050405020304" pitchFamily="18" charset="0"/>
              </a:rPr>
              <a:t>Here is an example of a potential </a:t>
            </a:r>
            <a:r>
              <a:rPr lang="en-GB" altLang="en-US" baseline="0" dirty="0" smtClean="0">
                <a:latin typeface="Times New Roman" panose="02020603050405020304" pitchFamily="18" charset="0"/>
              </a:rPr>
              <a:t>negative thought that can negatively impact the mood of a person with tinnitus and prevent coping, paired with an alternative thought.  See table 13 in </a:t>
            </a:r>
            <a:r>
              <a:rPr lang="en-GB" altLang="en-US" baseline="0" dirty="0" err="1" smtClean="0">
                <a:latin typeface="Times New Roman" panose="02020603050405020304" pitchFamily="18" charset="0"/>
              </a:rPr>
              <a:t>Tunkel</a:t>
            </a:r>
            <a:r>
              <a:rPr lang="en-GB" altLang="en-US" baseline="0" dirty="0" smtClean="0">
                <a:latin typeface="Times New Roman" panose="02020603050405020304" pitchFamily="18" charset="0"/>
              </a:rPr>
              <a:t> et al, 2014 for more examples of thoughts and alternate thoughts about tinnitus to illustrate this further.  Training oneself through CBT to recognize the distressing/unhelpful thought and reframing it in a fact-based way leads to a change in emotion and improves the ability to cope.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altLang="en-US" baseline="0" dirty="0" smtClean="0">
              <a:latin typeface="Times New Roman" panose="02020603050405020304" pitchFamily="18"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altLang="en-US" baseline="0" dirty="0" smtClean="0">
              <a:latin typeface="Times New Roman" panose="02020603050405020304" pitchFamily="18" charset="0"/>
              <a:ea typeface="MS Gothic" panose="020B0609070205080204" pitchFamily="49"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en-US" baseline="0" dirty="0" smtClean="0">
              <a:latin typeface="Times New Roman" panose="02020603050405020304" pitchFamily="18" charset="0"/>
              <a:ea typeface="MS Gothic" panose="020B0609070205080204" pitchFamily="49" charset="-128"/>
            </a:endParaRPr>
          </a:p>
        </p:txBody>
      </p:sp>
      <p:sp>
        <p:nvSpPr>
          <p:cNvPr id="4" name="Slide Number Placeholder 3"/>
          <p:cNvSpPr>
            <a:spLocks noGrp="1"/>
          </p:cNvSpPr>
          <p:nvPr>
            <p:ph type="sldNum" sz="quarter" idx="5"/>
          </p:nvPr>
        </p:nvSpPr>
        <p:spPr/>
        <p:txBody>
          <a:bodyPr/>
          <a:lstStyle/>
          <a:p>
            <a:pPr>
              <a:defRPr/>
            </a:pPr>
            <a:fld id="{4C043411-9BC9-4D67-B1BC-2D2322A39B58}" type="slidenum">
              <a:rPr lang="da-DK" smtClean="0"/>
              <a:pPr>
                <a:defRPr/>
              </a:pPr>
              <a:t>5</a:t>
            </a:fld>
            <a:endParaRPr lang="da-DK"/>
          </a:p>
        </p:txBody>
      </p:sp>
    </p:spTree>
    <p:extLst>
      <p:ext uri="{BB962C8B-B14F-4D97-AF65-F5344CB8AC3E}">
        <p14:creationId xmlns:p14="http://schemas.microsoft.com/office/powerpoint/2010/main" val="157704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GB" altLang="en-US" dirty="0" smtClean="0">
                <a:latin typeface="Times New Roman" panose="02020603050405020304" pitchFamily="18" charset="0"/>
              </a:rPr>
              <a:t>The aim </a:t>
            </a:r>
            <a:r>
              <a:rPr lang="en-GB" altLang="en-US" dirty="0">
                <a:latin typeface="Times New Roman" panose="02020603050405020304" pitchFamily="18" charset="0"/>
              </a:rPr>
              <a:t>isn’t to convince patient they’re wrong, but rather to help the patient find the truth for themselves,</a:t>
            </a:r>
            <a:r>
              <a:rPr lang="en-GB" altLang="en-US" baseline="0" dirty="0">
                <a:latin typeface="Times New Roman" panose="02020603050405020304" pitchFamily="18" charset="0"/>
              </a:rPr>
              <a:t> though creating own goals and challenges and working collaboratively with the </a:t>
            </a:r>
            <a:r>
              <a:rPr lang="en-GB" altLang="en-US" baseline="0" dirty="0" smtClean="0">
                <a:latin typeface="Times New Roman" panose="02020603050405020304" pitchFamily="18" charset="0"/>
              </a:rPr>
              <a:t>clinician, both </a:t>
            </a:r>
            <a:r>
              <a:rPr lang="en-GB" altLang="en-US" baseline="0" dirty="0">
                <a:latin typeface="Times New Roman" panose="02020603050405020304" pitchFamily="18" charset="0"/>
              </a:rPr>
              <a:t>during sessions and on their </a:t>
            </a:r>
            <a:r>
              <a:rPr lang="en-GB" altLang="en-US" baseline="0" dirty="0" smtClean="0">
                <a:latin typeface="Times New Roman" panose="02020603050405020304" pitchFamily="18" charset="0"/>
              </a:rPr>
              <a:t>own </a:t>
            </a:r>
            <a:r>
              <a:rPr lang="en-GB" altLang="en-US" baseline="0" dirty="0">
                <a:latin typeface="Times New Roman" panose="02020603050405020304" pitchFamily="18" charset="0"/>
              </a:rPr>
              <a:t>time at </a:t>
            </a:r>
            <a:r>
              <a:rPr lang="en-GB" altLang="en-US" baseline="0" dirty="0" smtClean="0">
                <a:latin typeface="Times New Roman" panose="02020603050405020304" pitchFamily="18" charset="0"/>
              </a:rPr>
              <a:t>home.</a:t>
            </a:r>
          </a:p>
          <a:p>
            <a:endParaRPr lang="en-GB" altLang="en-US" baseline="0" dirty="0" smtClean="0">
              <a:latin typeface="Times New Roman" panose="02020603050405020304" pitchFamily="18" charset="0"/>
            </a:endParaRPr>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smtClean="0"/>
              <a:t>New information and logical explanations can help people recognize for themselves distortions in their thoughts</a:t>
            </a:r>
            <a:r>
              <a:rPr lang="en-US" baseline="0" dirty="0" smtClean="0"/>
              <a:t> that are leading to distressing or unhelpful thoughts, beliefs, attitudes, and behavior.</a:t>
            </a:r>
            <a:endParaRPr lang="en-US" dirty="0" smtClean="0"/>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dirty="0" smtClean="0"/>
          </a:p>
          <a:p>
            <a:pPr marL="0" marR="0" lvl="0" indent="0" algn="l" defTabSz="4572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GB" baseline="0" dirty="0" err="1" smtClean="0"/>
              <a:t>Behavioral</a:t>
            </a:r>
            <a:r>
              <a:rPr lang="en-GB" baseline="0" dirty="0" smtClean="0"/>
              <a:t> experiments can help patients “test” their thoughts.</a:t>
            </a:r>
            <a:endParaRPr lang="en-GB" altLang="en-US" dirty="0" smtClean="0">
              <a:latin typeface="Times New Roman" panose="02020603050405020304" pitchFamily="18" charset="0"/>
            </a:endParaRPr>
          </a:p>
          <a:p>
            <a:endParaRPr lang="en-GB" altLang="en-US" dirty="0" smtClean="0">
              <a:latin typeface="Times New Roman" panose="02020603050405020304" pitchFamily="18" charset="0"/>
            </a:endParaRPr>
          </a:p>
          <a:p>
            <a:r>
              <a:rPr lang="en-GB" altLang="en-US" dirty="0" smtClean="0">
                <a:latin typeface="Times New Roman" panose="02020603050405020304" pitchFamily="18" charset="0"/>
              </a:rPr>
              <a:t>An</a:t>
            </a:r>
            <a:r>
              <a:rPr lang="en-GB" altLang="en-US" baseline="0" dirty="0" smtClean="0">
                <a:latin typeface="Times New Roman" panose="02020603050405020304" pitchFamily="18" charset="0"/>
              </a:rPr>
              <a:t> example for the patient is to challenge a belief, like (tinnitus prevents me from concentrating on reading a book) for example. </a:t>
            </a:r>
            <a:endParaRPr lang="en-GB" altLang="en-US" dirty="0" smtClean="0">
              <a:latin typeface="Times New Roman" panose="02020603050405020304" pitchFamily="18" charset="0"/>
            </a:endParaRPr>
          </a:p>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2771377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A</a:t>
            </a:r>
            <a:r>
              <a:rPr lang="en-ZA" baseline="0" dirty="0" smtClean="0"/>
              <a:t> p</a:t>
            </a:r>
            <a:r>
              <a:rPr lang="en-ZA" dirty="0" smtClean="0"/>
              <a:t>otential </a:t>
            </a:r>
            <a:r>
              <a:rPr lang="en-ZA" dirty="0"/>
              <a:t>8 week CBT </a:t>
            </a:r>
            <a:r>
              <a:rPr lang="en-ZA" dirty="0" smtClean="0"/>
              <a:t>program </a:t>
            </a:r>
            <a:r>
              <a:rPr lang="en-ZA" dirty="0"/>
              <a:t>for </a:t>
            </a:r>
            <a:r>
              <a:rPr lang="en-ZA" dirty="0" smtClean="0"/>
              <a:t>tinnitus </a:t>
            </a:r>
            <a:r>
              <a:rPr lang="en-ZA" dirty="0"/>
              <a:t>(</a:t>
            </a:r>
            <a:r>
              <a:rPr lang="en-ZA" dirty="0" err="1"/>
              <a:t>Tunkel</a:t>
            </a:r>
            <a:r>
              <a:rPr lang="en-ZA" dirty="0"/>
              <a:t> et al, 2014) </a:t>
            </a:r>
          </a:p>
        </p:txBody>
      </p:sp>
      <p:sp>
        <p:nvSpPr>
          <p:cNvPr id="4" name="Slide Number Placeholder 3"/>
          <p:cNvSpPr>
            <a:spLocks noGrp="1"/>
          </p:cNvSpPr>
          <p:nvPr>
            <p:ph type="sldNum" sz="quarter" idx="5"/>
          </p:nvPr>
        </p:nvSpPr>
        <p:spPr/>
        <p:txBody>
          <a:bodyPr/>
          <a:lstStyle/>
          <a:p>
            <a:pPr>
              <a:defRPr/>
            </a:pPr>
            <a:fld id="{4C043411-9BC9-4D67-B1BC-2D2322A39B58}" type="slidenum">
              <a:rPr lang="en-ZA" smtClean="0"/>
              <a:pPr>
                <a:defRPr/>
              </a:pPr>
              <a:t>7</a:t>
            </a:fld>
            <a:endParaRPr lang="en-ZA"/>
          </a:p>
        </p:txBody>
      </p:sp>
    </p:spTree>
    <p:extLst>
      <p:ext uri="{BB962C8B-B14F-4D97-AF65-F5344CB8AC3E}">
        <p14:creationId xmlns:p14="http://schemas.microsoft.com/office/powerpoint/2010/main" val="2947359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Martinez</a:t>
            </a:r>
            <a:r>
              <a:rPr lang="en-GB" baseline="0" dirty="0"/>
              <a:t> et al (2007) was the first </a:t>
            </a:r>
            <a:r>
              <a:rPr lang="en-GB" baseline="0" dirty="0" smtClean="0"/>
              <a:t>Cochrane </a:t>
            </a:r>
            <a:r>
              <a:rPr lang="en-GB" baseline="0" dirty="0"/>
              <a:t>review on the subject of CBT for tinnitus management. It is </a:t>
            </a:r>
            <a:r>
              <a:rPr lang="en-GB" baseline="0" dirty="0" smtClean="0"/>
              <a:t>essential </a:t>
            </a:r>
            <a:r>
              <a:rPr lang="en-GB" baseline="0" dirty="0"/>
              <a:t>reading </a:t>
            </a:r>
            <a:r>
              <a:rPr lang="en-GB" baseline="0" dirty="0" smtClean="0"/>
              <a:t>for </a:t>
            </a:r>
            <a:r>
              <a:rPr lang="en-GB" baseline="0" dirty="0"/>
              <a:t>any clinician who is interested in pursuing CBT based therapy for tinnitus </a:t>
            </a:r>
            <a:r>
              <a:rPr lang="en-GB" baseline="0" dirty="0" smtClean="0"/>
              <a:t>management</a:t>
            </a:r>
          </a:p>
          <a:p>
            <a:endParaRPr lang="en-GB" baseline="0" dirty="0" smtClean="0"/>
          </a:p>
          <a:p>
            <a:r>
              <a:rPr lang="en-GB" dirty="0" smtClean="0"/>
              <a:t>https://www.cochranelibrary.com/cdsr/doi/10.1002/14651858.CD005233.pub3/epdf/full</a:t>
            </a:r>
          </a:p>
          <a:p>
            <a:endParaRPr lang="en-GB" dirty="0"/>
          </a:p>
        </p:txBody>
      </p:sp>
      <p:sp>
        <p:nvSpPr>
          <p:cNvPr id="4" name="Slide Number Placeholder 3"/>
          <p:cNvSpPr>
            <a:spLocks noGrp="1"/>
          </p:cNvSpPr>
          <p:nvPr>
            <p:ph type="sldNum" sz="quarter" idx="10"/>
          </p:nvPr>
        </p:nvSpPr>
        <p:spPr/>
        <p:txBody>
          <a:bodyPr/>
          <a:lstStyle/>
          <a:p>
            <a:fld id="{223EA330-34A0-4B83-AD16-5EACA3389BB5}" type="slidenum">
              <a:rPr lang="en-GB" smtClean="0"/>
              <a:t>8</a:t>
            </a:fld>
            <a:endParaRPr lang="en-GB"/>
          </a:p>
        </p:txBody>
      </p:sp>
    </p:spTree>
    <p:extLst>
      <p:ext uri="{BB962C8B-B14F-4D97-AF65-F5344CB8AC3E}">
        <p14:creationId xmlns:p14="http://schemas.microsoft.com/office/powerpoint/2010/main" val="182261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study took</a:t>
            </a:r>
            <a:r>
              <a:rPr lang="en-GB" baseline="0" dirty="0"/>
              <a:t> place in the Netherlands over a period of three years, comparing </a:t>
            </a:r>
            <a:r>
              <a:rPr lang="en-GB" baseline="0" dirty="0" smtClean="0"/>
              <a:t>CBT-based treatment </a:t>
            </a:r>
            <a:r>
              <a:rPr lang="en-GB" baseline="0" dirty="0"/>
              <a:t>to the usual care a tinnitus patient would receive in the Netherlands</a:t>
            </a:r>
            <a:endParaRPr lang="en-GB" dirty="0"/>
          </a:p>
        </p:txBody>
      </p:sp>
      <p:sp>
        <p:nvSpPr>
          <p:cNvPr id="4" name="Slide Number Placeholder 3"/>
          <p:cNvSpPr>
            <a:spLocks noGrp="1"/>
          </p:cNvSpPr>
          <p:nvPr>
            <p:ph type="sldNum" sz="quarter" idx="10"/>
          </p:nvPr>
        </p:nvSpPr>
        <p:spPr/>
        <p:txBody>
          <a:bodyPr/>
          <a:lstStyle/>
          <a:p>
            <a:fld id="{223EA330-34A0-4B83-AD16-5EACA3389BB5}" type="slidenum">
              <a:rPr lang="en-GB" smtClean="0"/>
              <a:t>10</a:t>
            </a:fld>
            <a:endParaRPr lang="en-GB"/>
          </a:p>
        </p:txBody>
      </p:sp>
    </p:spTree>
    <p:extLst>
      <p:ext uri="{BB962C8B-B14F-4D97-AF65-F5344CB8AC3E}">
        <p14:creationId xmlns:p14="http://schemas.microsoft.com/office/powerpoint/2010/main" val="420089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findings of the study </a:t>
            </a:r>
            <a:r>
              <a:rPr lang="en-GB" dirty="0" smtClean="0"/>
              <a:t>support </a:t>
            </a:r>
            <a:r>
              <a:rPr lang="en-GB" dirty="0"/>
              <a:t>the efficacy</a:t>
            </a:r>
            <a:r>
              <a:rPr lang="en-GB" baseline="0" dirty="0"/>
              <a:t> of </a:t>
            </a:r>
            <a:r>
              <a:rPr lang="en-GB" baseline="0" dirty="0" smtClean="0"/>
              <a:t>CBT-based tinnitus management:</a:t>
            </a:r>
          </a:p>
          <a:p>
            <a:endParaRPr lang="en-GB" baseline="0" dirty="0" smtClean="0"/>
          </a:p>
          <a:p>
            <a:pPr marL="342900" indent="-342900">
              <a:buFont typeface="Arial" panose="020B0604020202020204" pitchFamily="34" charset="0"/>
              <a:buChar char="•"/>
            </a:pPr>
            <a:r>
              <a:rPr lang="en-GB" sz="1200" dirty="0" smtClean="0">
                <a:solidFill>
                  <a:schemeClr val="bg1"/>
                </a:solidFill>
              </a:rPr>
              <a:t>Patients assigned to specialized treatment based on CBT improved in health-related quality of life during a period of 12 months, and had decreased tinnitus severity and impairment.</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GB" sz="1200" dirty="0" smtClean="0">
                <a:solidFill>
                  <a:schemeClr val="bg1"/>
                </a:solidFill>
              </a:rPr>
              <a:t>Treatment seemed effective irrespective of initial tinnitus severity and no adverse events were recorded.</a:t>
            </a:r>
          </a:p>
          <a:p>
            <a:pPr marL="342900" indent="-342900">
              <a:buFont typeface="Arial" panose="020B0604020202020204" pitchFamily="34" charset="0"/>
              <a:buChar char="•"/>
            </a:pPr>
            <a:endParaRPr lang="en-GB" sz="1200" dirty="0" smtClean="0">
              <a:solidFill>
                <a:schemeClr val="bg1"/>
              </a:solidFill>
            </a:endParaRPr>
          </a:p>
          <a:p>
            <a:pPr marL="342900" indent="-342900">
              <a:buFont typeface="Arial" panose="020B0604020202020204" pitchFamily="34" charset="0"/>
              <a:buChar char="•"/>
            </a:pPr>
            <a:r>
              <a:rPr lang="en-GB" sz="1200" dirty="0" smtClean="0">
                <a:solidFill>
                  <a:schemeClr val="bg1"/>
                </a:solidFill>
              </a:rPr>
              <a:t>Specialized treatment of tinnitus based on CBT could be suitable for widespread implementation for patients with tinnitus of varying severity.</a:t>
            </a:r>
          </a:p>
          <a:p>
            <a:endParaRPr lang="en-GB" dirty="0"/>
          </a:p>
        </p:txBody>
      </p:sp>
      <p:sp>
        <p:nvSpPr>
          <p:cNvPr id="4" name="Slide Number Placeholder 3"/>
          <p:cNvSpPr>
            <a:spLocks noGrp="1"/>
          </p:cNvSpPr>
          <p:nvPr>
            <p:ph type="sldNum" sz="quarter" idx="10"/>
          </p:nvPr>
        </p:nvSpPr>
        <p:spPr/>
        <p:txBody>
          <a:bodyPr/>
          <a:lstStyle/>
          <a:p>
            <a:fld id="{223EA330-34A0-4B83-AD16-5EACA3389BB5}" type="slidenum">
              <a:rPr lang="en-GB" smtClean="0"/>
              <a:t>11</a:t>
            </a:fld>
            <a:endParaRPr lang="en-GB"/>
          </a:p>
        </p:txBody>
      </p:sp>
    </p:spTree>
    <p:extLst>
      <p:ext uri="{BB962C8B-B14F-4D97-AF65-F5344CB8AC3E}">
        <p14:creationId xmlns:p14="http://schemas.microsoft.com/office/powerpoint/2010/main" val="2271021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2"/>
          <p:cNvSpPr>
            <a:spLocks noGrp="1"/>
          </p:cNvSpPr>
          <p:nvPr>
            <p:ph type="subTitle" idx="1"/>
          </p:nvPr>
        </p:nvSpPr>
        <p:spPr>
          <a:xfrm>
            <a:off x="508000" y="3644900"/>
            <a:ext cx="3067720" cy="622300"/>
          </a:xfrm>
        </p:spPr>
        <p:txBody>
          <a:bodyPr/>
          <a:lstStyle>
            <a:lvl1pPr>
              <a:defRPr sz="1400" i="1" smtClean="0">
                <a:solidFill>
                  <a:srgbClr val="7F7F7F"/>
                </a:solidFill>
              </a:defRPr>
            </a:lvl1pPr>
          </a:lstStyle>
          <a:p>
            <a:r>
              <a:rPr lang="en-US" noProof="0"/>
              <a:t>Click to edit Master subtitle style</a:t>
            </a:r>
            <a:endParaRPr lang="da-DK" noProof="0" dirty="0"/>
          </a:p>
        </p:txBody>
      </p:sp>
      <p:pic>
        <p:nvPicPr>
          <p:cNvPr id="8" name="Picture 7" descr="IDA_Bubbles"/>
          <p:cNvPicPr>
            <a:picLocks noChangeAspect="1" noChangeArrowheads="1"/>
          </p:cNvPicPr>
          <p:nvPr userDrawn="1"/>
        </p:nvPicPr>
        <p:blipFill>
          <a:blip r:embed="rId2"/>
          <a:srcRect/>
          <a:stretch>
            <a:fillRect/>
          </a:stretch>
        </p:blipFill>
        <p:spPr bwMode="auto">
          <a:xfrm>
            <a:off x="9336360" y="3170239"/>
            <a:ext cx="2011684" cy="619507"/>
          </a:xfrm>
          <a:prstGeom prst="rect">
            <a:avLst/>
          </a:prstGeom>
          <a:noFill/>
        </p:spPr>
      </p:pic>
      <p:sp>
        <p:nvSpPr>
          <p:cNvPr id="13" name="Title Placeholder 1"/>
          <p:cNvSpPr>
            <a:spLocks noGrp="1"/>
          </p:cNvSpPr>
          <p:nvPr>
            <p:ph type="title"/>
          </p:nvPr>
        </p:nvSpPr>
        <p:spPr bwMode="auto">
          <a:xfrm>
            <a:off x="508000" y="3170239"/>
            <a:ext cx="7748240" cy="402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cap="all" baseline="0"/>
            </a:lvl1pPr>
          </a:lstStyle>
          <a:p>
            <a:pPr lvl="0"/>
            <a:r>
              <a:rPr lang="en-US" noProof="0"/>
              <a:t>Click to edit Master title style</a:t>
            </a:r>
            <a:endParaRPr lang="da-DK" noProof="0" dirty="0"/>
          </a:p>
        </p:txBody>
      </p:sp>
    </p:spTree>
    <p:extLst>
      <p:ext uri="{BB962C8B-B14F-4D97-AF65-F5344CB8AC3E}">
        <p14:creationId xmlns:p14="http://schemas.microsoft.com/office/powerpoint/2010/main" val="1341145321"/>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nd picture + reference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4" name="Text Placeholder 10"/>
          <p:cNvSpPr>
            <a:spLocks noGrp="1"/>
          </p:cNvSpPr>
          <p:nvPr>
            <p:ph type="body" sz="quarter" idx="16"/>
          </p:nvPr>
        </p:nvSpPr>
        <p:spPr>
          <a:xfrm>
            <a:off x="342000" y="1268413"/>
            <a:ext cx="7596152" cy="4897437"/>
          </a:xfrm>
          <a:solidFill>
            <a:schemeClr val="accent4"/>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6" name="Text Placeholder 10"/>
          <p:cNvSpPr>
            <a:spLocks noGrp="1"/>
          </p:cNvSpPr>
          <p:nvPr>
            <p:ph type="body" sz="quarter" idx="18"/>
          </p:nvPr>
        </p:nvSpPr>
        <p:spPr>
          <a:xfrm>
            <a:off x="8193208" y="3860800"/>
            <a:ext cx="3663380" cy="2305050"/>
          </a:xfrm>
          <a:solidFill>
            <a:schemeClr val="accent2"/>
          </a:solidFill>
        </p:spPr>
        <p:txBody>
          <a:bodyPr lIns="108000" tIns="108000" rIns="108000" bIns="108000"/>
          <a:lstStyle>
            <a:lvl1pPr>
              <a:defRPr sz="20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9" name="Picture Placeholder 16"/>
          <p:cNvSpPr>
            <a:spLocks noGrp="1"/>
          </p:cNvSpPr>
          <p:nvPr>
            <p:ph type="pic" sz="quarter" idx="19"/>
          </p:nvPr>
        </p:nvSpPr>
        <p:spPr>
          <a:xfrm>
            <a:off x="819336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9"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268441269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ics and Black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2" name="Text Placeholder 10"/>
          <p:cNvSpPr>
            <a:spLocks noGrp="1"/>
          </p:cNvSpPr>
          <p:nvPr>
            <p:ph type="body" sz="quarter" idx="14"/>
          </p:nvPr>
        </p:nvSpPr>
        <p:spPr>
          <a:xfrm>
            <a:off x="6249388" y="3860800"/>
            <a:ext cx="5616575" cy="2305050"/>
          </a:xfrm>
          <a:solidFill>
            <a:schemeClr val="accent4">
              <a:alpha val="70000"/>
            </a:schemeClr>
          </a:solidFill>
        </p:spPr>
        <p:txBody>
          <a:bodyPr lIns="144000" tIns="108000" rIns="108000" bIns="108000"/>
          <a:lstStyle>
            <a:lvl1pPr>
              <a:defRPr sz="2400">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3" name="Text Placeholder 10"/>
          <p:cNvSpPr>
            <a:spLocks noGrp="1"/>
          </p:cNvSpPr>
          <p:nvPr>
            <p:ph type="body" sz="quarter" idx="13"/>
          </p:nvPr>
        </p:nvSpPr>
        <p:spPr>
          <a:xfrm>
            <a:off x="342000" y="3860800"/>
            <a:ext cx="5607203" cy="2305050"/>
          </a:xfrm>
          <a:solidFill>
            <a:schemeClr val="accent6">
              <a:alpha val="70000"/>
            </a:schemeClr>
          </a:solidFill>
        </p:spPr>
        <p:txBody>
          <a:bodyPr lIns="144000" tIns="108000" rIns="108000" bIns="108000"/>
          <a:lstStyle>
            <a:lvl1pPr>
              <a:defRPr sz="2400">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560373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8" name="Picture Placeholder 16"/>
          <p:cNvSpPr>
            <a:spLocks noGrp="1"/>
          </p:cNvSpPr>
          <p:nvPr>
            <p:ph type="pic" sz="quarter" idx="16"/>
          </p:nvPr>
        </p:nvSpPr>
        <p:spPr>
          <a:xfrm>
            <a:off x="6258913" y="1276540"/>
            <a:ext cx="560705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0"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415464861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pic and 3 text boxes - black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3663380" cy="2305050"/>
          </a:xfrm>
          <a:solidFill>
            <a:schemeClr val="bg2"/>
          </a:solidFill>
        </p:spPr>
        <p:txBody>
          <a:bodyPr lIns="144000" tIns="108000" rIns="108000" bIns="108000"/>
          <a:lstStyle>
            <a:lvl1pPr>
              <a:defRPr sz="2400">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11510963"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1">
              <a:alpha val="50000"/>
            </a:schemeClr>
          </a:solidFill>
        </p:spPr>
        <p:txBody>
          <a:bodyPr lIns="144000" tIns="108000" rIns="108000" bIns="108000"/>
          <a:lstStyle>
            <a:lvl1pPr>
              <a:defRPr sz="2400">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6" name="Text Placeholder 10"/>
          <p:cNvSpPr>
            <a:spLocks noGrp="1"/>
          </p:cNvSpPr>
          <p:nvPr>
            <p:ph type="body" sz="quarter" idx="18"/>
          </p:nvPr>
        </p:nvSpPr>
        <p:spPr>
          <a:xfrm>
            <a:off x="8193208" y="3860800"/>
            <a:ext cx="3663380" cy="2305050"/>
          </a:xfrm>
          <a:solidFill>
            <a:schemeClr val="accent4">
              <a:alpha val="50000"/>
            </a:schemeClr>
          </a:solidFill>
        </p:spPr>
        <p:txBody>
          <a:bodyPr lIns="144000" tIns="108000" rIns="108000" bIns="108000"/>
          <a:lstStyle>
            <a:lvl1pPr>
              <a:defRPr sz="2400">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0"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1948615596"/>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pics + three text boxes - black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3663380" cy="2305050"/>
          </a:xfrm>
          <a:solidFill>
            <a:schemeClr val="accent4">
              <a:alpha val="50000"/>
            </a:schemeClr>
          </a:solidFill>
        </p:spPr>
        <p:txBody>
          <a:bodyPr lIns="144000" tIns="108000" rIns="108000" bIns="108000"/>
          <a:lstStyle>
            <a:lvl1pPr>
              <a:defRPr sz="2400">
                <a:latin typeface="+mj-lt"/>
              </a:defRPr>
            </a:lvl1pPr>
          </a:lstStyle>
          <a:p>
            <a:pPr lvl="0"/>
            <a:r>
              <a:rPr lang="en-US"/>
              <a:t>Edit Master text styles</a:t>
            </a:r>
          </a:p>
        </p:txBody>
      </p:sp>
      <p:sp>
        <p:nvSpPr>
          <p:cNvPr id="17" name="Picture Placeholder 16"/>
          <p:cNvSpPr>
            <a:spLocks noGrp="1"/>
          </p:cNvSpPr>
          <p:nvPr>
            <p:ph type="pic" sz="quarter" idx="15"/>
          </p:nvPr>
        </p:nvSpPr>
        <p:spPr>
          <a:xfrm>
            <a:off x="342000" y="1268413"/>
            <a:ext cx="3663280" cy="2376487"/>
          </a:xfrm>
        </p:spPr>
        <p:txBody>
          <a:bodyPr/>
          <a:lstStyle>
            <a:lvl1pPr>
              <a:defRPr>
                <a:latin typeface="+mj-lt"/>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2">
              <a:alpha val="50000"/>
            </a:schemeClr>
          </a:solidFill>
        </p:spPr>
        <p:txBody>
          <a:bodyPr lIns="144000" tIns="108000" rIns="108000" bIns="108000"/>
          <a:lstStyle>
            <a:lvl1pPr>
              <a:defRPr sz="2400">
                <a:latin typeface="+mj-lt"/>
              </a:defRPr>
            </a:lvl1pPr>
          </a:lstStyle>
          <a:p>
            <a:pPr lvl="0"/>
            <a:r>
              <a:rPr lang="en-US"/>
              <a:t>Edit Master text styles</a:t>
            </a:r>
          </a:p>
        </p:txBody>
      </p:sp>
      <p:sp>
        <p:nvSpPr>
          <p:cNvPr id="15" name="Picture Placeholder 16"/>
          <p:cNvSpPr>
            <a:spLocks noGrp="1"/>
          </p:cNvSpPr>
          <p:nvPr>
            <p:ph type="pic" sz="quarter" idx="17"/>
          </p:nvPr>
        </p:nvSpPr>
        <p:spPr>
          <a:xfrm>
            <a:off x="4268924" y="1268413"/>
            <a:ext cx="3663280" cy="2376487"/>
          </a:xfrm>
        </p:spPr>
        <p:txBody>
          <a:bodyPr/>
          <a:lstStyle>
            <a:lvl1pPr>
              <a:defRPr>
                <a:latin typeface="+mj-lt"/>
              </a:defRPr>
            </a:lvl1pPr>
          </a:lstStyle>
          <a:p>
            <a:r>
              <a:rPr lang="en-US"/>
              <a:t>Click icon to add picture</a:t>
            </a:r>
            <a:endParaRPr lang="da-DK" dirty="0"/>
          </a:p>
        </p:txBody>
      </p:sp>
      <p:sp>
        <p:nvSpPr>
          <p:cNvPr id="16" name="Text Placeholder 10"/>
          <p:cNvSpPr>
            <a:spLocks noGrp="1"/>
          </p:cNvSpPr>
          <p:nvPr>
            <p:ph type="body" sz="quarter" idx="18"/>
          </p:nvPr>
        </p:nvSpPr>
        <p:spPr>
          <a:xfrm>
            <a:off x="8193208" y="3860800"/>
            <a:ext cx="3663380" cy="2305050"/>
          </a:xfrm>
          <a:solidFill>
            <a:schemeClr val="accent6">
              <a:alpha val="50000"/>
            </a:schemeClr>
          </a:solidFill>
        </p:spPr>
        <p:txBody>
          <a:bodyPr lIns="144000" tIns="108000" rIns="108000" bIns="108000"/>
          <a:lstStyle>
            <a:lvl1pPr>
              <a:defRPr sz="2400">
                <a:latin typeface="+mj-lt"/>
              </a:defRPr>
            </a:lvl1pPr>
          </a:lstStyle>
          <a:p>
            <a:pPr lvl="0"/>
            <a:r>
              <a:rPr lang="en-US"/>
              <a:t>Edit Master text styles</a:t>
            </a:r>
          </a:p>
        </p:txBody>
      </p:sp>
      <p:sp>
        <p:nvSpPr>
          <p:cNvPr id="19" name="Picture Placeholder 16"/>
          <p:cNvSpPr>
            <a:spLocks noGrp="1"/>
          </p:cNvSpPr>
          <p:nvPr>
            <p:ph type="pic" sz="quarter" idx="19"/>
          </p:nvPr>
        </p:nvSpPr>
        <p:spPr>
          <a:xfrm>
            <a:off x="8193360" y="1268413"/>
            <a:ext cx="3663280" cy="2376487"/>
          </a:xfrm>
        </p:spPr>
        <p:txBody>
          <a:bodyPr/>
          <a:lstStyle>
            <a:lvl1pPr>
              <a:defRPr>
                <a:latin typeface="+mj-lt"/>
              </a:defRPr>
            </a:lvl1pPr>
          </a:lstStyle>
          <a:p>
            <a:r>
              <a:rPr lang="en-US"/>
              <a:t>Click icon to add picture</a:t>
            </a:r>
            <a:endParaRPr lang="da-DK" dirty="0"/>
          </a:p>
        </p:txBody>
      </p:sp>
      <p:sp>
        <p:nvSpPr>
          <p:cNvPr id="12" name="Title 1"/>
          <p:cNvSpPr>
            <a:spLocks noGrp="1"/>
          </p:cNvSpPr>
          <p:nvPr>
            <p:ph type="title"/>
          </p:nvPr>
        </p:nvSpPr>
        <p:spPr>
          <a:xfrm>
            <a:off x="336000" y="260350"/>
            <a:ext cx="11521038" cy="855537"/>
          </a:xfrm>
        </p:spPr>
        <p:txBody>
          <a:bodyPr/>
          <a:lstStyle/>
          <a:p>
            <a:r>
              <a:rPr lang="en-US"/>
              <a:t>Click to edit Master title style</a:t>
            </a:r>
            <a:endParaRPr lang="da-DK" dirty="0"/>
          </a:p>
        </p:txBody>
      </p:sp>
    </p:spTree>
    <p:extLst>
      <p:ext uri="{BB962C8B-B14F-4D97-AF65-F5344CB8AC3E}">
        <p14:creationId xmlns:p14="http://schemas.microsoft.com/office/powerpoint/2010/main" val="4423866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9" name="Table Placeholder 8"/>
          <p:cNvSpPr>
            <a:spLocks noGrp="1"/>
          </p:cNvSpPr>
          <p:nvPr>
            <p:ph type="tbl" sz="quarter" idx="13"/>
          </p:nvPr>
        </p:nvSpPr>
        <p:spPr>
          <a:xfrm>
            <a:off x="550863" y="1844675"/>
            <a:ext cx="10298112" cy="3600450"/>
          </a:xfrm>
        </p:spPr>
        <p:txBody>
          <a:bodyPr/>
          <a:lstStyle/>
          <a:p>
            <a:r>
              <a:rPr lang="en-US"/>
              <a:t>Click icon to add table</a:t>
            </a:r>
            <a:endParaRPr lang="da-DK"/>
          </a:p>
        </p:txBody>
      </p:sp>
      <p:graphicFrame>
        <p:nvGraphicFramePr>
          <p:cNvPr id="10" name="Table 9"/>
          <p:cNvGraphicFramePr>
            <a:graphicFrameLocks noGrp="1"/>
          </p:cNvGraphicFramePr>
          <p:nvPr userDrawn="1">
            <p:extLst>
              <p:ext uri="{D42A27DB-BD31-4B8C-83A1-F6EECF244321}">
                <p14:modId xmlns:p14="http://schemas.microsoft.com/office/powerpoint/2010/main" val="2500032465"/>
              </p:ext>
            </p:extLst>
          </p:nvPr>
        </p:nvGraphicFramePr>
        <p:xfrm>
          <a:off x="342000" y="1268412"/>
          <a:ext cx="11519451" cy="4897437"/>
        </p:xfrm>
        <a:graphic>
          <a:graphicData uri="http://schemas.openxmlformats.org/drawingml/2006/table">
            <a:tbl>
              <a:tblPr firstRow="1" bandRow="1">
                <a:tableStyleId>{5C22544A-7EE6-4342-B048-85BDC9FD1C3A}</a:tableStyleId>
              </a:tblPr>
              <a:tblGrid>
                <a:gridCol w="3839817">
                  <a:extLst>
                    <a:ext uri="{9D8B030D-6E8A-4147-A177-3AD203B41FA5}">
                      <a16:colId xmlns="" xmlns:a16="http://schemas.microsoft.com/office/drawing/2014/main" val="20000"/>
                    </a:ext>
                  </a:extLst>
                </a:gridCol>
                <a:gridCol w="3839817">
                  <a:extLst>
                    <a:ext uri="{9D8B030D-6E8A-4147-A177-3AD203B41FA5}">
                      <a16:colId xmlns="" xmlns:a16="http://schemas.microsoft.com/office/drawing/2014/main" val="20001"/>
                    </a:ext>
                  </a:extLst>
                </a:gridCol>
                <a:gridCol w="3839817">
                  <a:extLst>
                    <a:ext uri="{9D8B030D-6E8A-4147-A177-3AD203B41FA5}">
                      <a16:colId xmlns="" xmlns:a16="http://schemas.microsoft.com/office/drawing/2014/main" val="20002"/>
                    </a:ext>
                  </a:extLst>
                </a:gridCol>
              </a:tblGrid>
              <a:tr h="827009">
                <a:tc>
                  <a:txBody>
                    <a:bodyPr/>
                    <a:lstStyle/>
                    <a:p>
                      <a:endParaRPr lang="da-DK" sz="2400" dirty="0">
                        <a:latin typeface="+mj-lt"/>
                      </a:endParaRPr>
                    </a:p>
                  </a:txBody>
                  <a:tcPr>
                    <a:solidFill>
                      <a:schemeClr val="accent6"/>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a-DK" sz="2400" b="1" kern="1200" dirty="0">
                        <a:solidFill>
                          <a:schemeClr val="lt1"/>
                        </a:solidFill>
                        <a:latin typeface="+mj-lt"/>
                        <a:ea typeface="+mn-ea"/>
                        <a:cs typeface="+mn-cs"/>
                      </a:endParaRPr>
                    </a:p>
                    <a:p>
                      <a:endParaRPr lang="da-DK" sz="2000" dirty="0">
                        <a:latin typeface="+mj-lt"/>
                      </a:endParaRPr>
                    </a:p>
                  </a:txBody>
                  <a:tcPr>
                    <a:solidFill>
                      <a:schemeClr val="accent2"/>
                    </a:solidFill>
                  </a:tcPr>
                </a:tc>
                <a:tc>
                  <a:txBody>
                    <a:bodyPr/>
                    <a:lstStyle/>
                    <a:p>
                      <a:endParaRPr lang="da-DK" sz="2000" dirty="0">
                        <a:latin typeface="+mj-lt"/>
                      </a:endParaRPr>
                    </a:p>
                  </a:txBody>
                  <a:tcPr>
                    <a:solidFill>
                      <a:schemeClr val="accent3"/>
                    </a:solidFill>
                  </a:tcPr>
                </a:tc>
                <a:extLst>
                  <a:ext uri="{0D108BD9-81ED-4DB2-BD59-A6C34878D82A}">
                    <a16:rowId xmlns="" xmlns:a16="http://schemas.microsoft.com/office/drawing/2014/main" val="10000"/>
                  </a:ext>
                </a:extLst>
              </a:tr>
              <a:tr h="4070428">
                <a:tc>
                  <a:txBody>
                    <a:bodyPr/>
                    <a:lstStyle/>
                    <a:p>
                      <a:endParaRPr lang="da-DK" sz="1800" dirty="0">
                        <a:latin typeface="+mj-lt"/>
                      </a:endParaRPr>
                    </a:p>
                  </a:txBody>
                  <a:tcPr/>
                </a:tc>
                <a:tc>
                  <a:txBody>
                    <a:bodyPr/>
                    <a:lstStyle/>
                    <a:p>
                      <a:endParaRPr lang="da-DK" sz="1800" dirty="0">
                        <a:latin typeface="+mj-lt"/>
                      </a:endParaRPr>
                    </a:p>
                  </a:txBody>
                  <a:tcPr/>
                </a:tc>
                <a:tc>
                  <a:txBody>
                    <a:bodyPr/>
                    <a:lstStyle/>
                    <a:p>
                      <a:endParaRPr lang="da-DK" sz="1800" dirty="0">
                        <a:latin typeface="+mj-lt"/>
                      </a:endParaRPr>
                    </a:p>
                  </a:txBody>
                  <a:tcPr/>
                </a:tc>
                <a:extLst>
                  <a:ext uri="{0D108BD9-81ED-4DB2-BD59-A6C34878D82A}">
                    <a16:rowId xmlns="" xmlns:a16="http://schemas.microsoft.com/office/drawing/2014/main" val="10001"/>
                  </a:ext>
                </a:extLst>
              </a:tr>
            </a:tbl>
          </a:graphicData>
        </a:graphic>
      </p:graphicFrame>
      <p:sp>
        <p:nvSpPr>
          <p:cNvPr id="8"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3651205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6"/>
          <p:cNvSpPr>
            <a:spLocks noGrp="1"/>
          </p:cNvSpPr>
          <p:nvPr>
            <p:ph type="body" sz="quarter" idx="13"/>
          </p:nvPr>
        </p:nvSpPr>
        <p:spPr>
          <a:xfrm>
            <a:off x="336550" y="1341438"/>
            <a:ext cx="5615434" cy="4823866"/>
          </a:xfrm>
          <a:solidFill>
            <a:schemeClr val="accent1"/>
          </a:solidFill>
        </p:spPr>
        <p:txBody>
          <a:bodyPr/>
          <a:lstStyle>
            <a:lvl1pPr marL="342900" indent="-342900">
              <a:buFont typeface="Arial" panose="020B0604020202020204" pitchFamily="34" charset="0"/>
              <a:buChar cha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Text Placeholder 6"/>
          <p:cNvSpPr>
            <a:spLocks noGrp="1"/>
          </p:cNvSpPr>
          <p:nvPr>
            <p:ph type="body" sz="quarter" idx="14"/>
          </p:nvPr>
        </p:nvSpPr>
        <p:spPr>
          <a:xfrm>
            <a:off x="6245768" y="1365733"/>
            <a:ext cx="5615434" cy="4823866"/>
          </a:xfrm>
          <a:solidFill>
            <a:schemeClr val="accent6"/>
          </a:solidFill>
        </p:spPr>
        <p:txBody>
          <a:bodyPr/>
          <a:lstStyle>
            <a:lvl1pPr marL="342900" indent="-342900">
              <a:buFont typeface="Arial" panose="020B0604020202020204" pitchFamily="34" charset="0"/>
              <a:buChar cha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1867590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for vide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6" name="Title 1"/>
          <p:cNvSpPr>
            <a:spLocks noGrp="1"/>
          </p:cNvSpPr>
          <p:nvPr>
            <p:ph type="title"/>
          </p:nvPr>
        </p:nvSpPr>
        <p:spPr>
          <a:xfrm>
            <a:off x="336000" y="260350"/>
            <a:ext cx="11521038" cy="855537"/>
          </a:xfrm>
        </p:spPr>
        <p:txBody>
          <a:bodyPr/>
          <a:lstStyle/>
          <a:p>
            <a:r>
              <a:rPr lang="en-US"/>
              <a:t>Click to edit Master title style</a:t>
            </a:r>
            <a:endParaRPr lang="da-DK" dirty="0"/>
          </a:p>
        </p:txBody>
      </p:sp>
      <p:sp>
        <p:nvSpPr>
          <p:cNvPr id="7" name="Text Placeholder 6"/>
          <p:cNvSpPr>
            <a:spLocks noGrp="1"/>
          </p:cNvSpPr>
          <p:nvPr>
            <p:ph type="body" sz="quarter" idx="13"/>
          </p:nvPr>
        </p:nvSpPr>
        <p:spPr>
          <a:xfrm>
            <a:off x="336550" y="1412875"/>
            <a:ext cx="11518900" cy="2447925"/>
          </a:xfrm>
          <a:solidFill>
            <a:schemeClr val="accent1"/>
          </a:solidFill>
        </p:spPr>
        <p:txBody>
          <a:bodyPr/>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Picture Placeholder 8"/>
          <p:cNvSpPr>
            <a:spLocks noGrp="1"/>
          </p:cNvSpPr>
          <p:nvPr>
            <p:ph type="pic" sz="quarter" idx="14"/>
          </p:nvPr>
        </p:nvSpPr>
        <p:spPr>
          <a:xfrm>
            <a:off x="336550" y="4076700"/>
            <a:ext cx="11518900" cy="2089150"/>
          </a:xfrm>
        </p:spPr>
        <p:txBody>
          <a:bodyPr/>
          <a:lstStyle>
            <a:lvl1pPr>
              <a:defRPr sz="2000">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Tree>
    <p:extLst>
      <p:ext uri="{BB962C8B-B14F-4D97-AF65-F5344CB8AC3E}">
        <p14:creationId xmlns:p14="http://schemas.microsoft.com/office/powerpoint/2010/main" val="2669404246"/>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Picture Placeholder 6"/>
          <p:cNvSpPr>
            <a:spLocks noGrp="1"/>
          </p:cNvSpPr>
          <p:nvPr>
            <p:ph type="pic" sz="quarter" idx="13"/>
          </p:nvPr>
        </p:nvSpPr>
        <p:spPr>
          <a:xfrm>
            <a:off x="336550" y="1340769"/>
            <a:ext cx="3527202" cy="266429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0" name="Picture Placeholder 6"/>
          <p:cNvSpPr>
            <a:spLocks noGrp="1"/>
          </p:cNvSpPr>
          <p:nvPr>
            <p:ph type="pic" sz="quarter" idx="14"/>
          </p:nvPr>
        </p:nvSpPr>
        <p:spPr>
          <a:xfrm>
            <a:off x="4332399" y="1340768"/>
            <a:ext cx="3527202" cy="2664298"/>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1" name="Picture Placeholder 6"/>
          <p:cNvSpPr>
            <a:spLocks noGrp="1"/>
          </p:cNvSpPr>
          <p:nvPr>
            <p:ph type="pic" sz="quarter" idx="15"/>
          </p:nvPr>
        </p:nvSpPr>
        <p:spPr>
          <a:xfrm>
            <a:off x="8328249" y="1340768"/>
            <a:ext cx="3527202" cy="266429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3" name="Text Placeholder 12"/>
          <p:cNvSpPr>
            <a:spLocks noGrp="1"/>
          </p:cNvSpPr>
          <p:nvPr>
            <p:ph type="body" sz="quarter" idx="16"/>
          </p:nvPr>
        </p:nvSpPr>
        <p:spPr>
          <a:xfrm>
            <a:off x="336550" y="4149725"/>
            <a:ext cx="3527425" cy="1150938"/>
          </a:xfrm>
          <a:solidFill>
            <a:schemeClr val="accent6"/>
          </a:solidFill>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4" name="Text Placeholder 12"/>
          <p:cNvSpPr>
            <a:spLocks noGrp="1"/>
          </p:cNvSpPr>
          <p:nvPr>
            <p:ph type="body" sz="quarter" idx="17"/>
          </p:nvPr>
        </p:nvSpPr>
        <p:spPr>
          <a:xfrm>
            <a:off x="4332399" y="4149725"/>
            <a:ext cx="3527425" cy="1150938"/>
          </a:xfrm>
          <a:solidFill>
            <a:schemeClr val="accent2"/>
          </a:solidFill>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5" name="Text Placeholder 12"/>
          <p:cNvSpPr>
            <a:spLocks noGrp="1"/>
          </p:cNvSpPr>
          <p:nvPr>
            <p:ph type="body" sz="quarter" idx="18"/>
          </p:nvPr>
        </p:nvSpPr>
        <p:spPr>
          <a:xfrm>
            <a:off x="8328026" y="4149725"/>
            <a:ext cx="3527425" cy="1150938"/>
          </a:xfrm>
          <a:solidFill>
            <a:schemeClr val="accent1"/>
          </a:solidFill>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2" name="Text Placeholder 11"/>
          <p:cNvSpPr>
            <a:spLocks noGrp="1"/>
          </p:cNvSpPr>
          <p:nvPr>
            <p:ph type="body" sz="quarter" idx="19"/>
          </p:nvPr>
        </p:nvSpPr>
        <p:spPr>
          <a:xfrm>
            <a:off x="336550" y="5445125"/>
            <a:ext cx="11518900" cy="720725"/>
          </a:xfrm>
          <a:solidFill>
            <a:schemeClr val="accent4"/>
          </a:solidFill>
        </p:spPr>
        <p:txBody>
          <a:bodyPr anchor="ctr" anchorCtr="0"/>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255593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dirty="0"/>
          </a:p>
        </p:txBody>
      </p:sp>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6"/>
          <p:cNvSpPr>
            <a:spLocks noGrp="1"/>
          </p:cNvSpPr>
          <p:nvPr>
            <p:ph type="body" sz="quarter" idx="13"/>
          </p:nvPr>
        </p:nvSpPr>
        <p:spPr>
          <a:xfrm>
            <a:off x="336550" y="1341438"/>
            <a:ext cx="5543426" cy="4823866"/>
          </a:xfrm>
          <a:solidFill>
            <a:schemeClr val="accent1"/>
          </a:solidFill>
        </p:spPr>
        <p:txBody>
          <a:bodyPr/>
          <a:lstStyle>
            <a:lvl1pPr marL="0" indent="0">
              <a:buFontTx/>
              <a:buNone/>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Picture Placeholder 7"/>
          <p:cNvSpPr>
            <a:spLocks noGrp="1"/>
          </p:cNvSpPr>
          <p:nvPr>
            <p:ph type="pic" sz="quarter" idx="14"/>
          </p:nvPr>
        </p:nvSpPr>
        <p:spPr>
          <a:xfrm>
            <a:off x="6312024" y="1340892"/>
            <a:ext cx="5543427" cy="4824412"/>
          </a:xfrm>
        </p:spPr>
        <p:txBody>
          <a:bodyPr/>
          <a:lstStyle>
            <a:lvl1pPr>
              <a:defRPr sz="2400">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Tree>
    <p:extLst>
      <p:ext uri="{BB962C8B-B14F-4D97-AF65-F5344CB8AC3E}">
        <p14:creationId xmlns:p14="http://schemas.microsoft.com/office/powerpoint/2010/main" val="3940243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dirty="0"/>
          </a:p>
        </p:txBody>
      </p:sp>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6"/>
          <p:cNvSpPr>
            <a:spLocks noGrp="1"/>
          </p:cNvSpPr>
          <p:nvPr>
            <p:ph type="body" sz="quarter" idx="13"/>
          </p:nvPr>
        </p:nvSpPr>
        <p:spPr>
          <a:xfrm>
            <a:off x="336550" y="1341438"/>
            <a:ext cx="7847682" cy="4823866"/>
          </a:xfrm>
          <a:solidFill>
            <a:schemeClr val="accent4"/>
          </a:solidFill>
        </p:spPr>
        <p:txBody>
          <a:bodyPr/>
          <a:lstStyle>
            <a:lvl1pPr marL="342900" indent="-342900">
              <a:buFont typeface="Arial" panose="020B0604020202020204" pitchFamily="34" charset="0"/>
              <a:buChar cha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Picture Placeholder 7"/>
          <p:cNvSpPr>
            <a:spLocks noGrp="1"/>
          </p:cNvSpPr>
          <p:nvPr>
            <p:ph type="pic" sz="quarter" idx="14"/>
          </p:nvPr>
        </p:nvSpPr>
        <p:spPr>
          <a:xfrm>
            <a:off x="8472264" y="1340892"/>
            <a:ext cx="3383187" cy="2232124"/>
          </a:xfrm>
        </p:spPr>
        <p:txBody>
          <a:bodyPr/>
          <a:lstStyle>
            <a:lvl1pPr>
              <a:defRPr sz="2000">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9" name="Picture Placeholder 7"/>
          <p:cNvSpPr>
            <a:spLocks noGrp="1"/>
          </p:cNvSpPr>
          <p:nvPr>
            <p:ph type="pic" sz="quarter" idx="15"/>
          </p:nvPr>
        </p:nvSpPr>
        <p:spPr>
          <a:xfrm>
            <a:off x="8470524" y="3933180"/>
            <a:ext cx="3383187" cy="2232124"/>
          </a:xfrm>
        </p:spPr>
        <p:txBody>
          <a:bodyPr/>
          <a:lstStyle>
            <a:lvl1pPr>
              <a:defRPr sz="2000">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Tree>
    <p:extLst>
      <p:ext uri="{BB962C8B-B14F-4D97-AF65-F5344CB8AC3E}">
        <p14:creationId xmlns:p14="http://schemas.microsoft.com/office/powerpoint/2010/main" val="20510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7" name="Text Placeholder 2"/>
          <p:cNvSpPr>
            <a:spLocks noGrp="1"/>
          </p:cNvSpPr>
          <p:nvPr>
            <p:ph type="subTitle" idx="1"/>
          </p:nvPr>
        </p:nvSpPr>
        <p:spPr>
          <a:xfrm>
            <a:off x="508000" y="3644900"/>
            <a:ext cx="3211736" cy="622300"/>
          </a:xfrm>
        </p:spPr>
        <p:txBody>
          <a:bodyPr/>
          <a:lstStyle>
            <a:lvl1pPr>
              <a:defRPr sz="1400" i="1" smtClean="0">
                <a:solidFill>
                  <a:srgbClr val="7F7F7F"/>
                </a:solidFill>
              </a:defRPr>
            </a:lvl1pPr>
          </a:lstStyle>
          <a:p>
            <a:r>
              <a:rPr lang="en-US" noProof="0"/>
              <a:t>Click to edit Master subtitle style</a:t>
            </a:r>
            <a:endParaRPr lang="da-DK" noProof="0" dirty="0"/>
          </a:p>
        </p:txBody>
      </p:sp>
      <p:pic>
        <p:nvPicPr>
          <p:cNvPr id="8" name="Picture 7" descr="IDA_Bubbles"/>
          <p:cNvPicPr>
            <a:picLocks noChangeAspect="1" noChangeArrowheads="1"/>
          </p:cNvPicPr>
          <p:nvPr userDrawn="1"/>
        </p:nvPicPr>
        <p:blipFill>
          <a:blip r:embed="rId2"/>
          <a:srcRect/>
          <a:stretch>
            <a:fillRect/>
          </a:stretch>
        </p:blipFill>
        <p:spPr bwMode="auto">
          <a:xfrm>
            <a:off x="9336360" y="3170239"/>
            <a:ext cx="2011684" cy="619507"/>
          </a:xfrm>
          <a:prstGeom prst="rect">
            <a:avLst/>
          </a:prstGeom>
          <a:noFill/>
        </p:spPr>
      </p:pic>
      <p:sp>
        <p:nvSpPr>
          <p:cNvPr id="11" name="Title Placeholder 1"/>
          <p:cNvSpPr>
            <a:spLocks noGrp="1"/>
          </p:cNvSpPr>
          <p:nvPr>
            <p:ph type="title"/>
          </p:nvPr>
        </p:nvSpPr>
        <p:spPr bwMode="auto">
          <a:xfrm>
            <a:off x="508000" y="3170239"/>
            <a:ext cx="7748240" cy="402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2400"/>
            </a:lvl1pPr>
          </a:lstStyle>
          <a:p>
            <a:pPr lvl="0"/>
            <a:r>
              <a:rPr lang="en-US" noProof="0"/>
              <a:t>Click to edit Master title style</a:t>
            </a:r>
            <a:endParaRPr lang="da-DK" noProof="0" dirty="0"/>
          </a:p>
        </p:txBody>
      </p:sp>
    </p:spTree>
    <p:extLst>
      <p:ext uri="{BB962C8B-B14F-4D97-AF65-F5344CB8AC3E}">
        <p14:creationId xmlns:p14="http://schemas.microsoft.com/office/powerpoint/2010/main" val="418272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940CB4-10EA-48AE-8F87-FE23B81D02DC}" type="datetimeFigureOut">
              <a:rPr lang="en-GB" smtClean="0"/>
              <a:t>22/03/2019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2C652C-E42D-46CA-892F-F90CDA806E85}" type="slidenum">
              <a:rPr lang="en-GB" smtClean="0"/>
              <a:t>‹#›</a:t>
            </a:fld>
            <a:endParaRPr lang="en-GB"/>
          </a:p>
        </p:txBody>
      </p:sp>
    </p:spTree>
    <p:extLst>
      <p:ext uri="{BB962C8B-B14F-4D97-AF65-F5344CB8AC3E}">
        <p14:creationId xmlns:p14="http://schemas.microsoft.com/office/powerpoint/2010/main" val="414143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image and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2" name="Text Placeholder 10"/>
          <p:cNvSpPr>
            <a:spLocks noGrp="1"/>
          </p:cNvSpPr>
          <p:nvPr>
            <p:ph type="body" sz="quarter" idx="14"/>
          </p:nvPr>
        </p:nvSpPr>
        <p:spPr>
          <a:xfrm>
            <a:off x="6249388" y="3860800"/>
            <a:ext cx="5616575" cy="2305050"/>
          </a:xfrm>
          <a:solidFill>
            <a:schemeClr val="accent2"/>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3" name="Text Placeholder 10"/>
          <p:cNvSpPr>
            <a:spLocks noGrp="1"/>
          </p:cNvSpPr>
          <p:nvPr>
            <p:ph type="body" sz="quarter" idx="13"/>
          </p:nvPr>
        </p:nvSpPr>
        <p:spPr>
          <a:xfrm>
            <a:off x="342000" y="3860800"/>
            <a:ext cx="5607203" cy="2305050"/>
          </a:xfrm>
          <a:solidFill>
            <a:schemeClr val="accent1"/>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560373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8" name="Picture Placeholder 16"/>
          <p:cNvSpPr>
            <a:spLocks noGrp="1"/>
          </p:cNvSpPr>
          <p:nvPr>
            <p:ph type="pic" sz="quarter" idx="16"/>
          </p:nvPr>
        </p:nvSpPr>
        <p:spPr>
          <a:xfrm>
            <a:off x="6258913" y="1276540"/>
            <a:ext cx="560705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0" name="Title 1"/>
          <p:cNvSpPr>
            <a:spLocks noGrp="1"/>
          </p:cNvSpPr>
          <p:nvPr>
            <p:ph type="title"/>
          </p:nvPr>
        </p:nvSpPr>
        <p:spPr>
          <a:xfrm>
            <a:off x="336000" y="260350"/>
            <a:ext cx="11521038" cy="855537"/>
          </a:xfrm>
        </p:spPr>
        <p:txBody>
          <a:bodyPr/>
          <a:lstStyle/>
          <a:p>
            <a:r>
              <a:rPr lang="en-US"/>
              <a:t>Click to edit Master title style</a:t>
            </a:r>
            <a:endParaRPr lang="da-DK" dirty="0"/>
          </a:p>
        </p:txBody>
      </p:sp>
    </p:spTree>
    <p:extLst>
      <p:ext uri="{BB962C8B-B14F-4D97-AF65-F5344CB8AC3E}">
        <p14:creationId xmlns:p14="http://schemas.microsoft.com/office/powerpoint/2010/main" val="3894190777"/>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 pics and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3663380" cy="2305050"/>
          </a:xfrm>
          <a:solidFill>
            <a:schemeClr val="accent4"/>
          </a:solidFill>
        </p:spPr>
        <p:txBody>
          <a:bodyPr lIns="108000" tIns="108000" rIns="108000" bIns="108000"/>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2"/>
          </a:solidFill>
        </p:spPr>
        <p:txBody>
          <a:bodyPr lIns="108000" tIns="108000" rIns="108000" bIns="108000"/>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5" name="Picture Placeholder 16"/>
          <p:cNvSpPr>
            <a:spLocks noGrp="1"/>
          </p:cNvSpPr>
          <p:nvPr>
            <p:ph type="pic" sz="quarter" idx="17"/>
          </p:nvPr>
        </p:nvSpPr>
        <p:spPr>
          <a:xfrm>
            <a:off x="4268924"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6" name="Text Placeholder 10"/>
          <p:cNvSpPr>
            <a:spLocks noGrp="1"/>
          </p:cNvSpPr>
          <p:nvPr>
            <p:ph type="body" sz="quarter" idx="18"/>
          </p:nvPr>
        </p:nvSpPr>
        <p:spPr>
          <a:xfrm>
            <a:off x="8193208" y="3860800"/>
            <a:ext cx="3663380" cy="2305050"/>
          </a:xfrm>
          <a:solidFill>
            <a:schemeClr val="accent1"/>
          </a:solidFill>
        </p:spPr>
        <p:txBody>
          <a:bodyPr lIns="108000" tIns="108000" rIns="108000" bIns="108000"/>
          <a:lstStyle>
            <a:lvl1pPr>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Edit Master text styles</a:t>
            </a:r>
          </a:p>
        </p:txBody>
      </p:sp>
      <p:sp>
        <p:nvSpPr>
          <p:cNvPr id="19" name="Picture Placeholder 16"/>
          <p:cNvSpPr>
            <a:spLocks noGrp="1"/>
          </p:cNvSpPr>
          <p:nvPr>
            <p:ph type="pic" sz="quarter" idx="19"/>
          </p:nvPr>
        </p:nvSpPr>
        <p:spPr>
          <a:xfrm>
            <a:off x="819336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2"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128100663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s and one 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11511115" cy="2305050"/>
          </a:xfrm>
          <a:solidFill>
            <a:schemeClr val="accent4"/>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5" name="Picture Placeholder 16"/>
          <p:cNvSpPr>
            <a:spLocks noGrp="1"/>
          </p:cNvSpPr>
          <p:nvPr>
            <p:ph type="pic" sz="quarter" idx="17"/>
          </p:nvPr>
        </p:nvSpPr>
        <p:spPr>
          <a:xfrm>
            <a:off x="4268924"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9" name="Picture Placeholder 16"/>
          <p:cNvSpPr>
            <a:spLocks noGrp="1"/>
          </p:cNvSpPr>
          <p:nvPr>
            <p:ph type="pic" sz="quarter" idx="19"/>
          </p:nvPr>
        </p:nvSpPr>
        <p:spPr>
          <a:xfrm>
            <a:off x="8193360" y="1268413"/>
            <a:ext cx="3663280"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1"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175055438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pic and three text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58124"/>
            <a:ext cx="3663380" cy="2305050"/>
          </a:xfrm>
          <a:solidFill>
            <a:schemeClr val="tx2"/>
          </a:solidFill>
        </p:spPr>
        <p:txBody>
          <a:bodyPr lIns="144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11510963"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14" name="Text Placeholder 10"/>
          <p:cNvSpPr>
            <a:spLocks noGrp="1"/>
          </p:cNvSpPr>
          <p:nvPr>
            <p:ph type="body" sz="quarter" idx="16"/>
          </p:nvPr>
        </p:nvSpPr>
        <p:spPr>
          <a:xfrm>
            <a:off x="4268772" y="3860800"/>
            <a:ext cx="3663380" cy="2305050"/>
          </a:xfrm>
          <a:solidFill>
            <a:schemeClr val="accent1"/>
          </a:solidFill>
        </p:spPr>
        <p:txBody>
          <a:bodyPr lIns="144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6" name="Text Placeholder 10"/>
          <p:cNvSpPr>
            <a:spLocks noGrp="1"/>
          </p:cNvSpPr>
          <p:nvPr>
            <p:ph type="body" sz="quarter" idx="18"/>
          </p:nvPr>
        </p:nvSpPr>
        <p:spPr>
          <a:xfrm>
            <a:off x="8193208" y="3860800"/>
            <a:ext cx="3663380" cy="2305050"/>
          </a:xfrm>
          <a:solidFill>
            <a:schemeClr val="accent4"/>
          </a:solidFill>
        </p:spPr>
        <p:txBody>
          <a:bodyPr lIns="144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0"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2653933463"/>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and one text box">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3860800"/>
            <a:ext cx="11511114" cy="2305050"/>
          </a:xfrm>
          <a:solidFill>
            <a:schemeClr val="accent4"/>
          </a:solidFill>
        </p:spPr>
        <p:txBody>
          <a:bodyPr lIns="180000" tIns="108000" rIns="108000" bIns="108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7" name="Picture Placeholder 16"/>
          <p:cNvSpPr>
            <a:spLocks noGrp="1"/>
          </p:cNvSpPr>
          <p:nvPr>
            <p:ph type="pic" sz="quarter" idx="15"/>
          </p:nvPr>
        </p:nvSpPr>
        <p:spPr>
          <a:xfrm>
            <a:off x="342000" y="1268413"/>
            <a:ext cx="11510963" cy="23764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Click icon to add picture</a:t>
            </a:r>
            <a:endParaRPr lang="da-DK" dirty="0"/>
          </a:p>
        </p:txBody>
      </p:sp>
      <p:sp>
        <p:nvSpPr>
          <p:cNvPr id="8" name="Title 1"/>
          <p:cNvSpPr>
            <a:spLocks noGrp="1"/>
          </p:cNvSpPr>
          <p:nvPr>
            <p:ph type="title"/>
          </p:nvPr>
        </p:nvSpPr>
        <p:spPr>
          <a:xfrm>
            <a:off x="336000" y="260350"/>
            <a:ext cx="11521038" cy="855537"/>
          </a:xfrm>
        </p:spPr>
        <p:txBody>
          <a:bodyPr/>
          <a:lstStyle/>
          <a:p>
            <a:r>
              <a:rPr lang="en-US"/>
              <a:t>Click to edit Master title style</a:t>
            </a:r>
            <a:endParaRPr lang="da-DK" dirty="0"/>
          </a:p>
        </p:txBody>
      </p:sp>
    </p:spTree>
    <p:extLst>
      <p:ext uri="{BB962C8B-B14F-4D97-AF65-F5344CB8AC3E}">
        <p14:creationId xmlns:p14="http://schemas.microsoft.com/office/powerpoint/2010/main" val="175147022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enum questions - 3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1277897"/>
            <a:ext cx="5040000" cy="1504800"/>
          </a:xfrm>
          <a:solidFill>
            <a:schemeClr val="accent2"/>
          </a:solidFill>
        </p:spPr>
        <p:txBody>
          <a:bodyPr/>
          <a:lstStyle>
            <a:lvl1pPr>
              <a:defRPr sz="22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Text Placeholder 10"/>
          <p:cNvSpPr>
            <a:spLocks noGrp="1"/>
          </p:cNvSpPr>
          <p:nvPr>
            <p:ph type="body" sz="quarter" idx="14"/>
          </p:nvPr>
        </p:nvSpPr>
        <p:spPr>
          <a:xfrm>
            <a:off x="3580687" y="2969200"/>
            <a:ext cx="5040000" cy="1504800"/>
          </a:xfrm>
          <a:solidFill>
            <a:schemeClr val="accent4"/>
          </a:solidFill>
        </p:spPr>
        <p:txBody>
          <a:bodyPr/>
          <a:lstStyle>
            <a:lvl1pPr>
              <a:defRPr sz="22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Text Placeholder 10"/>
          <p:cNvSpPr>
            <a:spLocks noGrp="1"/>
          </p:cNvSpPr>
          <p:nvPr>
            <p:ph type="body" sz="quarter" idx="15"/>
          </p:nvPr>
        </p:nvSpPr>
        <p:spPr>
          <a:xfrm>
            <a:off x="6815451" y="4660504"/>
            <a:ext cx="5040000" cy="1504800"/>
          </a:xfrm>
          <a:solidFill>
            <a:schemeClr val="accent1"/>
          </a:solidFill>
        </p:spPr>
        <p:txBody>
          <a:bodyPr/>
          <a:lstStyle>
            <a:lvl1pPr>
              <a:defRPr sz="22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10" name="Title 1"/>
          <p:cNvSpPr>
            <a:spLocks noGrp="1"/>
          </p:cNvSpPr>
          <p:nvPr>
            <p:ph type="title"/>
          </p:nvPr>
        </p:nvSpPr>
        <p:spPr>
          <a:xfrm>
            <a:off x="336000" y="260350"/>
            <a:ext cx="11521038" cy="855537"/>
          </a:xfrm>
        </p:spPr>
        <p:txBody>
          <a:bodyPr/>
          <a:lstStyle/>
          <a:p>
            <a:r>
              <a:rPr lang="en-US"/>
              <a:t>Click to edit Master title style</a:t>
            </a:r>
            <a:endParaRPr lang="da-DK" dirty="0"/>
          </a:p>
        </p:txBody>
      </p:sp>
    </p:spTree>
    <p:extLst>
      <p:ext uri="{BB962C8B-B14F-4D97-AF65-F5344CB8AC3E}">
        <p14:creationId xmlns:p14="http://schemas.microsoft.com/office/powerpoint/2010/main" val="2727463850"/>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quot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Footer Placeholder 3"/>
          <p:cNvSpPr>
            <a:spLocks noGrp="1"/>
          </p:cNvSpPr>
          <p:nvPr>
            <p:ph type="ftr" sz="quarter" idx="11"/>
          </p:nvPr>
        </p:nvSpPr>
        <p:spPr/>
        <p:txBody>
          <a:bodyPr/>
          <a:lstStyle/>
          <a:p>
            <a:endParaRPr lang="da-DK" noProof="0" dirty="0"/>
          </a:p>
        </p:txBody>
      </p:sp>
      <p:sp>
        <p:nvSpPr>
          <p:cNvPr id="5" name="Slide Number Placeholder 4"/>
          <p:cNvSpPr>
            <a:spLocks noGrp="1"/>
          </p:cNvSpPr>
          <p:nvPr>
            <p:ph type="sldNum" sz="quarter" idx="12"/>
          </p:nvPr>
        </p:nvSpPr>
        <p:spPr/>
        <p:txBody>
          <a:bodyPr/>
          <a:lstStyle/>
          <a:p>
            <a:r>
              <a:rPr lang="da-DK" noProof="0"/>
              <a:t>Slide </a:t>
            </a:r>
            <a:fld id="{8A58E4B7-0C53-4D1B-89B3-DED3806AF999}" type="slidenum">
              <a:rPr lang="da-DK" noProof="0" smtClean="0"/>
              <a:pPr/>
              <a:t>‹#›</a:t>
            </a:fld>
            <a:endParaRPr lang="da-DK" noProof="0"/>
          </a:p>
        </p:txBody>
      </p:sp>
      <p:sp>
        <p:nvSpPr>
          <p:cNvPr id="13" name="Text Placeholder 10"/>
          <p:cNvSpPr>
            <a:spLocks noGrp="1"/>
          </p:cNvSpPr>
          <p:nvPr>
            <p:ph type="body" sz="quarter" idx="13"/>
          </p:nvPr>
        </p:nvSpPr>
        <p:spPr>
          <a:xfrm>
            <a:off x="342000" y="1277896"/>
            <a:ext cx="11509527" cy="3789401"/>
          </a:xfrm>
          <a:solidFill>
            <a:schemeClr val="accent1"/>
          </a:solidFill>
        </p:spPr>
        <p:txBody>
          <a:bodyPr lIns="180000" tIns="108000" rIns="108000" bIns="108000"/>
          <a:lstStyle>
            <a:lvl1pPr>
              <a:defRPr sz="28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9" name="Text Placeholder 10"/>
          <p:cNvSpPr>
            <a:spLocks noGrp="1"/>
          </p:cNvSpPr>
          <p:nvPr>
            <p:ph type="body" sz="quarter" idx="15"/>
          </p:nvPr>
        </p:nvSpPr>
        <p:spPr>
          <a:xfrm>
            <a:off x="342000" y="5301208"/>
            <a:ext cx="11509527" cy="864096"/>
          </a:xfrm>
          <a:solidFill>
            <a:schemeClr val="accent4"/>
          </a:solidFill>
        </p:spPr>
        <p:txBody>
          <a:bodyPr lIns="144000" tIns="72000" rIns="72000" bIns="72000"/>
          <a:lstStyle>
            <a:lvl1pPr>
              <a:defRPr sz="2400">
                <a:solidFill>
                  <a:schemeClr val="bg1"/>
                </a:solidFill>
                <a:latin typeface="+mn-lt"/>
                <a:ea typeface="Verdana" panose="020B0604030504040204" pitchFamily="34" charset="0"/>
                <a:cs typeface="Verdana" panose="020B0604030504040204" pitchFamily="34" charset="0"/>
              </a:defRPr>
            </a:lvl1pPr>
          </a:lstStyle>
          <a:p>
            <a:pPr lvl="0"/>
            <a:r>
              <a:rPr lang="en-US"/>
              <a:t>Edit Master text styles</a:t>
            </a:r>
          </a:p>
        </p:txBody>
      </p:sp>
      <p:sp>
        <p:nvSpPr>
          <p:cNvPr id="8" name="Title 1"/>
          <p:cNvSpPr>
            <a:spLocks noGrp="1"/>
          </p:cNvSpPr>
          <p:nvPr>
            <p:ph type="title"/>
          </p:nvPr>
        </p:nvSpPr>
        <p:spPr>
          <a:xfrm>
            <a:off x="336000" y="260350"/>
            <a:ext cx="11521038" cy="855537"/>
          </a:xfrm>
        </p:spPr>
        <p:txBody>
          <a:bodyPr/>
          <a:lstStyle/>
          <a:p>
            <a:r>
              <a:rPr lang="en-US"/>
              <a:t>Click to edit Master title style</a:t>
            </a:r>
            <a:endParaRPr lang="da-DK"/>
          </a:p>
        </p:txBody>
      </p:sp>
    </p:spTree>
    <p:extLst>
      <p:ext uri="{BB962C8B-B14F-4D97-AF65-F5344CB8AC3E}">
        <p14:creationId xmlns:p14="http://schemas.microsoft.com/office/powerpoint/2010/main" val="1429586729"/>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342000" y="1271444"/>
            <a:ext cx="11521678" cy="4894406"/>
          </a:xfrm>
          <a:prstGeom prst="rect">
            <a:avLst/>
          </a:prstGeom>
          <a:noFill/>
          <a:ln w="9525">
            <a:noFill/>
            <a:miter lim="800000"/>
            <a:headEnd/>
            <a:tailEnd/>
          </a:ln>
        </p:spPr>
        <p:txBody>
          <a:bodyPr vert="horz" wrap="square" lIns="50800" tIns="50400" rIns="50400" bIns="50400" numCol="1" anchor="t" anchorCtr="0" compatLnSpc="1">
            <a:prstTxWarp prst="textNoShape">
              <a:avLst/>
            </a:prstTxWarp>
          </a:bodyPr>
          <a:lstStyle/>
          <a:p>
            <a:pPr lvl="0"/>
            <a:endParaRPr lang="en-US" noProof="0" dirty="0"/>
          </a:p>
        </p:txBody>
      </p:sp>
      <p:sp>
        <p:nvSpPr>
          <p:cNvPr id="4" name="Date Placeholder 3"/>
          <p:cNvSpPr>
            <a:spLocks noGrp="1"/>
          </p:cNvSpPr>
          <p:nvPr>
            <p:ph type="dt" sz="half" idx="2"/>
          </p:nvPr>
        </p:nvSpPr>
        <p:spPr bwMode="auto">
          <a:xfrm>
            <a:off x="10162118" y="6534151"/>
            <a:ext cx="1693333" cy="1825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rgbClr val="898989"/>
                </a:solidFill>
                <a:latin typeface="Verdana" panose="020B0604030504040204" pitchFamily="34" charset="0"/>
                <a:ea typeface="Verdana" panose="020B0604030504040204" pitchFamily="34" charset="0"/>
                <a:cs typeface="Verdana" panose="020B0604030504040204" pitchFamily="34" charset="0"/>
              </a:defRPr>
            </a:lvl1pPr>
          </a:lstStyle>
          <a:p>
            <a:fld id="{38AF6AC0-A584-4699-A38E-B7D230F9D472}" type="datetime6">
              <a:rPr lang="da-DK" smtClean="0"/>
              <a:pPr/>
              <a:t>22.3.2019</a:t>
            </a:fld>
            <a:endParaRPr lang="da-DK" dirty="0"/>
          </a:p>
        </p:txBody>
      </p:sp>
      <p:sp>
        <p:nvSpPr>
          <p:cNvPr id="5" name="Footer Placeholder 4"/>
          <p:cNvSpPr>
            <a:spLocks noGrp="1"/>
          </p:cNvSpPr>
          <p:nvPr>
            <p:ph type="ftr" sz="quarter" idx="3"/>
          </p:nvPr>
        </p:nvSpPr>
        <p:spPr>
          <a:xfrm>
            <a:off x="2736851" y="6399214"/>
            <a:ext cx="6720416" cy="103187"/>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6" name="Slide Number Placeholder 5"/>
          <p:cNvSpPr>
            <a:spLocks noGrp="1"/>
          </p:cNvSpPr>
          <p:nvPr>
            <p:ph type="sldNum" sz="quarter" idx="4"/>
          </p:nvPr>
        </p:nvSpPr>
        <p:spPr bwMode="auto">
          <a:xfrm>
            <a:off x="10498667" y="6397625"/>
            <a:ext cx="1358900" cy="127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solidFill>
                  <a:srgbClr val="898989"/>
                </a:solidFill>
                <a:latin typeface="Georgia" pitchFamily="18" charset="0"/>
              </a:defRPr>
            </a:lvl1pPr>
          </a:lstStyle>
          <a:p>
            <a:r>
              <a:rPr lang="da-DK" dirty="0">
                <a:latin typeface="Verdana" panose="020B0604030504040204" pitchFamily="34" charset="0"/>
                <a:ea typeface="Verdana" panose="020B0604030504040204" pitchFamily="34" charset="0"/>
                <a:cs typeface="Verdana" panose="020B0604030504040204" pitchFamily="34" charset="0"/>
              </a:rPr>
              <a:t>Slide</a:t>
            </a:r>
            <a:r>
              <a:rPr lang="da-DK" dirty="0"/>
              <a:t> </a:t>
            </a:r>
            <a:fld id="{8A58E4B7-0C53-4D1B-89B3-DED3806AF999}" type="slidenum">
              <a:rPr lang="da-DK" smtClean="0"/>
              <a:pPr/>
              <a:t>‹#›</a:t>
            </a:fld>
            <a:endParaRPr lang="da-DK" dirty="0"/>
          </a:p>
        </p:txBody>
      </p:sp>
      <p:cxnSp>
        <p:nvCxnSpPr>
          <p:cNvPr id="7" name="Straight Connector 6"/>
          <p:cNvCxnSpPr/>
          <p:nvPr/>
        </p:nvCxnSpPr>
        <p:spPr>
          <a:xfrm flipV="1">
            <a:off x="335360" y="6310313"/>
            <a:ext cx="11520000" cy="1"/>
          </a:xfrm>
          <a:prstGeom prst="line">
            <a:avLst/>
          </a:prstGeom>
          <a:ln w="3175" cap="flat" cmpd="sng" algn="ctr">
            <a:solidFill>
              <a:schemeClr val="tx1">
                <a:lumMod val="85000"/>
                <a:lumOff val="15000"/>
                <a:alpha val="31000"/>
              </a:scheme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2" name="Picture 1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07576" y="6409745"/>
            <a:ext cx="1530775" cy="187607"/>
          </a:xfrm>
          <a:prstGeom prst="rect">
            <a:avLst/>
          </a:prstGeom>
        </p:spPr>
      </p:pic>
      <p:sp>
        <p:nvSpPr>
          <p:cNvPr id="10" name="Title Placeholder 1"/>
          <p:cNvSpPr>
            <a:spLocks noGrp="1"/>
          </p:cNvSpPr>
          <p:nvPr>
            <p:ph type="title"/>
          </p:nvPr>
        </p:nvSpPr>
        <p:spPr bwMode="auto">
          <a:xfrm>
            <a:off x="336000" y="260350"/>
            <a:ext cx="11521038" cy="8555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a:t>Click to edit Master title style</a:t>
            </a:r>
            <a:endParaRPr lang="da-DK" noProof="0" dirty="0"/>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3" r:id="rId3"/>
    <p:sldLayoutId id="2147483672" r:id="rId4"/>
    <p:sldLayoutId id="2147483675" r:id="rId5"/>
    <p:sldLayoutId id="2147483681" r:id="rId6"/>
    <p:sldLayoutId id="2147483673" r:id="rId7"/>
    <p:sldLayoutId id="2147483676" r:id="rId8"/>
    <p:sldLayoutId id="2147483677" r:id="rId9"/>
    <p:sldLayoutId id="2147483678" r:id="rId10"/>
    <p:sldLayoutId id="2147483680" r:id="rId11"/>
    <p:sldLayoutId id="2147483674" r:id="rId12"/>
    <p:sldLayoutId id="2147483679" r:id="rId13"/>
    <p:sldLayoutId id="2147483682" r:id="rId14"/>
    <p:sldLayoutId id="2147483684" r:id="rId15"/>
    <p:sldLayoutId id="2147483683" r:id="rId16"/>
    <p:sldLayoutId id="2147483685" r:id="rId17"/>
    <p:sldLayoutId id="2147483686" r:id="rId18"/>
    <p:sldLayoutId id="2147483687" r:id="rId19"/>
    <p:sldLayoutId id="2147483688" r:id="rId20"/>
  </p:sldLayoutIdLst>
  <p:hf hdr="0" ftr="0"/>
  <p:txStyles>
    <p:titleStyle>
      <a:lvl1pPr algn="l" defTabSz="457200" rtl="0" eaLnBrk="1" fontAlgn="base" hangingPunct="1">
        <a:spcBef>
          <a:spcPct val="0"/>
        </a:spcBef>
        <a:spcAft>
          <a:spcPct val="0"/>
        </a:spcAft>
        <a:defRPr sz="2800" kern="1200" cap="all" baseline="0">
          <a:solidFill>
            <a:schemeClr val="accent2"/>
          </a:solidFill>
          <a:latin typeface="Verdana" pitchFamily="34" charset="0"/>
          <a:ea typeface="Verdana" pitchFamily="34" charset="0"/>
          <a:cs typeface="Verdana" pitchFamily="34" charset="0"/>
        </a:defRPr>
      </a:lvl1pPr>
      <a:lvl2pPr algn="l" defTabSz="457200" rtl="0" eaLnBrk="1" fontAlgn="base" hangingPunct="1">
        <a:spcBef>
          <a:spcPct val="0"/>
        </a:spcBef>
        <a:spcAft>
          <a:spcPct val="0"/>
        </a:spcAft>
        <a:defRPr sz="2400">
          <a:solidFill>
            <a:schemeClr val="tx2"/>
          </a:solidFill>
          <a:latin typeface="Gotham Light" pitchFamily="50" charset="0"/>
        </a:defRPr>
      </a:lvl2pPr>
      <a:lvl3pPr algn="l" defTabSz="457200" rtl="0" eaLnBrk="1" fontAlgn="base" hangingPunct="1">
        <a:spcBef>
          <a:spcPct val="0"/>
        </a:spcBef>
        <a:spcAft>
          <a:spcPct val="0"/>
        </a:spcAft>
        <a:defRPr sz="2400">
          <a:solidFill>
            <a:schemeClr val="tx2"/>
          </a:solidFill>
          <a:latin typeface="Gotham Light" pitchFamily="50" charset="0"/>
        </a:defRPr>
      </a:lvl3pPr>
      <a:lvl4pPr algn="l" defTabSz="457200" rtl="0" eaLnBrk="1" fontAlgn="base" hangingPunct="1">
        <a:spcBef>
          <a:spcPct val="0"/>
        </a:spcBef>
        <a:spcAft>
          <a:spcPct val="0"/>
        </a:spcAft>
        <a:defRPr sz="2400">
          <a:solidFill>
            <a:schemeClr val="tx2"/>
          </a:solidFill>
          <a:latin typeface="Gotham Light" pitchFamily="50" charset="0"/>
        </a:defRPr>
      </a:lvl4pPr>
      <a:lvl5pPr algn="l" defTabSz="457200" rtl="0" eaLnBrk="1" fontAlgn="base" hangingPunct="1">
        <a:spcBef>
          <a:spcPct val="0"/>
        </a:spcBef>
        <a:spcAft>
          <a:spcPct val="0"/>
        </a:spcAft>
        <a:defRPr sz="2400">
          <a:solidFill>
            <a:schemeClr val="tx2"/>
          </a:solidFill>
          <a:latin typeface="Gotham Light" pitchFamily="50" charset="0"/>
        </a:defRPr>
      </a:lvl5pPr>
      <a:lvl6pPr marL="457200" algn="l" defTabSz="457200" rtl="0" eaLnBrk="1" fontAlgn="base" hangingPunct="1">
        <a:spcBef>
          <a:spcPct val="0"/>
        </a:spcBef>
        <a:spcAft>
          <a:spcPct val="0"/>
        </a:spcAft>
        <a:defRPr sz="2400">
          <a:solidFill>
            <a:schemeClr val="tx2"/>
          </a:solidFill>
          <a:latin typeface="Gotham Light" pitchFamily="50" charset="0"/>
        </a:defRPr>
      </a:lvl6pPr>
      <a:lvl7pPr marL="914400" algn="l" defTabSz="457200" rtl="0" eaLnBrk="1" fontAlgn="base" hangingPunct="1">
        <a:spcBef>
          <a:spcPct val="0"/>
        </a:spcBef>
        <a:spcAft>
          <a:spcPct val="0"/>
        </a:spcAft>
        <a:defRPr sz="2400">
          <a:solidFill>
            <a:schemeClr val="tx2"/>
          </a:solidFill>
          <a:latin typeface="Gotham Light" pitchFamily="50" charset="0"/>
        </a:defRPr>
      </a:lvl7pPr>
      <a:lvl8pPr marL="1371600" algn="l" defTabSz="457200" rtl="0" eaLnBrk="1" fontAlgn="base" hangingPunct="1">
        <a:spcBef>
          <a:spcPct val="0"/>
        </a:spcBef>
        <a:spcAft>
          <a:spcPct val="0"/>
        </a:spcAft>
        <a:defRPr sz="2400">
          <a:solidFill>
            <a:schemeClr val="tx2"/>
          </a:solidFill>
          <a:latin typeface="Gotham Light" pitchFamily="50" charset="0"/>
        </a:defRPr>
      </a:lvl8pPr>
      <a:lvl9pPr marL="1828800" algn="l" defTabSz="457200" rtl="0" eaLnBrk="1" fontAlgn="base" hangingPunct="1">
        <a:spcBef>
          <a:spcPct val="0"/>
        </a:spcBef>
        <a:spcAft>
          <a:spcPct val="0"/>
        </a:spcAft>
        <a:defRPr sz="2400">
          <a:solidFill>
            <a:schemeClr val="tx2"/>
          </a:solidFill>
          <a:latin typeface="Gotham Light" pitchFamily="50" charset="0"/>
        </a:defRPr>
      </a:lvl9pPr>
    </p:titleStyle>
    <p:bodyStyle>
      <a:lvl1pPr algn="l" defTabSz="457200" rtl="0" eaLnBrk="1" fontAlgn="base" hangingPunct="1">
        <a:spcBef>
          <a:spcPct val="20000"/>
        </a:spcBef>
        <a:spcAft>
          <a:spcPct val="0"/>
        </a:spcAft>
        <a:buFont typeface="Arial" charset="0"/>
        <a:defRPr sz="2000" kern="1200">
          <a:solidFill>
            <a:schemeClr val="tx1"/>
          </a:solidFill>
          <a:latin typeface="+mn-lt"/>
          <a:ea typeface="Verdana" panose="020B0604030504040204" pitchFamily="34" charset="0"/>
          <a:cs typeface="Verdana" panose="020B0604030504040204" pitchFamily="34" charset="0"/>
        </a:defRPr>
      </a:lvl1pPr>
      <a:lvl2pPr marL="1588" algn="l" defTabSz="457200" rtl="0" eaLnBrk="1" fontAlgn="base" hangingPunct="1">
        <a:spcBef>
          <a:spcPct val="20000"/>
        </a:spcBef>
        <a:spcAft>
          <a:spcPct val="0"/>
        </a:spcAft>
        <a:buFont typeface="Arial" charset="0"/>
        <a:defRPr sz="2000" kern="1200">
          <a:solidFill>
            <a:schemeClr val="tx1"/>
          </a:solidFill>
          <a:latin typeface="Georgia" pitchFamily="18" charset="0"/>
          <a:ea typeface="+mn-ea"/>
          <a:cs typeface="+mn-cs"/>
        </a:defRPr>
      </a:lvl2pPr>
      <a:lvl3pPr marL="276225" indent="-276225"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3pPr>
      <a:lvl4pPr marL="269875" indent="0" algn="l" defTabSz="457200" rtl="0" eaLnBrk="1" fontAlgn="base" hangingPunct="1">
        <a:lnSpc>
          <a:spcPct val="100000"/>
        </a:lnSpc>
        <a:spcBef>
          <a:spcPts val="1600"/>
        </a:spcBef>
        <a:spcAft>
          <a:spcPct val="0"/>
        </a:spcAft>
        <a:buFont typeface="Wingdings" pitchFamily="2" charset="2"/>
        <a:buNone/>
        <a:tabLst/>
        <a:defRPr sz="2000" kern="1200">
          <a:solidFill>
            <a:schemeClr val="tx1"/>
          </a:solidFill>
          <a:latin typeface="Georgia" pitchFamily="18" charset="0"/>
          <a:ea typeface="+mn-ea"/>
          <a:cs typeface="+mn-cs"/>
        </a:defRPr>
      </a:lvl4pPr>
      <a:lvl5pPr marL="561600" indent="-277200"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4" userDrawn="1">
          <p15:clr>
            <a:srgbClr val="F26B43"/>
          </p15:clr>
        </p15:guide>
        <p15:guide id="3" orient="horz" pos="709" userDrawn="1">
          <p15:clr>
            <a:srgbClr val="F26B43"/>
          </p15:clr>
        </p15:guide>
        <p15:guide id="4" orient="horz" pos="3884" userDrawn="1">
          <p15:clr>
            <a:srgbClr val="F26B43"/>
          </p15:clr>
        </p15:guide>
        <p15:guide id="5" orient="horz" pos="799" userDrawn="1">
          <p15:clr>
            <a:srgbClr val="F26B43"/>
          </p15:clr>
        </p15:guide>
        <p15:guide id="6" pos="211" userDrawn="1">
          <p15:clr>
            <a:srgbClr val="F26B43"/>
          </p15:clr>
        </p15:guide>
        <p15:guide id="7" pos="746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Psychological </a:t>
            </a:r>
            <a:r>
              <a:rPr lang="en-US" smtClean="0"/>
              <a:t>Management </a:t>
            </a:r>
            <a:r>
              <a:rPr lang="en-US" dirty="0" smtClean="0"/>
              <a:t>of TINNITUS</a:t>
            </a:r>
            <a:endParaRPr lang="en-US" dirty="0"/>
          </a:p>
        </p:txBody>
      </p:sp>
    </p:spTree>
    <p:extLst>
      <p:ext uri="{BB962C8B-B14F-4D97-AF65-F5344CB8AC3E}">
        <p14:creationId xmlns:p14="http://schemas.microsoft.com/office/powerpoint/2010/main" val="257946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solidFill>
            <a:schemeClr val="tx2"/>
          </a:solidFill>
        </p:spPr>
        <p:txBody>
          <a:bodyPr/>
          <a:lstStyle/>
          <a:p>
            <a:r>
              <a:rPr lang="en-GB" dirty="0" smtClean="0"/>
              <a:t>Specialized </a:t>
            </a:r>
            <a:r>
              <a:rPr lang="en-GB" dirty="0"/>
              <a:t>treatment based on cognitive </a:t>
            </a:r>
            <a:r>
              <a:rPr lang="en-GB" dirty="0" err="1" smtClean="0"/>
              <a:t>behavior</a:t>
            </a:r>
            <a:r>
              <a:rPr lang="en-GB" dirty="0" smtClean="0"/>
              <a:t> therapy versus </a:t>
            </a:r>
            <a:r>
              <a:rPr lang="en-GB" dirty="0"/>
              <a:t>usual care for tinnitus: a randomised controlled </a:t>
            </a:r>
            <a:r>
              <a:rPr lang="en-GB" dirty="0" smtClean="0"/>
              <a:t>trial. </a:t>
            </a:r>
            <a:r>
              <a:rPr lang="en-GB" dirty="0" err="1" smtClean="0"/>
              <a:t>Cima</a:t>
            </a:r>
            <a:r>
              <a:rPr lang="en-GB" dirty="0" smtClean="0"/>
              <a:t> et al. 2012:</a:t>
            </a:r>
            <a:r>
              <a:rPr lang="en-GB" dirty="0"/>
              <a:t> </a:t>
            </a:r>
            <a:r>
              <a:rPr lang="en-GB" dirty="0" smtClean="0"/>
              <a:t>Lancet </a:t>
            </a:r>
            <a:r>
              <a:rPr lang="en-GB" i="1" dirty="0" smtClean="0"/>
              <a:t>379</a:t>
            </a:r>
            <a:r>
              <a:rPr lang="en-GB" dirty="0"/>
              <a:t>: </a:t>
            </a:r>
            <a:r>
              <a:rPr lang="en-GB" dirty="0" smtClean="0"/>
              <a:t>1951–1959.</a:t>
            </a:r>
            <a:endParaRPr lang="en-GB" dirty="0"/>
          </a:p>
        </p:txBody>
      </p:sp>
      <p:pic>
        <p:nvPicPr>
          <p:cNvPr id="5" name="Picture Placeholder 4"/>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4510" b="34510"/>
          <a:stretch>
            <a:fillRect/>
          </a:stretch>
        </p:blipFill>
        <p:spPr/>
      </p:pic>
      <p:sp>
        <p:nvSpPr>
          <p:cNvPr id="2" name="Title 1"/>
          <p:cNvSpPr>
            <a:spLocks noGrp="1"/>
          </p:cNvSpPr>
          <p:nvPr>
            <p:ph type="title"/>
          </p:nvPr>
        </p:nvSpPr>
        <p:spPr/>
        <p:txBody>
          <a:bodyPr>
            <a:noAutofit/>
          </a:bodyPr>
          <a:lstStyle/>
          <a:p>
            <a:r>
              <a:rPr lang="en-GB" dirty="0" smtClean="0"/>
              <a:t>CBT: evidence for use in tinnitus management (</a:t>
            </a:r>
            <a:r>
              <a:rPr lang="en-GB" dirty="0" err="1" smtClean="0"/>
              <a:t>Cima</a:t>
            </a:r>
            <a:r>
              <a:rPr lang="en-GB" dirty="0" smtClean="0"/>
              <a:t> et al, 2012)</a:t>
            </a:r>
            <a:endParaRPr lang="en-GB" dirty="0"/>
          </a:p>
        </p:txBody>
      </p:sp>
    </p:spTree>
    <p:extLst>
      <p:ext uri="{BB962C8B-B14F-4D97-AF65-F5344CB8AC3E}">
        <p14:creationId xmlns:p14="http://schemas.microsoft.com/office/powerpoint/2010/main" val="186937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00" y="260350"/>
            <a:ext cx="11521038" cy="1440458"/>
          </a:xfrm>
        </p:spPr>
        <p:txBody>
          <a:bodyPr>
            <a:noAutofit/>
          </a:bodyPr>
          <a:lstStyle/>
          <a:p>
            <a:r>
              <a:rPr lang="en-GB" dirty="0"/>
              <a:t>CBT: </a:t>
            </a:r>
            <a:r>
              <a:rPr lang="en-GB" dirty="0" smtClean="0"/>
              <a:t>evidence </a:t>
            </a:r>
            <a:r>
              <a:rPr lang="en-GB" dirty="0"/>
              <a:t>for use in tinnitus management (</a:t>
            </a:r>
            <a:r>
              <a:rPr lang="en-GB" dirty="0" err="1"/>
              <a:t>Cima</a:t>
            </a:r>
            <a:r>
              <a:rPr lang="en-GB" dirty="0"/>
              <a:t> et al, 2012)</a:t>
            </a:r>
            <a:endParaRPr lang="en-GB" dirty="0">
              <a:solidFill>
                <a:srgbClr val="E63E4D"/>
              </a:solidFill>
            </a:endParaRPr>
          </a:p>
        </p:txBody>
      </p:sp>
      <p:sp>
        <p:nvSpPr>
          <p:cNvPr id="3" name="Content Placeholder 2"/>
          <p:cNvSpPr>
            <a:spLocks noGrp="1"/>
          </p:cNvSpPr>
          <p:nvPr>
            <p:ph idx="1"/>
          </p:nvPr>
        </p:nvSpPr>
        <p:spPr>
          <a:xfrm>
            <a:off x="3215680" y="1700808"/>
            <a:ext cx="8641358" cy="4464770"/>
          </a:xfrm>
          <a:solidFill>
            <a:schemeClr val="accent2"/>
          </a:solidFill>
        </p:spPr>
        <p:txBody>
          <a:bodyPr>
            <a:noAutofit/>
          </a:bodyPr>
          <a:lstStyle/>
          <a:p>
            <a:pPr marL="342900" indent="-342900">
              <a:buFont typeface="Arial" panose="020B0604020202020204" pitchFamily="34" charset="0"/>
              <a:buChar char="•"/>
            </a:pPr>
            <a:r>
              <a:rPr lang="en-GB" sz="2400" dirty="0" smtClean="0">
                <a:solidFill>
                  <a:schemeClr val="bg1"/>
                </a:solidFill>
              </a:rPr>
              <a:t>Health-related quality </a:t>
            </a:r>
            <a:r>
              <a:rPr lang="en-GB" sz="2400" dirty="0">
                <a:solidFill>
                  <a:schemeClr val="bg1"/>
                </a:solidFill>
              </a:rPr>
              <a:t>of life </a:t>
            </a:r>
            <a:r>
              <a:rPr lang="en-GB" sz="2400" dirty="0" smtClean="0">
                <a:solidFill>
                  <a:schemeClr val="bg1"/>
                </a:solidFill>
              </a:rPr>
              <a:t>improved during </a:t>
            </a:r>
            <a:r>
              <a:rPr lang="en-GB" sz="2400" dirty="0">
                <a:solidFill>
                  <a:schemeClr val="bg1"/>
                </a:solidFill>
              </a:rPr>
              <a:t>a period of 12 </a:t>
            </a:r>
            <a:r>
              <a:rPr lang="en-GB" sz="2400" dirty="0" smtClean="0">
                <a:solidFill>
                  <a:schemeClr val="bg1"/>
                </a:solidFill>
              </a:rPr>
              <a:t>months for those that received CBT-based care, </a:t>
            </a:r>
            <a:r>
              <a:rPr lang="en-GB" sz="2400" dirty="0">
                <a:solidFill>
                  <a:schemeClr val="bg1"/>
                </a:solidFill>
              </a:rPr>
              <a:t>and had decreased tinnitus severity and impairment.</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Treatment seemed effective irrespective of initial tinnitus severity and no adverse events were recorded.</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smtClean="0">
                <a:solidFill>
                  <a:schemeClr val="bg1"/>
                </a:solidFill>
              </a:rPr>
              <a:t>Specialized </a:t>
            </a:r>
            <a:r>
              <a:rPr lang="en-GB" sz="2400" dirty="0">
                <a:solidFill>
                  <a:schemeClr val="bg1"/>
                </a:solidFill>
              </a:rPr>
              <a:t>treatment of tinnitus based on </a:t>
            </a:r>
            <a:r>
              <a:rPr lang="en-GB" sz="2400" dirty="0" smtClean="0">
                <a:solidFill>
                  <a:schemeClr val="bg1"/>
                </a:solidFill>
              </a:rPr>
              <a:t>CBT could </a:t>
            </a:r>
            <a:r>
              <a:rPr lang="en-GB" sz="2400" dirty="0">
                <a:solidFill>
                  <a:schemeClr val="bg1"/>
                </a:solidFill>
              </a:rPr>
              <a:t>be suitable for widespread implementation for patients with tinnitus of varying severity.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00" y="1700808"/>
            <a:ext cx="2718795" cy="4464770"/>
          </a:xfrm>
          <a:prstGeom prst="rect">
            <a:avLst/>
          </a:prstGeom>
        </p:spPr>
      </p:pic>
    </p:spTree>
    <p:extLst>
      <p:ext uri="{BB962C8B-B14F-4D97-AF65-F5344CB8AC3E}">
        <p14:creationId xmlns:p14="http://schemas.microsoft.com/office/powerpoint/2010/main" val="618279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pPr marL="0" indent="0">
              <a:buNone/>
            </a:pPr>
            <a:r>
              <a:rPr lang="en-GB" dirty="0" smtClean="0"/>
              <a:t>Audiologist-guided internet-based cognitive behavioural therapy </a:t>
            </a:r>
            <a:r>
              <a:rPr lang="en-GB" dirty="0"/>
              <a:t>for </a:t>
            </a:r>
            <a:r>
              <a:rPr lang="en-GB" dirty="0" smtClean="0"/>
              <a:t>adults with tinnitus </a:t>
            </a:r>
            <a:r>
              <a:rPr lang="en-GB" dirty="0"/>
              <a:t>in the United Kingdom: A </a:t>
            </a:r>
            <a:r>
              <a:rPr lang="en-GB" dirty="0" smtClean="0"/>
              <a:t>randomized controlled trial. </a:t>
            </a:r>
            <a:r>
              <a:rPr lang="en-GB" dirty="0" err="1" smtClean="0"/>
              <a:t>Beukes</a:t>
            </a:r>
            <a:r>
              <a:rPr lang="en-GB" dirty="0" smtClean="0"/>
              <a:t> et al, 2017. Ear </a:t>
            </a:r>
            <a:r>
              <a:rPr lang="en-GB" dirty="0"/>
              <a:t>&amp; </a:t>
            </a:r>
            <a:r>
              <a:rPr lang="en-GB" dirty="0" smtClean="0"/>
              <a:t>Hearin</a:t>
            </a:r>
            <a:r>
              <a:rPr lang="en-GB" dirty="0"/>
              <a:t>g</a:t>
            </a:r>
            <a:r>
              <a:rPr lang="en-GB" dirty="0" smtClean="0"/>
              <a:t> </a:t>
            </a:r>
            <a:r>
              <a:rPr lang="en-GB" i="1" dirty="0" smtClean="0"/>
              <a:t>39</a:t>
            </a:r>
            <a:r>
              <a:rPr lang="en-GB" dirty="0" smtClean="0"/>
              <a:t> (3), </a:t>
            </a:r>
            <a:r>
              <a:rPr lang="en-GB" dirty="0" smtClean="0"/>
              <a:t>423–433.</a:t>
            </a:r>
            <a:endParaRPr lang="en-GB" dirty="0"/>
          </a:p>
        </p:txBody>
      </p:sp>
      <p:sp>
        <p:nvSpPr>
          <p:cNvPr id="2" name="Title 1"/>
          <p:cNvSpPr>
            <a:spLocks noGrp="1"/>
          </p:cNvSpPr>
          <p:nvPr>
            <p:ph type="title"/>
          </p:nvPr>
        </p:nvSpPr>
        <p:spPr/>
        <p:txBody>
          <a:bodyPr>
            <a:noAutofit/>
          </a:bodyPr>
          <a:lstStyle/>
          <a:p>
            <a:r>
              <a:rPr lang="en-GB" dirty="0"/>
              <a:t>CBT: </a:t>
            </a:r>
            <a:r>
              <a:rPr lang="en-GB" dirty="0" smtClean="0"/>
              <a:t>evidence for </a:t>
            </a:r>
            <a:r>
              <a:rPr lang="en-GB" dirty="0"/>
              <a:t>use in tinnitus management </a:t>
            </a:r>
            <a:r>
              <a:rPr lang="en-GB" dirty="0" smtClean="0"/>
              <a:t>(</a:t>
            </a:r>
            <a:r>
              <a:rPr lang="en-GB" dirty="0" err="1" smtClean="0"/>
              <a:t>beukes</a:t>
            </a:r>
            <a:r>
              <a:rPr lang="en-GB" dirty="0" smtClean="0"/>
              <a:t> </a:t>
            </a:r>
            <a:r>
              <a:rPr lang="en-GB" dirty="0"/>
              <a:t>et al, </a:t>
            </a:r>
            <a:r>
              <a:rPr lang="en-GB" dirty="0" smtClean="0"/>
              <a:t>2017)</a:t>
            </a:r>
            <a:endParaRPr lang="en-GB"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1095" b="7908"/>
          <a:stretch/>
        </p:blipFill>
        <p:spPr>
          <a:xfrm>
            <a:off x="337962" y="1340768"/>
            <a:ext cx="11517114" cy="2376264"/>
          </a:xfrm>
          <a:prstGeom prst="rect">
            <a:avLst/>
          </a:prstGeom>
        </p:spPr>
      </p:pic>
    </p:spTree>
    <p:extLst>
      <p:ext uri="{BB962C8B-B14F-4D97-AF65-F5344CB8AC3E}">
        <p14:creationId xmlns:p14="http://schemas.microsoft.com/office/powerpoint/2010/main" val="161681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342000" y="4149080"/>
            <a:ext cx="11511114" cy="2016770"/>
          </a:xfrm>
          <a:solidFill>
            <a:schemeClr val="accent1"/>
          </a:solidFill>
        </p:spPr>
        <p:txBody>
          <a:bodyPr/>
          <a:lstStyle/>
          <a:p>
            <a:r>
              <a:rPr lang="en-GB" dirty="0" smtClean="0"/>
              <a:t>What kinds </a:t>
            </a:r>
            <a:r>
              <a:rPr lang="en-GB" dirty="0"/>
              <a:t>of </a:t>
            </a:r>
            <a:r>
              <a:rPr lang="en-GB" dirty="0" smtClean="0"/>
              <a:t>qualifications or </a:t>
            </a:r>
            <a:r>
              <a:rPr lang="en-GB" dirty="0"/>
              <a:t>training </a:t>
            </a:r>
            <a:r>
              <a:rPr lang="en-GB" dirty="0" smtClean="0"/>
              <a:t>are </a:t>
            </a:r>
            <a:r>
              <a:rPr lang="en-GB" dirty="0"/>
              <a:t>needed for audiologists / hearing therapists to deliver </a:t>
            </a:r>
            <a:r>
              <a:rPr lang="en-GB" dirty="0" smtClean="0"/>
              <a:t>CBT-based </a:t>
            </a:r>
            <a:r>
              <a:rPr lang="en-GB" dirty="0" err="1" smtClean="0"/>
              <a:t>counseling</a:t>
            </a:r>
            <a:r>
              <a:rPr lang="en-GB" dirty="0" smtClean="0"/>
              <a:t> </a:t>
            </a:r>
            <a:r>
              <a:rPr lang="en-GB" dirty="0"/>
              <a:t>for tinnitus patients?</a:t>
            </a:r>
          </a:p>
          <a:p>
            <a:endParaRPr lang="en-GB" dirty="0"/>
          </a:p>
          <a:p>
            <a:r>
              <a:rPr lang="en-GB" dirty="0"/>
              <a:t>How can we develop those competencies effectively?</a:t>
            </a:r>
          </a:p>
        </p:txBody>
      </p:sp>
      <p:sp>
        <p:nvSpPr>
          <p:cNvPr id="4" name="Picture Placeholder 3"/>
          <p:cNvSpPr>
            <a:spLocks noGrp="1"/>
          </p:cNvSpPr>
          <p:nvPr>
            <p:ph type="pic" sz="quarter" idx="15"/>
          </p:nvPr>
        </p:nvSpPr>
        <p:spPr/>
      </p:sp>
      <p:sp>
        <p:nvSpPr>
          <p:cNvPr id="2" name="Title 1"/>
          <p:cNvSpPr>
            <a:spLocks noGrp="1"/>
          </p:cNvSpPr>
          <p:nvPr>
            <p:ph type="title"/>
          </p:nvPr>
        </p:nvSpPr>
        <p:spPr/>
        <p:txBody>
          <a:bodyPr/>
          <a:lstStyle/>
          <a:p>
            <a:r>
              <a:rPr lang="en-GB" dirty="0" smtClean="0"/>
              <a:t>Discussion </a:t>
            </a:r>
            <a:endParaRPr lang="en-GB"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5879" b="17633"/>
          <a:stretch/>
        </p:blipFill>
        <p:spPr>
          <a:xfrm>
            <a:off x="336000" y="1198574"/>
            <a:ext cx="11522050" cy="2806489"/>
          </a:xfrm>
          <a:prstGeom prst="rect">
            <a:avLst/>
          </a:prstGeom>
        </p:spPr>
      </p:pic>
    </p:spTree>
    <p:extLst>
      <p:ext uri="{BB962C8B-B14F-4D97-AF65-F5344CB8AC3E}">
        <p14:creationId xmlns:p14="http://schemas.microsoft.com/office/powerpoint/2010/main" val="2876055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342001" y="1277896"/>
            <a:ext cx="7338176" cy="4743392"/>
          </a:xfrm>
        </p:spPr>
        <p:txBody>
          <a:bodyPr>
            <a:normAutofit fontScale="92500" lnSpcReduction="20000"/>
          </a:bodyPr>
          <a:lstStyle/>
          <a:p>
            <a:r>
              <a:rPr lang="en-GB" dirty="0"/>
              <a:t>Mindfulness is different than CBT, as it is not a structured psychological therapy, but rather a discipline that can be cultivated throughout an individual’s life (Gans et al, 2013)</a:t>
            </a:r>
          </a:p>
          <a:p>
            <a:endParaRPr lang="en-GB" dirty="0"/>
          </a:p>
          <a:p>
            <a:r>
              <a:rPr lang="en-GB" dirty="0"/>
              <a:t>Dispassionate and sustained moment-to-moment awareness of perceptible mental states and processes in non-evaluative manner (Grossman et al, 2004)</a:t>
            </a:r>
          </a:p>
          <a:p>
            <a:endParaRPr lang="en-GB" dirty="0"/>
          </a:p>
          <a:p>
            <a:r>
              <a:rPr lang="en-GB" dirty="0"/>
              <a:t>The ultimate goal is for active mindfulness to replace unconscious reactiveness to difficult situations (Bjork et al, 2014)</a:t>
            </a:r>
          </a:p>
        </p:txBody>
      </p:sp>
      <p:sp>
        <p:nvSpPr>
          <p:cNvPr id="2" name="Title 1"/>
          <p:cNvSpPr>
            <a:spLocks noGrp="1"/>
          </p:cNvSpPr>
          <p:nvPr>
            <p:ph type="title"/>
          </p:nvPr>
        </p:nvSpPr>
        <p:spPr/>
        <p:txBody>
          <a:bodyPr/>
          <a:lstStyle/>
          <a:p>
            <a:r>
              <a:rPr lang="en-GB" dirty="0"/>
              <a:t>Mindfulness</a:t>
            </a:r>
          </a:p>
        </p:txBody>
      </p:sp>
      <p:pic>
        <p:nvPicPr>
          <p:cNvPr id="4" name="Content Placeholder 3">
            <a:extLst>
              <a:ext uri="{FF2B5EF4-FFF2-40B4-BE49-F238E27FC236}">
                <a16:creationId xmlns="" xmlns:a16="http://schemas.microsoft.com/office/drawing/2014/main" id="{072CB070-E69D-40A9-9A60-40E970BEB034}"/>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824192" y="1277896"/>
            <a:ext cx="4032846" cy="3025145"/>
          </a:xfrm>
          <a:prstGeom prst="rect">
            <a:avLst/>
          </a:prstGeom>
        </p:spPr>
      </p:pic>
    </p:spTree>
    <p:extLst>
      <p:ext uri="{BB962C8B-B14F-4D97-AF65-F5344CB8AC3E}">
        <p14:creationId xmlns:p14="http://schemas.microsoft.com/office/powerpoint/2010/main" val="38077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Mindfulness</a:t>
            </a:r>
          </a:p>
        </p:txBody>
      </p:sp>
      <p:sp>
        <p:nvSpPr>
          <p:cNvPr id="3" name="Content Placeholder 2"/>
          <p:cNvSpPr>
            <a:spLocks noGrp="1"/>
          </p:cNvSpPr>
          <p:nvPr>
            <p:ph type="body" sz="quarter" idx="13"/>
          </p:nvPr>
        </p:nvSpPr>
        <p:spPr>
          <a:xfrm>
            <a:off x="336550" y="1341438"/>
            <a:ext cx="4607322" cy="4823866"/>
          </a:xfrm>
          <a:solidFill>
            <a:schemeClr val="tx2"/>
          </a:solidFill>
        </p:spPr>
        <p:txBody>
          <a:bodyPr/>
          <a:lstStyle/>
          <a:p>
            <a:r>
              <a:rPr lang="en-GB" dirty="0"/>
              <a:t>Statistically significant improvement in patients with clinical depression and anxiety (</a:t>
            </a:r>
            <a:r>
              <a:rPr lang="en-GB" dirty="0" smtClean="0"/>
              <a:t>Grossman </a:t>
            </a:r>
            <a:r>
              <a:rPr lang="en-GB" dirty="0"/>
              <a:t>et al, 2004)</a:t>
            </a:r>
          </a:p>
          <a:p>
            <a:endParaRPr lang="en-GB" dirty="0"/>
          </a:p>
          <a:p>
            <a:r>
              <a:rPr lang="en-GB" dirty="0"/>
              <a:t>Similar results were recorded in patients with chronic pain (Hilton et al, 2017)</a:t>
            </a:r>
          </a:p>
          <a:p>
            <a:endParaRPr lang="en-GB" dirty="0"/>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1341437"/>
            <a:ext cx="6769150" cy="3843539"/>
          </a:xfrm>
          <a:prstGeom prst="rect">
            <a:avLst/>
          </a:prstGeom>
        </p:spPr>
      </p:pic>
    </p:spTree>
    <p:extLst>
      <p:ext uri="{BB962C8B-B14F-4D97-AF65-F5344CB8AC3E}">
        <p14:creationId xmlns:p14="http://schemas.microsoft.com/office/powerpoint/2010/main" val="268594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342000" y="1484784"/>
            <a:ext cx="11515038" cy="4536504"/>
          </a:xfrm>
          <a:solidFill>
            <a:srgbClr val="E63E4D"/>
          </a:solidFill>
        </p:spPr>
        <p:txBody>
          <a:bodyPr>
            <a:normAutofit/>
          </a:bodyPr>
          <a:lstStyle/>
          <a:p>
            <a:r>
              <a:rPr lang="en-US" dirty="0"/>
              <a:t>Mindfulness-Based Cognitive Therapy as a Treatment for Chronic Tinnitus: A Randomized Controlled </a:t>
            </a:r>
            <a:r>
              <a:rPr lang="en-US" dirty="0" smtClean="0"/>
              <a:t>Trial (</a:t>
            </a:r>
            <a:r>
              <a:rPr lang="en-GB" dirty="0" smtClean="0"/>
              <a:t>McKenna </a:t>
            </a:r>
            <a:r>
              <a:rPr lang="en-GB" dirty="0"/>
              <a:t>et al, </a:t>
            </a:r>
            <a:r>
              <a:rPr lang="en-GB" dirty="0" smtClean="0"/>
              <a:t>2017)</a:t>
            </a:r>
            <a:endParaRPr lang="en-GB" dirty="0"/>
          </a:p>
          <a:p>
            <a:endParaRPr lang="en-GB" dirty="0"/>
          </a:p>
          <a:p>
            <a:pPr marL="342900" indent="-342900">
              <a:buFont typeface="Arial" panose="020B0604020202020204" pitchFamily="34" charset="0"/>
              <a:buChar char="•"/>
            </a:pPr>
            <a:r>
              <a:rPr lang="en-GB" dirty="0"/>
              <a:t>Randomized controlled trial comparing MBCT to intensive relaxation training (RT) for chronic, distressing tinnitus in adults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MBCT led to a significantly greater reduction in tinnitus severity than RT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Effects persisted 6 months later, and was effective regardless of initial tinnitus severity, duration, or hearing loss</a:t>
            </a:r>
          </a:p>
        </p:txBody>
      </p:sp>
      <p:sp>
        <p:nvSpPr>
          <p:cNvPr id="2" name="Title 1"/>
          <p:cNvSpPr>
            <a:spLocks noGrp="1"/>
          </p:cNvSpPr>
          <p:nvPr>
            <p:ph type="title"/>
          </p:nvPr>
        </p:nvSpPr>
        <p:spPr>
          <a:xfrm>
            <a:off x="342000" y="260350"/>
            <a:ext cx="11515038" cy="855537"/>
          </a:xfrm>
        </p:spPr>
        <p:txBody>
          <a:bodyPr>
            <a:noAutofit/>
          </a:bodyPr>
          <a:lstStyle/>
          <a:p>
            <a:r>
              <a:rPr lang="en-GB" sz="2400" dirty="0" smtClean="0"/>
              <a:t>mindfulness: evidence </a:t>
            </a:r>
            <a:r>
              <a:rPr lang="en-GB" sz="2400" dirty="0"/>
              <a:t>for use in tinnitus management </a:t>
            </a:r>
            <a:r>
              <a:rPr lang="en-GB" sz="2400" dirty="0" smtClean="0"/>
              <a:t>(</a:t>
            </a:r>
            <a:r>
              <a:rPr lang="en-GB" sz="2400" dirty="0"/>
              <a:t>McKenna</a:t>
            </a:r>
            <a:r>
              <a:rPr lang="en-GB" sz="2400" dirty="0" smtClean="0"/>
              <a:t> </a:t>
            </a:r>
            <a:r>
              <a:rPr lang="en-GB" sz="2400" dirty="0"/>
              <a:t>et al, 2017)</a:t>
            </a:r>
            <a:r>
              <a:rPr lang="en-GB" sz="2600" dirty="0"/>
              <a:t/>
            </a:r>
            <a:br>
              <a:rPr lang="en-GB" sz="2600" dirty="0"/>
            </a:br>
            <a:endParaRPr lang="en-GB" sz="2600" dirty="0"/>
          </a:p>
        </p:txBody>
      </p:sp>
    </p:spTree>
    <p:extLst>
      <p:ext uri="{BB962C8B-B14F-4D97-AF65-F5344CB8AC3E}">
        <p14:creationId xmlns:p14="http://schemas.microsoft.com/office/powerpoint/2010/main" val="212132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AB2848-B0D2-4D79-BF6F-452ACFD3F33C}"/>
              </a:ext>
            </a:extLst>
          </p:cNvPr>
          <p:cNvSpPr>
            <a:spLocks noGrp="1"/>
          </p:cNvSpPr>
          <p:nvPr>
            <p:ph type="title"/>
          </p:nvPr>
        </p:nvSpPr>
        <p:spPr/>
        <p:txBody>
          <a:bodyPr/>
          <a:lstStyle/>
          <a:p>
            <a:r>
              <a:rPr lang="en-ZA" dirty="0"/>
              <a:t>Acceptance and commitment therapy (ACT)</a:t>
            </a:r>
          </a:p>
        </p:txBody>
      </p:sp>
      <p:sp>
        <p:nvSpPr>
          <p:cNvPr id="4" name="Date Placeholder 3">
            <a:extLst>
              <a:ext uri="{FF2B5EF4-FFF2-40B4-BE49-F238E27FC236}">
                <a16:creationId xmlns="" xmlns:a16="http://schemas.microsoft.com/office/drawing/2014/main" id="{E5F1D9BD-2F51-491E-A01C-E6A552CC5C83}"/>
              </a:ext>
            </a:extLst>
          </p:cNvPr>
          <p:cNvSpPr>
            <a:spLocks noGrp="1"/>
          </p:cNvSpPr>
          <p:nvPr>
            <p:ph type="dt" sz="half" idx="10"/>
          </p:nvPr>
        </p:nvSpPr>
        <p:spPr/>
        <p:txBody>
          <a:bodyPr/>
          <a:lstStyle/>
          <a:p>
            <a:fld id="{2336E5A6-1375-479B-92DE-B0199F7532BD}" type="datetime1">
              <a:rPr lang="en-GB" smtClean="0"/>
              <a:t>22/03/2019</a:t>
            </a:fld>
            <a:endParaRPr lang="en-GB"/>
          </a:p>
        </p:txBody>
      </p:sp>
      <p:sp>
        <p:nvSpPr>
          <p:cNvPr id="5" name="Slide Number Placeholder 4">
            <a:extLst>
              <a:ext uri="{FF2B5EF4-FFF2-40B4-BE49-F238E27FC236}">
                <a16:creationId xmlns="" xmlns:a16="http://schemas.microsoft.com/office/drawing/2014/main" id="{7EB7BACB-A1FE-49F7-83BB-E518C3B42E18}"/>
              </a:ext>
            </a:extLst>
          </p:cNvPr>
          <p:cNvSpPr>
            <a:spLocks noGrp="1"/>
          </p:cNvSpPr>
          <p:nvPr>
            <p:ph type="sldNum" sz="quarter" idx="12"/>
          </p:nvPr>
        </p:nvSpPr>
        <p:spPr/>
        <p:txBody>
          <a:bodyPr/>
          <a:lstStyle/>
          <a:p>
            <a:fld id="{022C652C-E42D-46CA-892F-F90CDA806E85}" type="slidenum">
              <a:rPr lang="en-GB" smtClean="0"/>
              <a:t>17</a:t>
            </a:fld>
            <a:endParaRPr lang="en-GB"/>
          </a:p>
        </p:txBody>
      </p:sp>
      <p:sp>
        <p:nvSpPr>
          <p:cNvPr id="6" name="Text Placeholder 5">
            <a:extLst>
              <a:ext uri="{FF2B5EF4-FFF2-40B4-BE49-F238E27FC236}">
                <a16:creationId xmlns="" xmlns:a16="http://schemas.microsoft.com/office/drawing/2014/main" id="{9F7A5886-D520-47F6-8A48-D7B603B8C299}"/>
              </a:ext>
            </a:extLst>
          </p:cNvPr>
          <p:cNvSpPr>
            <a:spLocks noGrp="1"/>
          </p:cNvSpPr>
          <p:nvPr>
            <p:ph type="body" sz="quarter" idx="13"/>
          </p:nvPr>
        </p:nvSpPr>
        <p:spPr>
          <a:xfrm>
            <a:off x="4727848" y="1341438"/>
            <a:ext cx="7127602" cy="4823866"/>
          </a:xfrm>
        </p:spPr>
        <p:txBody>
          <a:bodyPr/>
          <a:lstStyle/>
          <a:p>
            <a:r>
              <a:rPr lang="en-ZA" dirty="0"/>
              <a:t>Aim of ACT is to create rich, full &amp; meaningful life while accepting the pain (associated with tinnitus in this context), that inevitably goes with it.</a:t>
            </a:r>
          </a:p>
          <a:p>
            <a:endParaRPr lang="en-ZA" dirty="0"/>
          </a:p>
          <a:p>
            <a:r>
              <a:rPr lang="en-ZA" dirty="0"/>
              <a:t>Helping the individual to develop psychological flexibility to be present, open up, and do what matters.</a:t>
            </a:r>
          </a:p>
          <a:p>
            <a:endParaRPr lang="en-ZA" dirty="0"/>
          </a:p>
          <a:p>
            <a:r>
              <a:rPr lang="en-ZA" dirty="0"/>
              <a:t>Focus on:</a:t>
            </a:r>
          </a:p>
          <a:p>
            <a:pPr lvl="4">
              <a:spcBef>
                <a:spcPts val="0"/>
              </a:spcBef>
            </a:pPr>
            <a:r>
              <a:rPr lang="en-ZA" dirty="0" smtClean="0">
                <a:solidFill>
                  <a:schemeClr val="bg1"/>
                </a:solidFill>
                <a:latin typeface="+mn-lt"/>
              </a:rPr>
              <a:t>Letting </a:t>
            </a:r>
            <a:r>
              <a:rPr lang="en-ZA" dirty="0">
                <a:solidFill>
                  <a:schemeClr val="bg1"/>
                </a:solidFill>
                <a:latin typeface="+mn-lt"/>
              </a:rPr>
              <a:t>go of the struggle or fight with tinnitus</a:t>
            </a:r>
          </a:p>
          <a:p>
            <a:pPr lvl="4">
              <a:spcBef>
                <a:spcPts val="0"/>
              </a:spcBef>
            </a:pPr>
            <a:r>
              <a:rPr lang="en-ZA" dirty="0">
                <a:solidFill>
                  <a:schemeClr val="bg1"/>
                </a:solidFill>
                <a:latin typeface="+mn-lt"/>
              </a:rPr>
              <a:t>Putting your energy into doing things that improve your quality of life</a:t>
            </a:r>
          </a:p>
          <a:p>
            <a:pPr marL="0" indent="0">
              <a:buNone/>
            </a:pPr>
            <a:endParaRPr lang="en-ZA" dirty="0"/>
          </a:p>
          <a:p>
            <a:pPr marL="0" indent="0">
              <a:buNone/>
            </a:pP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00" y="1341439"/>
            <a:ext cx="4199128" cy="2663626"/>
          </a:xfrm>
          <a:prstGeom prst="rect">
            <a:avLst/>
          </a:prstGeom>
        </p:spPr>
      </p:pic>
    </p:spTree>
    <p:extLst>
      <p:ext uri="{BB962C8B-B14F-4D97-AF65-F5344CB8AC3E}">
        <p14:creationId xmlns:p14="http://schemas.microsoft.com/office/powerpoint/2010/main" val="2905448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6F80B72F-37BA-486C-B62A-B36118BC53AA}"/>
              </a:ext>
            </a:extLst>
          </p:cNvPr>
          <p:cNvSpPr>
            <a:spLocks noGrp="1"/>
          </p:cNvSpPr>
          <p:nvPr>
            <p:ph type="title"/>
          </p:nvPr>
        </p:nvSpPr>
        <p:spPr/>
        <p:txBody>
          <a:bodyPr/>
          <a:lstStyle/>
          <a:p>
            <a:r>
              <a:rPr lang="en-ZA" dirty="0"/>
              <a:t>Example of ACT for tinnitus</a:t>
            </a:r>
          </a:p>
        </p:txBody>
      </p:sp>
      <p:pic>
        <p:nvPicPr>
          <p:cNvPr id="10" name="Content Placeholder 9">
            <a:extLst>
              <a:ext uri="{FF2B5EF4-FFF2-40B4-BE49-F238E27FC236}">
                <a16:creationId xmlns="" xmlns:a16="http://schemas.microsoft.com/office/drawing/2014/main" id="{EF5DEB93-FF9D-4047-9E5C-998DF294AA93}"/>
              </a:ext>
            </a:extLst>
          </p:cNvPr>
          <p:cNvPicPr>
            <a:picLocks noGrp="1" noChangeAspect="1"/>
          </p:cNvPicPr>
          <p:nvPr>
            <p:ph idx="1"/>
          </p:nvPr>
        </p:nvPicPr>
        <p:blipFill>
          <a:blip r:embed="rId3"/>
          <a:stretch>
            <a:fillRect/>
          </a:stretch>
        </p:blipFill>
        <p:spPr>
          <a:xfrm>
            <a:off x="2711624" y="999305"/>
            <a:ext cx="6137315" cy="5468170"/>
          </a:xfrm>
          <a:prstGeom prst="rect">
            <a:avLst/>
          </a:prstGeom>
        </p:spPr>
      </p:pic>
      <p:sp>
        <p:nvSpPr>
          <p:cNvPr id="3" name="Date Placeholder 2">
            <a:extLst>
              <a:ext uri="{FF2B5EF4-FFF2-40B4-BE49-F238E27FC236}">
                <a16:creationId xmlns="" xmlns:a16="http://schemas.microsoft.com/office/drawing/2014/main" id="{7B21B0E3-3BF8-48BF-BCB7-883C0D3542BD}"/>
              </a:ext>
            </a:extLst>
          </p:cNvPr>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Slide Number Placeholder 3">
            <a:extLst>
              <a:ext uri="{FF2B5EF4-FFF2-40B4-BE49-F238E27FC236}">
                <a16:creationId xmlns="" xmlns:a16="http://schemas.microsoft.com/office/drawing/2014/main" id="{ECBC163A-22AA-4D1B-A16D-14CDFF63FF1B}"/>
              </a:ext>
            </a:extLst>
          </p:cNvPr>
          <p:cNvSpPr>
            <a:spLocks noGrp="1"/>
          </p:cNvSpPr>
          <p:nvPr>
            <p:ph type="sldNum" sz="quarter" idx="12"/>
          </p:nvPr>
        </p:nvSpPr>
        <p:spPr/>
        <p:txBody>
          <a:bodyPr/>
          <a:lstStyle/>
          <a:p>
            <a:r>
              <a:rPr lang="da-DK" noProof="0"/>
              <a:t>Slide </a:t>
            </a:r>
            <a:fld id="{8A58E4B7-0C53-4D1B-89B3-DED3806AF999}" type="slidenum">
              <a:rPr lang="da-DK" noProof="0" smtClean="0"/>
              <a:pPr/>
              <a:t>18</a:t>
            </a:fld>
            <a:endParaRPr lang="da-DK" noProof="0"/>
          </a:p>
        </p:txBody>
      </p:sp>
    </p:spTree>
    <p:extLst>
      <p:ext uri="{BB962C8B-B14F-4D97-AF65-F5344CB8AC3E}">
        <p14:creationId xmlns:p14="http://schemas.microsoft.com/office/powerpoint/2010/main" val="2002985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25221F1F-38CC-45C6-BAB7-FE296D893B60}"/>
              </a:ext>
            </a:extLst>
          </p:cNvPr>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4" name="Slide Number Placeholder 3">
            <a:extLst>
              <a:ext uri="{FF2B5EF4-FFF2-40B4-BE49-F238E27FC236}">
                <a16:creationId xmlns="" xmlns:a16="http://schemas.microsoft.com/office/drawing/2014/main" id="{2131E076-2B93-4FAA-B26B-29DCF603A09D}"/>
              </a:ext>
            </a:extLst>
          </p:cNvPr>
          <p:cNvSpPr>
            <a:spLocks noGrp="1"/>
          </p:cNvSpPr>
          <p:nvPr>
            <p:ph type="sldNum" sz="quarter" idx="12"/>
          </p:nvPr>
        </p:nvSpPr>
        <p:spPr/>
        <p:txBody>
          <a:bodyPr/>
          <a:lstStyle/>
          <a:p>
            <a:r>
              <a:rPr lang="da-DK" noProof="0"/>
              <a:t>Slide </a:t>
            </a:r>
            <a:fld id="{8A58E4B7-0C53-4D1B-89B3-DED3806AF999}" type="slidenum">
              <a:rPr lang="da-DK" noProof="0" smtClean="0"/>
              <a:pPr/>
              <a:t>19</a:t>
            </a:fld>
            <a:endParaRPr lang="da-DK" noProof="0"/>
          </a:p>
        </p:txBody>
      </p:sp>
      <p:sp>
        <p:nvSpPr>
          <p:cNvPr id="13" name="Text Placeholder 12">
            <a:extLst>
              <a:ext uri="{FF2B5EF4-FFF2-40B4-BE49-F238E27FC236}">
                <a16:creationId xmlns="" xmlns:a16="http://schemas.microsoft.com/office/drawing/2014/main" id="{8DA97521-4AA8-4178-8A8A-D614D7626BDA}"/>
              </a:ext>
            </a:extLst>
          </p:cNvPr>
          <p:cNvSpPr>
            <a:spLocks noGrp="1"/>
          </p:cNvSpPr>
          <p:nvPr>
            <p:ph type="body" sz="quarter" idx="14"/>
          </p:nvPr>
        </p:nvSpPr>
        <p:spPr>
          <a:xfrm>
            <a:off x="6243388" y="1383442"/>
            <a:ext cx="5616575" cy="2693629"/>
          </a:xfrm>
        </p:spPr>
        <p:txBody>
          <a:bodyPr/>
          <a:lstStyle/>
          <a:p>
            <a:pPr algn="ctr"/>
            <a:r>
              <a:rPr lang="en-ZA" dirty="0"/>
              <a:t>TRT</a:t>
            </a:r>
          </a:p>
          <a:p>
            <a:pPr marL="342900" indent="-342900">
              <a:buFont typeface="Arial" panose="020B0604020202020204" pitchFamily="34" charset="0"/>
              <a:buChar char="•"/>
            </a:pPr>
            <a:r>
              <a:rPr lang="en-ZA" dirty="0"/>
              <a:t>1 x 150min session, 30min follow-up, daily use of wearable sound generator for 8h/day for 18months</a:t>
            </a:r>
          </a:p>
          <a:p>
            <a:pPr marL="342900" indent="-342900">
              <a:buFont typeface="Arial" panose="020B0604020202020204" pitchFamily="34" charset="0"/>
              <a:buChar char="•"/>
            </a:pPr>
            <a:r>
              <a:rPr lang="en-ZA" dirty="0"/>
              <a:t>At 6 months, reliable improvements in 20%of patients. </a:t>
            </a:r>
          </a:p>
        </p:txBody>
      </p:sp>
      <p:sp>
        <p:nvSpPr>
          <p:cNvPr id="12" name="Text Placeholder 11">
            <a:extLst>
              <a:ext uri="{FF2B5EF4-FFF2-40B4-BE49-F238E27FC236}">
                <a16:creationId xmlns="" xmlns:a16="http://schemas.microsoft.com/office/drawing/2014/main" id="{7C154E38-A1A2-4A9E-B98B-91AA21927575}"/>
              </a:ext>
            </a:extLst>
          </p:cNvPr>
          <p:cNvSpPr>
            <a:spLocks noGrp="1"/>
          </p:cNvSpPr>
          <p:nvPr>
            <p:ph type="body" sz="quarter" idx="13"/>
          </p:nvPr>
        </p:nvSpPr>
        <p:spPr>
          <a:xfrm>
            <a:off x="336000" y="1383442"/>
            <a:ext cx="5607203" cy="2693629"/>
          </a:xfrm>
        </p:spPr>
        <p:txBody>
          <a:bodyPr/>
          <a:lstStyle/>
          <a:p>
            <a:pPr algn="ctr"/>
            <a:r>
              <a:rPr lang="en-ZA" dirty="0"/>
              <a:t>ACT</a:t>
            </a:r>
          </a:p>
          <a:p>
            <a:pPr marL="342900" indent="-342900">
              <a:buFont typeface="Arial" panose="020B0604020202020204" pitchFamily="34" charset="0"/>
              <a:buChar char="•"/>
            </a:pPr>
            <a:r>
              <a:rPr lang="en-ZA" dirty="0"/>
              <a:t>10 weekly 60min sessions</a:t>
            </a:r>
          </a:p>
          <a:p>
            <a:pPr marL="342900" indent="-342900">
              <a:buFont typeface="Arial" panose="020B0604020202020204" pitchFamily="34" charset="0"/>
              <a:buChar char="•"/>
            </a:pPr>
            <a:r>
              <a:rPr lang="en-ZA" dirty="0"/>
              <a:t>ACT superior at 10wks on tinnitus impact, sleep &amp; anxiety</a:t>
            </a:r>
          </a:p>
          <a:p>
            <a:pPr marL="342900" indent="-342900">
              <a:buFont typeface="Arial" panose="020B0604020202020204" pitchFamily="34" charset="0"/>
              <a:buChar char="•"/>
            </a:pPr>
            <a:r>
              <a:rPr lang="en-ZA" dirty="0"/>
              <a:t>At 6 months, reliable improvements in 55% of patients</a:t>
            </a:r>
          </a:p>
        </p:txBody>
      </p:sp>
      <p:sp>
        <p:nvSpPr>
          <p:cNvPr id="11" name="Title 10">
            <a:extLst>
              <a:ext uri="{FF2B5EF4-FFF2-40B4-BE49-F238E27FC236}">
                <a16:creationId xmlns="" xmlns:a16="http://schemas.microsoft.com/office/drawing/2014/main" id="{0F1A69EE-C65C-48B8-AF77-A56A2E9BDE9D}"/>
              </a:ext>
            </a:extLst>
          </p:cNvPr>
          <p:cNvSpPr>
            <a:spLocks noGrp="1"/>
          </p:cNvSpPr>
          <p:nvPr>
            <p:ph type="title"/>
          </p:nvPr>
        </p:nvSpPr>
        <p:spPr/>
        <p:txBody>
          <a:bodyPr/>
          <a:lstStyle/>
          <a:p>
            <a:r>
              <a:rPr lang="en-US" dirty="0" smtClean="0"/>
              <a:t>ACT vs </a:t>
            </a:r>
            <a:r>
              <a:rPr lang="en-US" dirty="0" err="1" smtClean="0"/>
              <a:t>trt</a:t>
            </a:r>
            <a:r>
              <a:rPr lang="en-US" dirty="0" smtClean="0"/>
              <a:t>: evidence </a:t>
            </a:r>
            <a:r>
              <a:rPr lang="en-US" dirty="0"/>
              <a:t>for use in tinnitus management </a:t>
            </a:r>
            <a:r>
              <a:rPr lang="en-ZA" dirty="0" smtClean="0"/>
              <a:t>(</a:t>
            </a:r>
            <a:r>
              <a:rPr lang="en-ZA" dirty="0"/>
              <a:t>Westin et al, 2011)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0321" b="14353"/>
          <a:stretch/>
        </p:blipFill>
        <p:spPr>
          <a:xfrm>
            <a:off x="335999" y="4221088"/>
            <a:ext cx="11519451" cy="1944216"/>
          </a:xfrm>
          <a:prstGeom prst="rect">
            <a:avLst/>
          </a:prstGeom>
        </p:spPr>
      </p:pic>
    </p:spTree>
    <p:extLst>
      <p:ext uri="{BB962C8B-B14F-4D97-AF65-F5344CB8AC3E}">
        <p14:creationId xmlns:p14="http://schemas.microsoft.com/office/powerpoint/2010/main" val="1421817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3" name="Slide Number Placeholder 2"/>
          <p:cNvSpPr>
            <a:spLocks noGrp="1"/>
          </p:cNvSpPr>
          <p:nvPr>
            <p:ph type="sldNum" sz="quarter" idx="12"/>
          </p:nvPr>
        </p:nvSpPr>
        <p:spPr/>
        <p:txBody>
          <a:bodyPr/>
          <a:lstStyle/>
          <a:p>
            <a:r>
              <a:rPr lang="da-DK" noProof="0"/>
              <a:t>Slide </a:t>
            </a:r>
            <a:fld id="{8A58E4B7-0C53-4D1B-89B3-DED3806AF999}" type="slidenum">
              <a:rPr lang="da-DK" noProof="0" smtClean="0"/>
              <a:pPr/>
              <a:t>2</a:t>
            </a:fld>
            <a:endParaRPr lang="da-DK" noProof="0"/>
          </a:p>
        </p:txBody>
      </p:sp>
      <p:sp>
        <p:nvSpPr>
          <p:cNvPr id="5" name="Text Placeholder 4"/>
          <p:cNvSpPr>
            <a:spLocks noGrp="1"/>
          </p:cNvSpPr>
          <p:nvPr>
            <p:ph type="body" sz="quarter" idx="13"/>
          </p:nvPr>
        </p:nvSpPr>
        <p:spPr>
          <a:solidFill>
            <a:srgbClr val="676696"/>
          </a:solidFill>
        </p:spPr>
        <p:txBody>
          <a:bodyPr/>
          <a:lstStyle/>
          <a:p>
            <a:r>
              <a:rPr lang="en-US" dirty="0"/>
              <a:t>At the end of this unit you will be able to:</a:t>
            </a:r>
          </a:p>
          <a:p>
            <a:pPr marL="457200" indent="-457200">
              <a:buAutoNum type="arabicPeriod"/>
            </a:pPr>
            <a:r>
              <a:rPr lang="en-ZA" dirty="0"/>
              <a:t>Describe the fundamental aspects of cognitive </a:t>
            </a:r>
            <a:r>
              <a:rPr lang="en-ZA" dirty="0" err="1" smtClean="0"/>
              <a:t>behavioral</a:t>
            </a:r>
            <a:r>
              <a:rPr lang="en-ZA" dirty="0" smtClean="0"/>
              <a:t> </a:t>
            </a:r>
            <a:r>
              <a:rPr lang="en-ZA" dirty="0"/>
              <a:t>therapy, </a:t>
            </a:r>
            <a:r>
              <a:rPr lang="en-ZA" dirty="0" smtClean="0"/>
              <a:t>mindfulness, </a:t>
            </a:r>
            <a:r>
              <a:rPr lang="en-ZA" dirty="0"/>
              <a:t>and acceptance and commitment therapy.</a:t>
            </a:r>
          </a:p>
          <a:p>
            <a:pPr marL="457200" indent="-457200">
              <a:buAutoNum type="arabicPeriod"/>
            </a:pPr>
            <a:r>
              <a:rPr lang="en-ZA" dirty="0"/>
              <a:t>Discuss the evidence of these approaches with tinnitus patients.</a:t>
            </a:r>
          </a:p>
          <a:p>
            <a:endParaRPr lang="en-US" dirty="0">
              <a:latin typeface="+mn-lt"/>
            </a:endParaRPr>
          </a:p>
        </p:txBody>
      </p:sp>
      <p:pic>
        <p:nvPicPr>
          <p:cNvPr id="6" name="Picture Placeholder 5"/>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4516" b="34516"/>
          <a:stretch>
            <a:fillRect/>
          </a:stretch>
        </p:blipFill>
        <p:spPr/>
      </p:pic>
      <p:sp>
        <p:nvSpPr>
          <p:cNvPr id="8" name="Title 7"/>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199779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3" name="Slide Number Placeholder 2"/>
          <p:cNvSpPr>
            <a:spLocks noGrp="1"/>
          </p:cNvSpPr>
          <p:nvPr>
            <p:ph type="sldNum" sz="quarter" idx="12"/>
          </p:nvPr>
        </p:nvSpPr>
        <p:spPr/>
        <p:txBody>
          <a:bodyPr/>
          <a:lstStyle/>
          <a:p>
            <a:r>
              <a:rPr lang="da-DK" noProof="0"/>
              <a:t>Slide </a:t>
            </a:r>
            <a:fld id="{8A58E4B7-0C53-4D1B-89B3-DED3806AF999}" type="slidenum">
              <a:rPr lang="da-DK" noProof="0" smtClean="0"/>
              <a:pPr/>
              <a:t>20</a:t>
            </a:fld>
            <a:endParaRPr lang="da-DK" noProof="0"/>
          </a:p>
        </p:txBody>
      </p:sp>
      <p:sp>
        <p:nvSpPr>
          <p:cNvPr id="5" name="Text Placeholder 4"/>
          <p:cNvSpPr>
            <a:spLocks noGrp="1"/>
          </p:cNvSpPr>
          <p:nvPr>
            <p:ph type="body" sz="quarter" idx="13"/>
          </p:nvPr>
        </p:nvSpPr>
        <p:spPr>
          <a:xfrm>
            <a:off x="325885" y="1276540"/>
            <a:ext cx="11521038" cy="2656516"/>
          </a:xfrm>
          <a:solidFill>
            <a:srgbClr val="676696"/>
          </a:solidFill>
        </p:spPr>
        <p:txBody>
          <a:bodyPr/>
          <a:lstStyle/>
          <a:p>
            <a:pPr marL="342900" indent="-342900">
              <a:buFont typeface="Arial" panose="020B0604020202020204" pitchFamily="34" charset="0"/>
              <a:buChar char="•"/>
            </a:pPr>
            <a:r>
              <a:rPr lang="da-DK" dirty="0"/>
              <a:t>The CBT approach </a:t>
            </a:r>
            <a:r>
              <a:rPr lang="da-DK" dirty="0" err="1" smtClean="0"/>
              <a:t>emphasizes</a:t>
            </a:r>
            <a:r>
              <a:rPr lang="da-DK" dirty="0" smtClean="0"/>
              <a:t> </a:t>
            </a:r>
            <a:r>
              <a:rPr lang="en-ZA" dirty="0" err="1" smtClean="0"/>
              <a:t>counseling</a:t>
            </a:r>
            <a:r>
              <a:rPr lang="en-ZA" dirty="0"/>
              <a:t>, education and relaxation techniques to modify negative/distorted thoughts about tinnitus.</a:t>
            </a:r>
          </a:p>
          <a:p>
            <a:pPr marL="342900" indent="-342900">
              <a:buFont typeface="Arial" panose="020B0604020202020204" pitchFamily="34" charset="0"/>
              <a:buChar char="•"/>
            </a:pPr>
            <a:r>
              <a:rPr lang="en-ZA" dirty="0"/>
              <a:t>Mindfulness means paying attention with flexibility, openness and curiosity</a:t>
            </a:r>
          </a:p>
          <a:p>
            <a:pPr marL="342900" indent="-342900">
              <a:buFont typeface="Arial" panose="020B0604020202020204" pitchFamily="34" charset="0"/>
              <a:buChar char="•"/>
            </a:pPr>
            <a:r>
              <a:rPr lang="en-ZA" dirty="0"/>
              <a:t>ACT helps tinnitus patients by developing psychological flexibility to accept their thoughts &amp; feelings, choose a valued direction, and take action to live a meaningful life.</a:t>
            </a:r>
            <a:endParaRPr lang="da-DK" dirty="0"/>
          </a:p>
        </p:txBody>
      </p:sp>
      <p:sp>
        <p:nvSpPr>
          <p:cNvPr id="8" name="Title 7"/>
          <p:cNvSpPr>
            <a:spLocks noGrp="1"/>
          </p:cNvSpPr>
          <p:nvPr>
            <p:ph type="title"/>
          </p:nvPr>
        </p:nvSpPr>
        <p:spPr/>
        <p:txBody>
          <a:bodyPr/>
          <a:lstStyle/>
          <a:p>
            <a:r>
              <a:rPr lang="en-US" dirty="0"/>
              <a:t>Take home messages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423" y="350294"/>
            <a:ext cx="2095500" cy="790575"/>
          </a:xfrm>
          <a:prstGeom prst="rect">
            <a:avLst/>
          </a:prstGeom>
        </p:spPr>
      </p:pic>
    </p:spTree>
    <p:extLst>
      <p:ext uri="{BB962C8B-B14F-4D97-AF65-F5344CB8AC3E}">
        <p14:creationId xmlns:p14="http://schemas.microsoft.com/office/powerpoint/2010/main" val="315872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47C536D-EF92-4AE3-9C27-3123BE0E4C37}"/>
              </a:ext>
            </a:extLst>
          </p:cNvPr>
          <p:cNvSpPr>
            <a:spLocks noGrp="1"/>
          </p:cNvSpPr>
          <p:nvPr>
            <p:ph type="dt" sz="half" idx="10"/>
          </p:nvPr>
        </p:nvSpPr>
        <p:spPr/>
        <p:txBody>
          <a:bodyPr/>
          <a:lstStyle/>
          <a:p>
            <a:fld id="{07918DA1-E86F-4235-B0D2-EE1B664EC5BB}" type="datetime1">
              <a:rPr lang="en-GB" smtClean="0"/>
              <a:t>22/03/2019</a:t>
            </a:fld>
            <a:endParaRPr lang="en-GB"/>
          </a:p>
        </p:txBody>
      </p:sp>
      <p:sp>
        <p:nvSpPr>
          <p:cNvPr id="5" name="Slide Number Placeholder 4">
            <a:extLst>
              <a:ext uri="{FF2B5EF4-FFF2-40B4-BE49-F238E27FC236}">
                <a16:creationId xmlns="" xmlns:a16="http://schemas.microsoft.com/office/drawing/2014/main" id="{49283F73-088F-4C21-A4CE-547AE88C9EFD}"/>
              </a:ext>
            </a:extLst>
          </p:cNvPr>
          <p:cNvSpPr>
            <a:spLocks noGrp="1"/>
          </p:cNvSpPr>
          <p:nvPr>
            <p:ph type="sldNum" sz="quarter" idx="12"/>
          </p:nvPr>
        </p:nvSpPr>
        <p:spPr/>
        <p:txBody>
          <a:bodyPr/>
          <a:lstStyle/>
          <a:p>
            <a:fld id="{953FB769-6E00-4BFA-BFF1-B0863EDE4A37}" type="slidenum">
              <a:rPr lang="en-GB" smtClean="0"/>
              <a:t>3</a:t>
            </a:fld>
            <a:endParaRPr lang="en-GB"/>
          </a:p>
        </p:txBody>
      </p:sp>
      <p:sp>
        <p:nvSpPr>
          <p:cNvPr id="7" name="Text Placeholder 6">
            <a:extLst>
              <a:ext uri="{FF2B5EF4-FFF2-40B4-BE49-F238E27FC236}">
                <a16:creationId xmlns="" xmlns:a16="http://schemas.microsoft.com/office/drawing/2014/main" id="{748F4FE7-8A25-4433-8806-18710D7E97A2}"/>
              </a:ext>
            </a:extLst>
          </p:cNvPr>
          <p:cNvSpPr>
            <a:spLocks noGrp="1"/>
          </p:cNvSpPr>
          <p:nvPr>
            <p:ph type="body" sz="quarter" idx="13"/>
          </p:nvPr>
        </p:nvSpPr>
        <p:spPr/>
        <p:txBody>
          <a:bodyPr/>
          <a:lstStyle/>
          <a:p>
            <a:pPr algn="ctr"/>
            <a:endParaRPr lang="en-ZA" dirty="0"/>
          </a:p>
          <a:p>
            <a:pPr algn="ctr"/>
            <a:endParaRPr lang="en-ZA" dirty="0"/>
          </a:p>
          <a:p>
            <a:pPr algn="ctr"/>
            <a:r>
              <a:rPr lang="en-ZA" dirty="0"/>
              <a:t>The Ida Institute does not endorse any specific treatment protocol, and </a:t>
            </a:r>
            <a:r>
              <a:rPr lang="en-ZA" dirty="0" smtClean="0"/>
              <a:t>instead </a:t>
            </a:r>
            <a:r>
              <a:rPr lang="en-ZA" dirty="0"/>
              <a:t>advocates for the delivery of </a:t>
            </a:r>
            <a:r>
              <a:rPr lang="en-ZA" dirty="0" smtClean="0"/>
              <a:t>person-centered </a:t>
            </a:r>
            <a:r>
              <a:rPr lang="en-ZA" dirty="0"/>
              <a:t>services no matter which approach is followed. </a:t>
            </a:r>
          </a:p>
        </p:txBody>
      </p:sp>
      <p:sp>
        <p:nvSpPr>
          <p:cNvPr id="8" name="Text Placeholder 7">
            <a:extLst>
              <a:ext uri="{FF2B5EF4-FFF2-40B4-BE49-F238E27FC236}">
                <a16:creationId xmlns="" xmlns:a16="http://schemas.microsoft.com/office/drawing/2014/main" id="{9890C236-B0AE-4316-9BD4-A09F41021DD5}"/>
              </a:ext>
            </a:extLst>
          </p:cNvPr>
          <p:cNvSpPr>
            <a:spLocks noGrp="1"/>
          </p:cNvSpPr>
          <p:nvPr>
            <p:ph type="body" sz="quarter" idx="15"/>
          </p:nvPr>
        </p:nvSpPr>
        <p:spPr>
          <a:xfrm>
            <a:off x="342000" y="5300413"/>
            <a:ext cx="11509527" cy="864096"/>
          </a:xfrm>
        </p:spPr>
        <p:txBody>
          <a:bodyPr/>
          <a:lstStyle/>
          <a:p>
            <a:pPr algn="ctr"/>
            <a:r>
              <a:rPr lang="en-ZA" dirty="0"/>
              <a:t>Ida’s mission is to develop and promote PCC in hearing </a:t>
            </a:r>
            <a:r>
              <a:rPr lang="en-ZA" dirty="0" smtClean="0"/>
              <a:t>health care</a:t>
            </a:r>
            <a:endParaRPr lang="en-ZA" dirty="0"/>
          </a:p>
        </p:txBody>
      </p:sp>
      <p:sp>
        <p:nvSpPr>
          <p:cNvPr id="6" name="Title 5">
            <a:extLst>
              <a:ext uri="{FF2B5EF4-FFF2-40B4-BE49-F238E27FC236}">
                <a16:creationId xmlns="" xmlns:a16="http://schemas.microsoft.com/office/drawing/2014/main" id="{EFD28D7D-2A53-4EE4-BA39-B9AD2BA6BEDA}"/>
              </a:ext>
            </a:extLst>
          </p:cNvPr>
          <p:cNvSpPr>
            <a:spLocks noGrp="1"/>
          </p:cNvSpPr>
          <p:nvPr>
            <p:ph type="title"/>
          </p:nvPr>
        </p:nvSpPr>
        <p:spPr/>
        <p:txBody>
          <a:bodyPr/>
          <a:lstStyle/>
          <a:p>
            <a:r>
              <a:rPr lang="en-ZA" dirty="0"/>
              <a:t>Note</a:t>
            </a:r>
          </a:p>
        </p:txBody>
      </p:sp>
    </p:spTree>
    <p:extLst>
      <p:ext uri="{BB962C8B-B14F-4D97-AF65-F5344CB8AC3E}">
        <p14:creationId xmlns:p14="http://schemas.microsoft.com/office/powerpoint/2010/main" val="86420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Psychological management of tinnitus</a:t>
            </a:r>
          </a:p>
        </p:txBody>
      </p:sp>
      <p:sp>
        <p:nvSpPr>
          <p:cNvPr id="3" name="Content Placeholder 2"/>
          <p:cNvSpPr>
            <a:spLocks noGrp="1"/>
          </p:cNvSpPr>
          <p:nvPr>
            <p:ph type="body" sz="quarter" idx="13"/>
          </p:nvPr>
        </p:nvSpPr>
        <p:spPr>
          <a:xfrm>
            <a:off x="336550" y="1341438"/>
            <a:ext cx="5759450" cy="4823866"/>
          </a:xfrm>
          <a:solidFill>
            <a:schemeClr val="accent2"/>
          </a:solidFill>
        </p:spPr>
        <p:txBody>
          <a:bodyPr/>
          <a:lstStyle/>
          <a:p>
            <a:r>
              <a:rPr lang="en-GB" dirty="0">
                <a:latin typeface="+mn-lt"/>
              </a:rPr>
              <a:t>Many of the effects of tinnitus are psychological in </a:t>
            </a:r>
            <a:r>
              <a:rPr lang="en-GB" dirty="0" smtClean="0">
                <a:latin typeface="+mn-lt"/>
              </a:rPr>
              <a:t>origin</a:t>
            </a:r>
          </a:p>
          <a:p>
            <a:endParaRPr lang="en-GB" dirty="0">
              <a:latin typeface="+mn-lt"/>
            </a:endParaRPr>
          </a:p>
          <a:p>
            <a:r>
              <a:rPr lang="en-GB" dirty="0">
                <a:latin typeface="+mn-lt"/>
              </a:rPr>
              <a:t>All elements of tinnitus management </a:t>
            </a:r>
            <a:r>
              <a:rPr lang="en-GB" dirty="0" smtClean="0">
                <a:latin typeface="+mn-lt"/>
              </a:rPr>
              <a:t>should include some form of </a:t>
            </a:r>
            <a:r>
              <a:rPr lang="en-GB" dirty="0">
                <a:latin typeface="+mn-lt"/>
              </a:rPr>
              <a:t>psychological </a:t>
            </a:r>
            <a:r>
              <a:rPr lang="en-GB" dirty="0" err="1" smtClean="0">
                <a:latin typeface="+mn-lt"/>
              </a:rPr>
              <a:t>counseling</a:t>
            </a:r>
            <a:endParaRPr lang="en-GB" dirty="0" smtClean="0">
              <a:latin typeface="+mn-lt"/>
            </a:endParaRPr>
          </a:p>
          <a:p>
            <a:endParaRPr lang="en-GB" dirty="0">
              <a:latin typeface="+mn-lt"/>
            </a:endParaRPr>
          </a:p>
          <a:p>
            <a:r>
              <a:rPr lang="en-GB" dirty="0">
                <a:latin typeface="+mn-lt"/>
              </a:rPr>
              <a:t>Cognitive </a:t>
            </a:r>
            <a:r>
              <a:rPr lang="en-GB" dirty="0" err="1" smtClean="0">
                <a:latin typeface="+mn-lt"/>
              </a:rPr>
              <a:t>behavioral</a:t>
            </a:r>
            <a:r>
              <a:rPr lang="en-GB" dirty="0" smtClean="0">
                <a:latin typeface="+mn-lt"/>
              </a:rPr>
              <a:t> </a:t>
            </a:r>
            <a:r>
              <a:rPr lang="en-GB" dirty="0">
                <a:latin typeface="+mn-lt"/>
              </a:rPr>
              <a:t>therapy (</a:t>
            </a:r>
            <a:r>
              <a:rPr lang="en-GB" dirty="0" smtClean="0">
                <a:latin typeface="+mn-lt"/>
              </a:rPr>
              <a:t>CBT), mindfulness, and acceptance and commitment therapy </a:t>
            </a:r>
            <a:r>
              <a:rPr lang="en-GB" dirty="0">
                <a:latin typeface="+mn-lt"/>
              </a:rPr>
              <a:t>are </a:t>
            </a:r>
            <a:r>
              <a:rPr lang="en-GB" dirty="0" smtClean="0">
                <a:latin typeface="+mn-lt"/>
              </a:rPr>
              <a:t>three </a:t>
            </a:r>
            <a:r>
              <a:rPr lang="en-GB" dirty="0">
                <a:latin typeface="+mn-lt"/>
              </a:rPr>
              <a:t>psychological methods that are used regularly in management of </a:t>
            </a:r>
            <a:r>
              <a:rPr lang="en-GB" dirty="0" smtClean="0">
                <a:latin typeface="+mn-lt"/>
              </a:rPr>
              <a:t>tinnitus</a:t>
            </a:r>
            <a:endParaRPr lang="en-GB"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272" y="1341438"/>
            <a:ext cx="5617022" cy="3744681"/>
          </a:xfrm>
          <a:prstGeom prst="rect">
            <a:avLst/>
          </a:prstGeom>
        </p:spPr>
      </p:pic>
    </p:spTree>
    <p:extLst>
      <p:ext uri="{BB962C8B-B14F-4D97-AF65-F5344CB8AC3E}">
        <p14:creationId xmlns:p14="http://schemas.microsoft.com/office/powerpoint/2010/main" val="1449501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F6AC0-A584-4699-A38E-B7D230F9D472}" type="datetime6">
              <a:rPr lang="da-DK" noProof="0" smtClean="0"/>
              <a:pPr/>
              <a:t>22.3.2019</a:t>
            </a:fld>
            <a:endParaRPr lang="da-DK" noProof="0"/>
          </a:p>
        </p:txBody>
      </p:sp>
      <p:sp>
        <p:nvSpPr>
          <p:cNvPr id="3" name="Slide Number Placeholder 2"/>
          <p:cNvSpPr>
            <a:spLocks noGrp="1"/>
          </p:cNvSpPr>
          <p:nvPr>
            <p:ph type="sldNum" sz="quarter" idx="12"/>
          </p:nvPr>
        </p:nvSpPr>
        <p:spPr/>
        <p:txBody>
          <a:bodyPr/>
          <a:lstStyle/>
          <a:p>
            <a:r>
              <a:rPr lang="da-DK" noProof="0"/>
              <a:t>Slide </a:t>
            </a:r>
            <a:fld id="{8A58E4B7-0C53-4D1B-89B3-DED3806AF999}" type="slidenum">
              <a:rPr lang="da-DK" noProof="0" smtClean="0"/>
              <a:pPr/>
              <a:t>5</a:t>
            </a:fld>
            <a:endParaRPr lang="da-DK" noProof="0"/>
          </a:p>
        </p:txBody>
      </p:sp>
      <p:sp>
        <p:nvSpPr>
          <p:cNvPr id="5" name="Text Placeholder 4"/>
          <p:cNvSpPr>
            <a:spLocks noGrp="1"/>
          </p:cNvSpPr>
          <p:nvPr>
            <p:ph type="body" sz="quarter" idx="13"/>
          </p:nvPr>
        </p:nvSpPr>
        <p:spPr>
          <a:xfrm>
            <a:off x="3576690" y="1524652"/>
            <a:ext cx="8290395" cy="4600733"/>
          </a:xfrm>
          <a:solidFill>
            <a:schemeClr val="tx2"/>
          </a:solidFill>
        </p:spPr>
        <p:txBody>
          <a:bodyPr/>
          <a:lstStyle/>
          <a:p>
            <a:pPr marL="342900" indent="-342900">
              <a:spcBef>
                <a:spcPts val="800"/>
              </a:spcBef>
              <a:buFont typeface="Arial" panose="020B0604020202020204" pitchFamily="34" charset="0"/>
              <a:buChar char="•"/>
            </a:pPr>
            <a:r>
              <a:rPr lang="en-GB" altLang="en-US" dirty="0">
                <a:ea typeface="MS Gothic" panose="020B0609070205080204" pitchFamily="49" charset="-128"/>
              </a:rPr>
              <a:t>Relaxation techniques, </a:t>
            </a:r>
            <a:r>
              <a:rPr lang="en-GB" altLang="en-US" dirty="0">
                <a:solidFill>
                  <a:srgbClr val="FFFFFF"/>
                </a:solidFill>
                <a:ea typeface="MS Gothic" panose="020B0609070205080204" pitchFamily="49" charset="-128"/>
              </a:rPr>
              <a:t>sleep management, distraction (includes sound therapy)</a:t>
            </a:r>
          </a:p>
          <a:p>
            <a:pPr marL="342900" indent="-342900">
              <a:spcBef>
                <a:spcPts val="800"/>
              </a:spcBef>
              <a:buFont typeface="Arial" panose="020B0604020202020204" pitchFamily="34" charset="0"/>
              <a:buChar char="•"/>
            </a:pPr>
            <a:r>
              <a:rPr lang="en-GB" altLang="en-US" dirty="0" smtClean="0">
                <a:ea typeface="MS Gothic" panose="020B0609070205080204" pitchFamily="49" charset="-128"/>
              </a:rPr>
              <a:t>Uses information and evidence</a:t>
            </a:r>
            <a:r>
              <a:rPr lang="en-GB" altLang="en-US" dirty="0">
                <a:ea typeface="MS Gothic" panose="020B0609070205080204" pitchFamily="49" charset="-128"/>
              </a:rPr>
              <a:t> </a:t>
            </a:r>
            <a:r>
              <a:rPr lang="en-GB" altLang="en-US" dirty="0" smtClean="0">
                <a:ea typeface="MS Gothic" panose="020B0609070205080204" pitchFamily="49" charset="-128"/>
              </a:rPr>
              <a:t>to modify distressing </a:t>
            </a:r>
            <a:r>
              <a:rPr lang="en-GB" altLang="en-US" dirty="0">
                <a:ea typeface="MS Gothic" panose="020B0609070205080204" pitchFamily="49" charset="-128"/>
              </a:rPr>
              <a:t>or unhelpful thoughts, beliefs, attitudes, </a:t>
            </a:r>
            <a:r>
              <a:rPr lang="en-GB" altLang="en-US" dirty="0" smtClean="0">
                <a:ea typeface="MS Gothic" panose="020B0609070205080204" pitchFamily="49" charset="-128"/>
              </a:rPr>
              <a:t>and behaviour </a:t>
            </a:r>
          </a:p>
          <a:p>
            <a:pPr marL="342900" indent="-342900">
              <a:spcBef>
                <a:spcPts val="800"/>
              </a:spcBef>
              <a:buFont typeface="Arial" panose="020B0604020202020204" pitchFamily="34" charset="0"/>
              <a:buChar char="•"/>
            </a:pPr>
            <a:r>
              <a:rPr lang="en-US" altLang="en-US" dirty="0" smtClean="0">
                <a:ea typeface="MS Gothic" panose="020B0609070205080204" pitchFamily="49" charset="-128"/>
              </a:rPr>
              <a:t>Goal is for thought </a:t>
            </a:r>
            <a:r>
              <a:rPr lang="en-US" altLang="en-US" dirty="0">
                <a:ea typeface="MS Gothic" panose="020B0609070205080204" pitchFamily="49" charset="-128"/>
              </a:rPr>
              <a:t>to become more rational </a:t>
            </a:r>
            <a:endParaRPr lang="en-US" altLang="en-US" dirty="0" smtClean="0">
              <a:ea typeface="MS Gothic" panose="020B0609070205080204" pitchFamily="49" charset="-128"/>
            </a:endParaRPr>
          </a:p>
          <a:p>
            <a:pPr marL="342900" indent="-342900">
              <a:spcBef>
                <a:spcPts val="800"/>
              </a:spcBef>
              <a:buFont typeface="Arial" panose="020B0604020202020204" pitchFamily="34" charset="0"/>
              <a:buChar char="•"/>
            </a:pPr>
            <a:r>
              <a:rPr lang="en-US" altLang="en-US" dirty="0" smtClean="0">
                <a:ea typeface="MS Gothic" panose="020B0609070205080204" pitchFamily="49" charset="-128"/>
              </a:rPr>
              <a:t>Example</a:t>
            </a:r>
            <a:r>
              <a:rPr lang="en-US" altLang="en-US" dirty="0">
                <a:ea typeface="MS Gothic" panose="020B0609070205080204" pitchFamily="49" charset="-128"/>
              </a:rPr>
              <a:t>: “Tinnitus has ruined everything” can become “Some things are more difficult with tinnitus, but there are still activities I enjoy</a:t>
            </a:r>
            <a:r>
              <a:rPr lang="en-US" altLang="en-US" dirty="0" smtClean="0">
                <a:ea typeface="MS Gothic" panose="020B0609070205080204" pitchFamily="49" charset="-128"/>
              </a:rPr>
              <a:t>.”</a:t>
            </a:r>
          </a:p>
          <a:p>
            <a:pPr marL="342900" indent="-342900">
              <a:spcBef>
                <a:spcPts val="800"/>
              </a:spcBef>
              <a:buFont typeface="Arial" panose="020B0604020202020204" pitchFamily="34" charset="0"/>
              <a:buChar char="•"/>
            </a:pPr>
            <a:r>
              <a:rPr lang="en-GB" altLang="en-US" dirty="0">
                <a:ea typeface="MS Gothic" panose="020B0609070205080204" pitchFamily="49" charset="-128"/>
              </a:rPr>
              <a:t>Leads to a change in emotion and improves ability to cope</a:t>
            </a:r>
          </a:p>
          <a:p>
            <a:pPr marL="342900" indent="-342900">
              <a:spcBef>
                <a:spcPts val="800"/>
              </a:spcBef>
              <a:buFont typeface="Arial" panose="020B0604020202020204" pitchFamily="34" charset="0"/>
              <a:buChar char="•"/>
            </a:pPr>
            <a:endParaRPr lang="en-US" altLang="en-US" dirty="0">
              <a:ea typeface="MS Gothic" panose="020B0609070205080204" pitchFamily="49" charset="-128"/>
            </a:endParaRPr>
          </a:p>
          <a:p>
            <a:pPr marL="342900" indent="-342900">
              <a:spcBef>
                <a:spcPts val="800"/>
              </a:spcBef>
              <a:buFont typeface="Arial" panose="020B0604020202020204" pitchFamily="34" charset="0"/>
              <a:buChar char="•"/>
            </a:pPr>
            <a:endParaRPr lang="en-GB" altLang="en-US" dirty="0">
              <a:ea typeface="MS Gothic" panose="020B0609070205080204" pitchFamily="49" charset="-128"/>
            </a:endParaRPr>
          </a:p>
          <a:p>
            <a:pPr marL="342900" indent="-342900">
              <a:spcBef>
                <a:spcPts val="800"/>
              </a:spcBef>
              <a:buFont typeface="Arial" panose="020B0604020202020204" pitchFamily="34" charset="0"/>
              <a:buChar char="•"/>
            </a:pPr>
            <a:endParaRPr lang="en-GB" altLang="en-US" dirty="0">
              <a:solidFill>
                <a:srgbClr val="FFFFFF"/>
              </a:solidFill>
              <a:ea typeface="MS Gothic" panose="020B0609070205080204" pitchFamily="49" charset="-128"/>
            </a:endParaRPr>
          </a:p>
        </p:txBody>
      </p:sp>
      <p:sp>
        <p:nvSpPr>
          <p:cNvPr id="8" name="Title 7"/>
          <p:cNvSpPr>
            <a:spLocks noGrp="1"/>
          </p:cNvSpPr>
          <p:nvPr>
            <p:ph type="title"/>
          </p:nvPr>
        </p:nvSpPr>
        <p:spPr/>
        <p:txBody>
          <a:bodyPr/>
          <a:lstStyle/>
          <a:p>
            <a:r>
              <a:rPr lang="en-US" dirty="0" smtClean="0"/>
              <a:t>cognitive behavioral therapy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84" y="1524653"/>
            <a:ext cx="3067155" cy="4600732"/>
          </a:xfrm>
          <a:prstGeom prst="rect">
            <a:avLst/>
          </a:prstGeom>
        </p:spPr>
      </p:pic>
    </p:spTree>
    <p:extLst>
      <p:ext uri="{BB962C8B-B14F-4D97-AF65-F5344CB8AC3E}">
        <p14:creationId xmlns:p14="http://schemas.microsoft.com/office/powerpoint/2010/main" val="835030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GB" altLang="en-US" dirty="0" smtClean="0"/>
              <a:t>BEHAVIORAL EXPERIMENTS</a:t>
            </a:r>
            <a:endParaRPr lang="en-GB" altLang="en-US" dirty="0"/>
          </a:p>
        </p:txBody>
      </p:sp>
      <p:sp>
        <p:nvSpPr>
          <p:cNvPr id="6" name="Content Placeholder 2"/>
          <p:cNvSpPr txBox="1">
            <a:spLocks/>
          </p:cNvSpPr>
          <p:nvPr/>
        </p:nvSpPr>
        <p:spPr bwMode="auto">
          <a:xfrm>
            <a:off x="5591944" y="1365428"/>
            <a:ext cx="6265094" cy="4679850"/>
          </a:xfrm>
          <a:prstGeom prst="rect">
            <a:avLst/>
          </a:prstGeom>
          <a:solidFill>
            <a:schemeClr val="accent4"/>
          </a:solidFill>
          <a:ln w="9525">
            <a:noFill/>
            <a:miter lim="800000"/>
            <a:headEnd/>
            <a:tailEnd/>
          </a:ln>
        </p:spPr>
        <p:txBody>
          <a:bodyPr vert="horz" wrap="square" lIns="144000" tIns="108000" rIns="108000" bIns="10800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2400" kern="1200">
                <a:solidFill>
                  <a:schemeClr val="bg1"/>
                </a:solidFill>
                <a:latin typeface="+mn-lt"/>
                <a:ea typeface="Verdana" panose="020B0604030504040204" pitchFamily="34" charset="0"/>
                <a:cs typeface="Verdana" panose="020B0604030504040204" pitchFamily="34" charset="0"/>
              </a:defRPr>
            </a:lvl1pPr>
            <a:lvl2pPr marL="1588" algn="l" defTabSz="457200" rtl="0" eaLnBrk="1" fontAlgn="base" hangingPunct="1">
              <a:spcBef>
                <a:spcPct val="20000"/>
              </a:spcBef>
              <a:spcAft>
                <a:spcPct val="0"/>
              </a:spcAft>
              <a:buFont typeface="Arial" charset="0"/>
              <a:defRPr sz="2000" kern="1200">
                <a:solidFill>
                  <a:schemeClr val="tx1"/>
                </a:solidFill>
                <a:latin typeface="Georgia" pitchFamily="18" charset="0"/>
                <a:ea typeface="+mn-ea"/>
                <a:cs typeface="+mn-cs"/>
              </a:defRPr>
            </a:lvl2pPr>
            <a:lvl3pPr marL="276225" indent="-276225"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3pPr>
            <a:lvl4pPr marL="269875" indent="0" algn="l" defTabSz="457200" rtl="0" eaLnBrk="1" fontAlgn="base" hangingPunct="1">
              <a:lnSpc>
                <a:spcPct val="100000"/>
              </a:lnSpc>
              <a:spcBef>
                <a:spcPts val="1600"/>
              </a:spcBef>
              <a:spcAft>
                <a:spcPct val="0"/>
              </a:spcAft>
              <a:buFont typeface="Wingdings" pitchFamily="2" charset="2"/>
              <a:buNone/>
              <a:tabLst/>
              <a:defRPr sz="2000" kern="1200">
                <a:solidFill>
                  <a:schemeClr val="tx1"/>
                </a:solidFill>
                <a:latin typeface="Georgia" pitchFamily="18" charset="0"/>
                <a:ea typeface="+mn-ea"/>
                <a:cs typeface="+mn-cs"/>
              </a:defRPr>
            </a:lvl4pPr>
            <a:lvl5pPr marL="561600" indent="-277200" algn="l" defTabSz="457200" rtl="0" eaLnBrk="1" fontAlgn="base" hangingPunct="1">
              <a:lnSpc>
                <a:spcPct val="100000"/>
              </a:lnSpc>
              <a:spcBef>
                <a:spcPts val="1600"/>
              </a:spcBef>
              <a:spcAft>
                <a:spcPct val="0"/>
              </a:spcAft>
              <a:buFont typeface="Arial" pitchFamily="34" charset="0"/>
              <a:buChar char="•"/>
              <a:defRPr sz="2000" kern="1200">
                <a:solidFill>
                  <a:schemeClr val="tx1"/>
                </a:solidFill>
                <a:latin typeface="Georgia"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altLang="en-US" dirty="0" err="1" smtClean="0"/>
              <a:t>Behavioral</a:t>
            </a:r>
            <a:r>
              <a:rPr lang="en-GB" altLang="en-US" dirty="0" smtClean="0"/>
              <a:t> experiments are a powerful way </a:t>
            </a:r>
            <a:r>
              <a:rPr lang="en-US" dirty="0" smtClean="0"/>
              <a:t>of </a:t>
            </a:r>
            <a:r>
              <a:rPr lang="en-US" dirty="0"/>
              <a:t>testing the validity of </a:t>
            </a:r>
            <a:r>
              <a:rPr lang="en-US" dirty="0" smtClean="0"/>
              <a:t>one’s </a:t>
            </a:r>
            <a:r>
              <a:rPr lang="en-US" dirty="0"/>
              <a:t>beliefs </a:t>
            </a:r>
            <a:r>
              <a:rPr lang="en-US" dirty="0" smtClean="0"/>
              <a:t>about their tinnitus </a:t>
            </a:r>
          </a:p>
          <a:p>
            <a:pPr marL="342900" indent="-342900">
              <a:buFont typeface="Arial" panose="020B0604020202020204" pitchFamily="34" charset="0"/>
              <a:buChar char="•"/>
            </a:pPr>
            <a:r>
              <a:rPr lang="en-US" dirty="0" smtClean="0"/>
              <a:t>Example: “You said tinnitus prevents you from concentrating on reading a book.  Let’s test that…”</a:t>
            </a:r>
          </a:p>
          <a:p>
            <a:pPr marL="342900" indent="-342900">
              <a:buFont typeface="Arial" panose="020B0604020202020204" pitchFamily="34" charset="0"/>
              <a:buChar char="•"/>
            </a:pPr>
            <a:r>
              <a:rPr lang="en-US" altLang="en-US" dirty="0" smtClean="0"/>
              <a:t>It is </a:t>
            </a:r>
            <a:r>
              <a:rPr lang="en-GB" altLang="en-US" dirty="0" smtClean="0"/>
              <a:t>important </a:t>
            </a:r>
            <a:r>
              <a:rPr lang="en-GB" altLang="en-US" dirty="0"/>
              <a:t>for </a:t>
            </a:r>
            <a:r>
              <a:rPr lang="en-GB" altLang="en-US" dirty="0" smtClean="0"/>
              <a:t>patient to </a:t>
            </a:r>
            <a:r>
              <a:rPr lang="en-GB" altLang="en-US" dirty="0"/>
              <a:t>come up with their own challenges</a:t>
            </a:r>
          </a:p>
          <a:p>
            <a:pPr marL="342900" indent="-342900">
              <a:buFont typeface="Arial" panose="020B0604020202020204" pitchFamily="34" charset="0"/>
              <a:buChar char="•"/>
            </a:pPr>
            <a:r>
              <a:rPr lang="en-GB" altLang="en-US" dirty="0"/>
              <a:t>Don’t discount supporting </a:t>
            </a:r>
            <a:r>
              <a:rPr lang="en-GB" altLang="en-US" dirty="0" smtClean="0"/>
              <a:t>evidence</a:t>
            </a:r>
          </a:p>
          <a:p>
            <a:pPr marL="342900" indent="-342900">
              <a:buFont typeface="Arial" panose="020B0604020202020204" pitchFamily="34" charset="0"/>
              <a:buChar char="•"/>
            </a:pPr>
            <a:r>
              <a:rPr lang="en-GB" altLang="en-US" dirty="0" smtClean="0"/>
              <a:t>Work </a:t>
            </a:r>
            <a:r>
              <a:rPr lang="en-GB" altLang="en-US" dirty="0"/>
              <a:t>collaboratively in the appointment. Encourage </a:t>
            </a:r>
            <a:r>
              <a:rPr lang="en-GB" altLang="en-US" dirty="0" smtClean="0"/>
              <a:t>reflection at </a:t>
            </a:r>
            <a:r>
              <a:rPr lang="en-GB" altLang="en-US" dirty="0"/>
              <a:t>home.</a:t>
            </a:r>
          </a:p>
          <a:p>
            <a:pPr marL="342900" indent="-342900">
              <a:buFont typeface="Arial" panose="020B0604020202020204" pitchFamily="34" charset="0"/>
              <a:buChar char="•"/>
            </a:pPr>
            <a:endParaRPr lang="en-US"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99" y="1365428"/>
            <a:ext cx="5023089" cy="328770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60772F2B-7AE8-41ED-91D7-B8E70BF118FB}"/>
              </a:ext>
            </a:extLst>
          </p:cNvPr>
          <p:cNvSpPr>
            <a:spLocks noGrp="1"/>
          </p:cNvSpPr>
          <p:nvPr>
            <p:ph type="dt" sz="half" idx="10"/>
          </p:nvPr>
        </p:nvSpPr>
        <p:spPr/>
        <p:txBody>
          <a:bodyPr/>
          <a:lstStyle/>
          <a:p>
            <a:fld id="{34793660-CD54-4600-914C-7EC10AA81F1D}" type="datetime1">
              <a:rPr lang="en-GB" smtClean="0"/>
              <a:t>22/03/2019</a:t>
            </a:fld>
            <a:endParaRPr lang="en-GB"/>
          </a:p>
        </p:txBody>
      </p:sp>
      <p:sp>
        <p:nvSpPr>
          <p:cNvPr id="5" name="Slide Number Placeholder 4">
            <a:extLst>
              <a:ext uri="{FF2B5EF4-FFF2-40B4-BE49-F238E27FC236}">
                <a16:creationId xmlns="" xmlns:a16="http://schemas.microsoft.com/office/drawing/2014/main" id="{E1FE3493-1DA8-4A95-A314-5719D9F94EB1}"/>
              </a:ext>
            </a:extLst>
          </p:cNvPr>
          <p:cNvSpPr>
            <a:spLocks noGrp="1"/>
          </p:cNvSpPr>
          <p:nvPr>
            <p:ph type="sldNum" sz="quarter" idx="12"/>
          </p:nvPr>
        </p:nvSpPr>
        <p:spPr/>
        <p:txBody>
          <a:bodyPr/>
          <a:lstStyle/>
          <a:p>
            <a:fld id="{022C652C-E42D-46CA-892F-F90CDA806E85}" type="slidenum">
              <a:rPr lang="en-GB" smtClean="0"/>
              <a:t>7</a:t>
            </a:fld>
            <a:endParaRPr lang="en-GB"/>
          </a:p>
        </p:txBody>
      </p:sp>
      <p:graphicFrame>
        <p:nvGraphicFramePr>
          <p:cNvPr id="7" name="Table 6">
            <a:extLst>
              <a:ext uri="{FF2B5EF4-FFF2-40B4-BE49-F238E27FC236}">
                <a16:creationId xmlns="" xmlns:a16="http://schemas.microsoft.com/office/drawing/2014/main" id="{548DE2DE-160B-46E8-85AE-DCAFA96EE2A3}"/>
              </a:ext>
            </a:extLst>
          </p:cNvPr>
          <p:cNvGraphicFramePr>
            <a:graphicFrameLocks noGrp="1"/>
          </p:cNvGraphicFramePr>
          <p:nvPr>
            <p:extLst/>
          </p:nvPr>
        </p:nvGraphicFramePr>
        <p:xfrm>
          <a:off x="0" y="1"/>
          <a:ext cx="12192000" cy="6858002"/>
        </p:xfrm>
        <a:graphic>
          <a:graphicData uri="http://schemas.openxmlformats.org/drawingml/2006/table">
            <a:tbl>
              <a:tblPr firstRow="1" bandRow="1">
                <a:tableStyleId>{5C22544A-7EE6-4342-B048-85BDC9FD1C3A}</a:tableStyleId>
              </a:tblPr>
              <a:tblGrid>
                <a:gridCol w="1296145">
                  <a:extLst>
                    <a:ext uri="{9D8B030D-6E8A-4147-A177-3AD203B41FA5}">
                      <a16:colId xmlns="" xmlns:a16="http://schemas.microsoft.com/office/drawing/2014/main" val="3236726032"/>
                    </a:ext>
                  </a:extLst>
                </a:gridCol>
                <a:gridCol w="10895855">
                  <a:extLst>
                    <a:ext uri="{9D8B030D-6E8A-4147-A177-3AD203B41FA5}">
                      <a16:colId xmlns="" xmlns:a16="http://schemas.microsoft.com/office/drawing/2014/main" val="2581338632"/>
                    </a:ext>
                  </a:extLst>
                </a:gridCol>
              </a:tblGrid>
              <a:tr h="351692">
                <a:tc>
                  <a:txBody>
                    <a:bodyPr/>
                    <a:lstStyle/>
                    <a:p>
                      <a:r>
                        <a:rPr lang="en-ZA" sz="1400" dirty="0"/>
                        <a:t>Week</a:t>
                      </a:r>
                    </a:p>
                  </a:txBody>
                  <a:tcPr/>
                </a:tc>
                <a:tc>
                  <a:txBody>
                    <a:bodyPr/>
                    <a:lstStyle/>
                    <a:p>
                      <a:r>
                        <a:rPr lang="en-ZA" sz="1400" dirty="0"/>
                        <a:t>Program Intervention </a:t>
                      </a:r>
                    </a:p>
                  </a:txBody>
                  <a:tcPr/>
                </a:tc>
                <a:extLst>
                  <a:ext uri="{0D108BD9-81ED-4DB2-BD59-A6C34878D82A}">
                    <a16:rowId xmlns="" xmlns:a16="http://schemas.microsoft.com/office/drawing/2014/main" val="1536015733"/>
                  </a:ext>
                </a:extLst>
              </a:tr>
              <a:tr h="597876">
                <a:tc>
                  <a:txBody>
                    <a:bodyPr/>
                    <a:lstStyle/>
                    <a:p>
                      <a:r>
                        <a:rPr lang="en-ZA" sz="1400" dirty="0"/>
                        <a:t>1</a:t>
                      </a:r>
                    </a:p>
                  </a:txBody>
                  <a:tcPr/>
                </a:tc>
                <a:tc>
                  <a:txBody>
                    <a:bodyPr/>
                    <a:lstStyle/>
                    <a:p>
                      <a:pPr marL="285750" indent="-285750">
                        <a:buFontTx/>
                        <a:buChar char="-"/>
                      </a:pPr>
                      <a:r>
                        <a:rPr lang="en-ZA" sz="1400" dirty="0"/>
                        <a:t>Discuss CBT model</a:t>
                      </a:r>
                    </a:p>
                    <a:p>
                      <a:pPr marL="285750" indent="-285750">
                        <a:buFontTx/>
                        <a:buChar char="-"/>
                      </a:pPr>
                      <a:r>
                        <a:rPr lang="en-ZA" sz="1400" dirty="0"/>
                        <a:t>- Assign homework</a:t>
                      </a:r>
                    </a:p>
                  </a:txBody>
                  <a:tcPr/>
                </a:tc>
                <a:extLst>
                  <a:ext uri="{0D108BD9-81ED-4DB2-BD59-A6C34878D82A}">
                    <a16:rowId xmlns="" xmlns:a16="http://schemas.microsoft.com/office/drawing/2014/main" val="1713073685"/>
                  </a:ext>
                </a:extLst>
              </a:tr>
              <a:tr h="844062">
                <a:tc>
                  <a:txBody>
                    <a:bodyPr/>
                    <a:lstStyle/>
                    <a:p>
                      <a:r>
                        <a:rPr lang="en-ZA" sz="1400" dirty="0"/>
                        <a:t>2</a:t>
                      </a:r>
                    </a:p>
                  </a:txBody>
                  <a:tcPr/>
                </a:tc>
                <a:tc>
                  <a:txBody>
                    <a:bodyPr/>
                    <a:lstStyle/>
                    <a:p>
                      <a:pPr marL="285750" indent="-285750">
                        <a:buFontTx/>
                        <a:buChar char="-"/>
                      </a:pPr>
                      <a:r>
                        <a:rPr lang="en-ZA" sz="1400" dirty="0"/>
                        <a:t>Review homework</a:t>
                      </a:r>
                    </a:p>
                    <a:p>
                      <a:pPr marL="285750" indent="-285750">
                        <a:buFontTx/>
                        <a:buChar char="-"/>
                      </a:pPr>
                      <a:r>
                        <a:rPr lang="en-ZA" sz="1400" dirty="0"/>
                        <a:t>Discuss recognising emotions vs thoughts</a:t>
                      </a:r>
                    </a:p>
                    <a:p>
                      <a:pPr marL="285750" indent="-285750">
                        <a:buFontTx/>
                        <a:buChar char="-"/>
                      </a:pPr>
                      <a:r>
                        <a:rPr lang="en-ZA" sz="1400" dirty="0"/>
                        <a:t>Assign homework</a:t>
                      </a:r>
                    </a:p>
                  </a:txBody>
                  <a:tcPr/>
                </a:tc>
                <a:extLst>
                  <a:ext uri="{0D108BD9-81ED-4DB2-BD59-A6C34878D82A}">
                    <a16:rowId xmlns="" xmlns:a16="http://schemas.microsoft.com/office/drawing/2014/main" val="1116220548"/>
                  </a:ext>
                </a:extLst>
              </a:tr>
              <a:tr h="844062">
                <a:tc>
                  <a:txBody>
                    <a:bodyPr/>
                    <a:lstStyle/>
                    <a:p>
                      <a:r>
                        <a:rPr lang="en-ZA" sz="1400" dirty="0"/>
                        <a:t>3</a:t>
                      </a:r>
                    </a:p>
                  </a:txBody>
                  <a:tcPr/>
                </a:tc>
                <a:tc>
                  <a:txBody>
                    <a:bodyPr/>
                    <a:lstStyle/>
                    <a:p>
                      <a:pPr marL="285750" indent="-285750">
                        <a:buFontTx/>
                        <a:buChar char="-"/>
                      </a:pPr>
                      <a:r>
                        <a:rPr lang="en-ZA" sz="1400" dirty="0"/>
                        <a:t>Review homework</a:t>
                      </a:r>
                    </a:p>
                    <a:p>
                      <a:pPr marL="285750" indent="-285750">
                        <a:buFontTx/>
                        <a:buChar char="-"/>
                      </a:pPr>
                      <a:r>
                        <a:rPr lang="en-ZA" sz="1400" dirty="0"/>
                        <a:t>Discuss identifying thought distortions and helpful vs unhelpful thoughts</a:t>
                      </a:r>
                    </a:p>
                    <a:p>
                      <a:pPr marL="285750" indent="-285750">
                        <a:buFontTx/>
                        <a:buChar char="-"/>
                      </a:pPr>
                      <a:r>
                        <a:rPr lang="en-ZA" sz="1400" dirty="0"/>
                        <a:t>Assign homework</a:t>
                      </a:r>
                    </a:p>
                  </a:txBody>
                  <a:tcPr/>
                </a:tc>
                <a:extLst>
                  <a:ext uri="{0D108BD9-81ED-4DB2-BD59-A6C34878D82A}">
                    <a16:rowId xmlns="" xmlns:a16="http://schemas.microsoft.com/office/drawing/2014/main" val="607836734"/>
                  </a:ext>
                </a:extLst>
              </a:tr>
              <a:tr h="844062">
                <a:tc>
                  <a:txBody>
                    <a:bodyPr/>
                    <a:lstStyle/>
                    <a:p>
                      <a:r>
                        <a:rPr lang="en-ZA" sz="1400" dirty="0"/>
                        <a:t>4</a:t>
                      </a:r>
                    </a:p>
                  </a:txBody>
                  <a:tcPr/>
                </a:tc>
                <a:tc>
                  <a:txBody>
                    <a:bodyPr/>
                    <a:lstStyle/>
                    <a:p>
                      <a:pPr marL="285750" indent="-285750">
                        <a:buFontTx/>
                        <a:buChar char="-"/>
                      </a:pPr>
                      <a:r>
                        <a:rPr lang="en-ZA" sz="1400" dirty="0"/>
                        <a:t>Review homework</a:t>
                      </a:r>
                    </a:p>
                    <a:p>
                      <a:pPr marL="285750" indent="-285750">
                        <a:buFontTx/>
                        <a:buChar char="-"/>
                      </a:pPr>
                      <a:r>
                        <a:rPr lang="en-ZA" sz="1400" dirty="0"/>
                        <a:t>Discuss establishing alternate thoughts</a:t>
                      </a:r>
                    </a:p>
                    <a:p>
                      <a:pPr marL="285750" indent="-285750">
                        <a:buFontTx/>
                        <a:buChar char="-"/>
                      </a:pPr>
                      <a:r>
                        <a:rPr lang="en-ZA" sz="1400" dirty="0"/>
                        <a:t>Assign homework</a:t>
                      </a:r>
                    </a:p>
                  </a:txBody>
                  <a:tcPr/>
                </a:tc>
                <a:extLst>
                  <a:ext uri="{0D108BD9-81ED-4DB2-BD59-A6C34878D82A}">
                    <a16:rowId xmlns="" xmlns:a16="http://schemas.microsoft.com/office/drawing/2014/main" val="3169611715"/>
                  </a:ext>
                </a:extLst>
              </a:tr>
              <a:tr h="844062">
                <a:tc>
                  <a:txBody>
                    <a:bodyPr/>
                    <a:lstStyle/>
                    <a:p>
                      <a:r>
                        <a:rPr lang="en-ZA" sz="1400" dirty="0"/>
                        <a:t>5</a:t>
                      </a:r>
                    </a:p>
                  </a:txBody>
                  <a:tcPr/>
                </a:tc>
                <a:tc>
                  <a:txBody>
                    <a:bodyPr/>
                    <a:lstStyle/>
                    <a:p>
                      <a:pPr marL="285750" indent="-285750">
                        <a:buFontTx/>
                        <a:buChar char="-"/>
                      </a:pPr>
                      <a:r>
                        <a:rPr lang="en-ZA" sz="1400" dirty="0"/>
                        <a:t>Review homework</a:t>
                      </a:r>
                    </a:p>
                    <a:p>
                      <a:pPr marL="285750" indent="-285750">
                        <a:buFontTx/>
                        <a:buChar char="-"/>
                      </a:pPr>
                      <a:r>
                        <a:rPr lang="en-ZA" sz="1400" dirty="0"/>
                        <a:t>Discuss relaxation techniques</a:t>
                      </a:r>
                    </a:p>
                    <a:p>
                      <a:pPr marL="285750" indent="-285750">
                        <a:buFontTx/>
                        <a:buChar char="-"/>
                      </a:pPr>
                      <a:r>
                        <a:rPr lang="en-ZA" sz="1400" dirty="0"/>
                        <a:t>Assign homework</a:t>
                      </a:r>
                    </a:p>
                  </a:txBody>
                  <a:tcPr/>
                </a:tc>
                <a:extLst>
                  <a:ext uri="{0D108BD9-81ED-4DB2-BD59-A6C34878D82A}">
                    <a16:rowId xmlns="" xmlns:a16="http://schemas.microsoft.com/office/drawing/2014/main" val="1729222723"/>
                  </a:ext>
                </a:extLst>
              </a:tr>
              <a:tr h="844062">
                <a:tc>
                  <a:txBody>
                    <a:bodyPr/>
                    <a:lstStyle/>
                    <a:p>
                      <a:r>
                        <a:rPr lang="en-ZA" sz="1400" dirty="0"/>
                        <a:t>6</a:t>
                      </a:r>
                    </a:p>
                  </a:txBody>
                  <a:tcPr/>
                </a:tc>
                <a:tc>
                  <a:txBody>
                    <a:bodyPr/>
                    <a:lstStyle/>
                    <a:p>
                      <a:pPr marL="285750" indent="-285750">
                        <a:buFontTx/>
                        <a:buChar char="-"/>
                      </a:pPr>
                      <a:r>
                        <a:rPr lang="en-ZA" sz="1400" dirty="0"/>
                        <a:t>Review homework</a:t>
                      </a:r>
                    </a:p>
                    <a:p>
                      <a:pPr marL="285750" indent="-285750">
                        <a:buFontTx/>
                        <a:buChar char="-"/>
                      </a:pPr>
                      <a:r>
                        <a:rPr lang="en-ZA" sz="1400" dirty="0"/>
                        <a:t>Discuss improving your sleep</a:t>
                      </a:r>
                    </a:p>
                    <a:p>
                      <a:pPr marL="285750" indent="-285750">
                        <a:buFontTx/>
                        <a:buChar char="-"/>
                      </a:pPr>
                      <a:r>
                        <a:rPr lang="en-ZA" sz="1400" dirty="0"/>
                        <a:t>Assign homework</a:t>
                      </a:r>
                    </a:p>
                  </a:txBody>
                  <a:tcPr/>
                </a:tc>
                <a:extLst>
                  <a:ext uri="{0D108BD9-81ED-4DB2-BD59-A6C34878D82A}">
                    <a16:rowId xmlns="" xmlns:a16="http://schemas.microsoft.com/office/drawing/2014/main" val="3999090202"/>
                  </a:ext>
                </a:extLst>
              </a:tr>
              <a:tr h="844062">
                <a:tc>
                  <a:txBody>
                    <a:bodyPr/>
                    <a:lstStyle/>
                    <a:p>
                      <a:r>
                        <a:rPr lang="en-ZA" sz="1400" dirty="0"/>
                        <a:t>7</a:t>
                      </a:r>
                    </a:p>
                  </a:txBody>
                  <a:tcPr/>
                </a:tc>
                <a:tc>
                  <a:txBody>
                    <a:bodyPr/>
                    <a:lstStyle/>
                    <a:p>
                      <a:pPr marL="285750" indent="-285750">
                        <a:buFontTx/>
                        <a:buChar char="-"/>
                      </a:pPr>
                      <a:r>
                        <a:rPr lang="en-ZA" sz="1400" dirty="0"/>
                        <a:t>Review homework</a:t>
                      </a:r>
                    </a:p>
                    <a:p>
                      <a:pPr marL="285750" indent="-285750">
                        <a:buFontTx/>
                        <a:buChar char="-"/>
                      </a:pPr>
                      <a:r>
                        <a:rPr lang="en-ZA" sz="1400" dirty="0"/>
                        <a:t>Discuss increasing pleasant activities and activity tracking</a:t>
                      </a:r>
                    </a:p>
                    <a:p>
                      <a:pPr marL="285750" indent="-285750">
                        <a:buFontTx/>
                        <a:buChar char="-"/>
                      </a:pPr>
                      <a:r>
                        <a:rPr lang="en-ZA" sz="1400" dirty="0"/>
                        <a:t>Assign homework</a:t>
                      </a:r>
                    </a:p>
                  </a:txBody>
                  <a:tcPr/>
                </a:tc>
                <a:extLst>
                  <a:ext uri="{0D108BD9-81ED-4DB2-BD59-A6C34878D82A}">
                    <a16:rowId xmlns="" xmlns:a16="http://schemas.microsoft.com/office/drawing/2014/main" val="2779303326"/>
                  </a:ext>
                </a:extLst>
              </a:tr>
              <a:tr h="844062">
                <a:tc>
                  <a:txBody>
                    <a:bodyPr/>
                    <a:lstStyle/>
                    <a:p>
                      <a:r>
                        <a:rPr lang="en-ZA" sz="1400" dirty="0"/>
                        <a:t>8</a:t>
                      </a:r>
                    </a:p>
                  </a:txBody>
                  <a:tcPr/>
                </a:tc>
                <a:tc>
                  <a:txBody>
                    <a:bodyPr/>
                    <a:lstStyle/>
                    <a:p>
                      <a:pPr marL="285750" indent="-285750">
                        <a:buFontTx/>
                        <a:buChar char="-"/>
                      </a:pPr>
                      <a:r>
                        <a:rPr lang="en-ZA" sz="1400" dirty="0"/>
                        <a:t>Review homework</a:t>
                      </a:r>
                    </a:p>
                    <a:p>
                      <a:pPr marL="285750" indent="-285750">
                        <a:buFontTx/>
                        <a:buChar char="-"/>
                      </a:pPr>
                      <a:r>
                        <a:rPr lang="en-ZA" sz="1400" dirty="0"/>
                        <a:t>Discuss goal setting</a:t>
                      </a:r>
                    </a:p>
                    <a:p>
                      <a:pPr marL="285750" indent="-285750">
                        <a:buFontTx/>
                        <a:buChar char="-"/>
                      </a:pPr>
                      <a:r>
                        <a:rPr lang="en-ZA" sz="1400" dirty="0"/>
                        <a:t>Review what skills have been helpful</a:t>
                      </a:r>
                    </a:p>
                  </a:txBody>
                  <a:tcPr/>
                </a:tc>
                <a:extLst>
                  <a:ext uri="{0D108BD9-81ED-4DB2-BD59-A6C34878D82A}">
                    <a16:rowId xmlns="" xmlns:a16="http://schemas.microsoft.com/office/drawing/2014/main" val="2726330066"/>
                  </a:ext>
                </a:extLst>
              </a:tr>
            </a:tbl>
          </a:graphicData>
        </a:graphic>
      </p:graphicFrame>
    </p:spTree>
    <p:extLst>
      <p:ext uri="{BB962C8B-B14F-4D97-AF65-F5344CB8AC3E}">
        <p14:creationId xmlns:p14="http://schemas.microsoft.com/office/powerpoint/2010/main" val="74521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lstStyle/>
          <a:p>
            <a:r>
              <a:rPr lang="en-GB" dirty="0" smtClean="0"/>
              <a:t>Cognitive </a:t>
            </a:r>
            <a:r>
              <a:rPr lang="en-GB" dirty="0"/>
              <a:t>behavioural therapy for tinnitus (Review) </a:t>
            </a:r>
            <a:r>
              <a:rPr lang="pt-BR" dirty="0"/>
              <a:t>Martinez et al, 2007: The Cochrane library, Issue </a:t>
            </a:r>
            <a:r>
              <a:rPr lang="pt-BR" dirty="0" smtClean="0"/>
              <a:t>1</a:t>
            </a:r>
          </a:p>
          <a:p>
            <a:pPr marL="342900" indent="-342900">
              <a:buFont typeface="Arial" panose="020B0604020202020204" pitchFamily="34" charset="0"/>
              <a:buChar char="•"/>
            </a:pPr>
            <a:r>
              <a:rPr lang="en-GB" dirty="0"/>
              <a:t>Methodology</a:t>
            </a:r>
            <a:r>
              <a:rPr lang="en-GB" dirty="0" smtClean="0"/>
              <a:t>:</a:t>
            </a:r>
            <a:endParaRPr lang="pt-BR" dirty="0" smtClean="0"/>
          </a:p>
          <a:p>
            <a:pPr marL="904500" lvl="4" indent="-342900">
              <a:spcBef>
                <a:spcPts val="0"/>
              </a:spcBef>
            </a:pPr>
            <a:r>
              <a:rPr lang="pt-BR" dirty="0" smtClean="0">
                <a:solidFill>
                  <a:schemeClr val="bg1"/>
                </a:solidFill>
                <a:latin typeface="+mn-lt"/>
              </a:rPr>
              <a:t>A review </a:t>
            </a:r>
            <a:r>
              <a:rPr lang="pt-BR" dirty="0">
                <a:solidFill>
                  <a:schemeClr val="bg1"/>
                </a:solidFill>
                <a:latin typeface="+mn-lt"/>
              </a:rPr>
              <a:t>of </a:t>
            </a:r>
            <a:r>
              <a:rPr lang="en-GB" dirty="0" smtClean="0">
                <a:solidFill>
                  <a:schemeClr val="bg1"/>
                </a:solidFill>
                <a:latin typeface="+mn-lt"/>
              </a:rPr>
              <a:t>randomized </a:t>
            </a:r>
            <a:r>
              <a:rPr lang="en-GB" dirty="0">
                <a:solidFill>
                  <a:schemeClr val="bg1"/>
                </a:solidFill>
                <a:latin typeface="+mn-lt"/>
              </a:rPr>
              <a:t>controlled trials in which patients with unilateral or bilateral tinnitus </a:t>
            </a:r>
            <a:r>
              <a:rPr lang="en-GB" dirty="0" smtClean="0">
                <a:solidFill>
                  <a:schemeClr val="bg1"/>
                </a:solidFill>
                <a:latin typeface="+mn-lt"/>
              </a:rPr>
              <a:t>as </a:t>
            </a:r>
            <a:r>
              <a:rPr lang="en-GB" dirty="0">
                <a:solidFill>
                  <a:schemeClr val="bg1"/>
                </a:solidFill>
                <a:latin typeface="+mn-lt"/>
              </a:rPr>
              <a:t>main symptom received cognitive </a:t>
            </a:r>
            <a:r>
              <a:rPr lang="en-GB" dirty="0" err="1" smtClean="0">
                <a:solidFill>
                  <a:schemeClr val="bg1"/>
                </a:solidFill>
                <a:latin typeface="+mn-lt"/>
              </a:rPr>
              <a:t>behavioral</a:t>
            </a:r>
            <a:r>
              <a:rPr lang="en-GB" dirty="0" smtClean="0">
                <a:solidFill>
                  <a:schemeClr val="bg1"/>
                </a:solidFill>
                <a:latin typeface="+mn-lt"/>
              </a:rPr>
              <a:t> </a:t>
            </a:r>
            <a:r>
              <a:rPr lang="en-GB" dirty="0">
                <a:solidFill>
                  <a:schemeClr val="bg1"/>
                </a:solidFill>
                <a:latin typeface="+mn-lt"/>
              </a:rPr>
              <a:t>treatment</a:t>
            </a:r>
            <a:r>
              <a:rPr lang="pt-BR" b="1" dirty="0">
                <a:solidFill>
                  <a:schemeClr val="bg1"/>
                </a:solidFill>
                <a:latin typeface="+mn-lt"/>
              </a:rPr>
              <a:t> </a:t>
            </a:r>
            <a:endParaRPr lang="pt-BR" b="1" dirty="0" smtClean="0">
              <a:solidFill>
                <a:schemeClr val="bg1"/>
              </a:solidFill>
              <a:latin typeface="+mn-lt"/>
            </a:endParaRPr>
          </a:p>
          <a:p>
            <a:pPr marL="904500" lvl="4" indent="-342900">
              <a:spcBef>
                <a:spcPts val="0"/>
              </a:spcBef>
            </a:pPr>
            <a:r>
              <a:rPr lang="en-GB" dirty="0" smtClean="0">
                <a:solidFill>
                  <a:schemeClr val="bg1"/>
                </a:solidFill>
                <a:latin typeface="+mn-lt"/>
              </a:rPr>
              <a:t>Six </a:t>
            </a:r>
            <a:r>
              <a:rPr lang="en-GB" dirty="0">
                <a:solidFill>
                  <a:schemeClr val="bg1"/>
                </a:solidFill>
                <a:latin typeface="+mn-lt"/>
              </a:rPr>
              <a:t>trials comprising 285 participants were included</a:t>
            </a:r>
          </a:p>
        </p:txBody>
      </p:sp>
      <p:pic>
        <p:nvPicPr>
          <p:cNvPr id="5" name="Picture Placeholder 4"/>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4510" b="34510"/>
          <a:stretch>
            <a:fillRect/>
          </a:stretch>
        </p:blipFill>
        <p:spPr/>
      </p:pic>
      <p:sp>
        <p:nvSpPr>
          <p:cNvPr id="2" name="Title 1"/>
          <p:cNvSpPr>
            <a:spLocks noGrp="1"/>
          </p:cNvSpPr>
          <p:nvPr>
            <p:ph type="title"/>
          </p:nvPr>
        </p:nvSpPr>
        <p:spPr/>
        <p:txBody>
          <a:bodyPr/>
          <a:lstStyle/>
          <a:p>
            <a:r>
              <a:rPr lang="en-GB" dirty="0" smtClean="0"/>
              <a:t>CBT: evidence </a:t>
            </a:r>
            <a:r>
              <a:rPr lang="en-GB" dirty="0"/>
              <a:t>for </a:t>
            </a:r>
            <a:r>
              <a:rPr lang="en-GB" dirty="0" smtClean="0"/>
              <a:t>use in </a:t>
            </a:r>
            <a:r>
              <a:rPr lang="en-GB" dirty="0"/>
              <a:t>tinnitus </a:t>
            </a:r>
            <a:r>
              <a:rPr lang="en-GB" dirty="0" smtClean="0"/>
              <a:t>management (</a:t>
            </a:r>
            <a:r>
              <a:rPr lang="pt-BR" dirty="0"/>
              <a:t>Martinez et al, </a:t>
            </a:r>
            <a:r>
              <a:rPr lang="pt-BR" dirty="0" smtClean="0"/>
              <a:t>2007)</a:t>
            </a:r>
            <a:endParaRPr lang="en-GB" dirty="0"/>
          </a:p>
        </p:txBody>
      </p:sp>
    </p:spTree>
    <p:extLst>
      <p:ext uri="{BB962C8B-B14F-4D97-AF65-F5344CB8AC3E}">
        <p14:creationId xmlns:p14="http://schemas.microsoft.com/office/powerpoint/2010/main" val="85622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p:txBody>
          <a:bodyPr>
            <a:normAutofit fontScale="92500" lnSpcReduction="10000"/>
          </a:bodyPr>
          <a:lstStyle/>
          <a:p>
            <a:r>
              <a:rPr lang="en-GB" sz="2600" dirty="0" smtClean="0"/>
              <a:t>Results:</a:t>
            </a:r>
            <a:endParaRPr lang="en-GB" sz="2600" dirty="0"/>
          </a:p>
          <a:p>
            <a:pPr marL="457200" indent="-457200">
              <a:buFont typeface="Arial" panose="020B0604020202020204" pitchFamily="34" charset="0"/>
              <a:buChar char="•"/>
            </a:pPr>
            <a:r>
              <a:rPr lang="en-GB" sz="2600" dirty="0" smtClean="0"/>
              <a:t>No </a:t>
            </a:r>
            <a:r>
              <a:rPr lang="en-GB" sz="2600" dirty="0"/>
              <a:t>significant difference in the subjective loudness of tinnitus, or in the associated depression</a:t>
            </a:r>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r>
              <a:rPr lang="en-GB" sz="2600" dirty="0"/>
              <a:t>Significant improvement in the quality of life (decrease of global tinnitus severity) of the participants</a:t>
            </a:r>
          </a:p>
          <a:p>
            <a:pPr marL="457200" indent="-457200">
              <a:buFont typeface="Arial" panose="020B0604020202020204" pitchFamily="34" charset="0"/>
              <a:buChar char="•"/>
            </a:pPr>
            <a:endParaRPr lang="en-GB" sz="2600" dirty="0"/>
          </a:p>
          <a:p>
            <a:pPr marL="457200" indent="-457200">
              <a:buFont typeface="Arial" panose="020B0604020202020204" pitchFamily="34" charset="0"/>
              <a:buChar char="•"/>
            </a:pPr>
            <a:r>
              <a:rPr lang="en-GB" sz="2600" dirty="0"/>
              <a:t>Authors concluded that </a:t>
            </a:r>
            <a:r>
              <a:rPr lang="en-GB" sz="2600" dirty="0" smtClean="0"/>
              <a:t>CBT has </a:t>
            </a:r>
            <a:r>
              <a:rPr lang="en-GB" sz="2600" dirty="0"/>
              <a:t>an effect on the qualitative aspects of tinnitus and contributes positively to the management of tinnitus</a:t>
            </a:r>
          </a:p>
          <a:p>
            <a:endParaRPr lang="en-GB" dirty="0">
              <a:solidFill>
                <a:srgbClr val="FF0000"/>
              </a:solidFill>
            </a:endParaRPr>
          </a:p>
          <a:p>
            <a:endParaRPr lang="en-GB" dirty="0"/>
          </a:p>
        </p:txBody>
      </p:sp>
      <p:sp>
        <p:nvSpPr>
          <p:cNvPr id="4" name="Text Placeholder 3">
            <a:extLst>
              <a:ext uri="{FF2B5EF4-FFF2-40B4-BE49-F238E27FC236}">
                <a16:creationId xmlns="" xmlns:a16="http://schemas.microsoft.com/office/drawing/2014/main" id="{66609119-19F7-4322-9CCD-CA9A94057E56}"/>
              </a:ext>
            </a:extLst>
          </p:cNvPr>
          <p:cNvSpPr>
            <a:spLocks noGrp="1"/>
          </p:cNvSpPr>
          <p:nvPr>
            <p:ph type="body" sz="quarter" idx="15"/>
          </p:nvPr>
        </p:nvSpPr>
        <p:spPr/>
        <p:txBody>
          <a:bodyPr/>
          <a:lstStyle/>
          <a:p>
            <a:pPr algn="ctr"/>
            <a:r>
              <a:rPr lang="en-GB" dirty="0"/>
              <a:t>Note: An updated review is in preparation for 2019 publication</a:t>
            </a:r>
          </a:p>
          <a:p>
            <a:pPr algn="ctr"/>
            <a:endParaRPr lang="en-ZA" dirty="0"/>
          </a:p>
        </p:txBody>
      </p:sp>
      <p:sp>
        <p:nvSpPr>
          <p:cNvPr id="2" name="Title 1"/>
          <p:cNvSpPr>
            <a:spLocks noGrp="1"/>
          </p:cNvSpPr>
          <p:nvPr>
            <p:ph type="title"/>
          </p:nvPr>
        </p:nvSpPr>
        <p:spPr/>
        <p:txBody>
          <a:bodyPr/>
          <a:lstStyle/>
          <a:p>
            <a:r>
              <a:rPr lang="en-GB" dirty="0"/>
              <a:t>CBT: </a:t>
            </a:r>
            <a:r>
              <a:rPr lang="en-GB" dirty="0" smtClean="0"/>
              <a:t>evidence </a:t>
            </a:r>
            <a:r>
              <a:rPr lang="en-GB" dirty="0"/>
              <a:t>for use in tinnitus management (</a:t>
            </a:r>
            <a:r>
              <a:rPr lang="pt-BR" dirty="0"/>
              <a:t>Martinez et al, 2007)</a:t>
            </a:r>
            <a:endParaRPr lang="en-GB" dirty="0"/>
          </a:p>
        </p:txBody>
      </p:sp>
    </p:spTree>
    <p:extLst>
      <p:ext uri="{BB962C8B-B14F-4D97-AF65-F5344CB8AC3E}">
        <p14:creationId xmlns:p14="http://schemas.microsoft.com/office/powerpoint/2010/main" val="2528693985"/>
      </p:ext>
    </p:extLst>
  </p:cSld>
  <p:clrMapOvr>
    <a:masterClrMapping/>
  </p:clrMapOvr>
</p:sld>
</file>

<file path=ppt/theme/theme1.xml><?xml version="1.0" encoding="utf-8"?>
<a:theme xmlns:a="http://schemas.openxmlformats.org/drawingml/2006/main" name="IDAinstitute (2)">
  <a:themeElements>
    <a:clrScheme name="Custom 1">
      <a:dk1>
        <a:srgbClr val="000000"/>
      </a:dk1>
      <a:lt1>
        <a:srgbClr val="FFFFFF"/>
      </a:lt1>
      <a:dk2>
        <a:srgbClr val="898989"/>
      </a:dk2>
      <a:lt2>
        <a:srgbClr val="CECECE"/>
      </a:lt2>
      <a:accent1>
        <a:srgbClr val="0098AA"/>
      </a:accent1>
      <a:accent2>
        <a:srgbClr val="E63E4D"/>
      </a:accent2>
      <a:accent3>
        <a:srgbClr val="A1ABD3"/>
      </a:accent3>
      <a:accent4>
        <a:srgbClr val="676696"/>
      </a:accent4>
      <a:accent5>
        <a:srgbClr val="CECECE"/>
      </a:accent5>
      <a:accent6>
        <a:srgbClr val="F5A52B"/>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144000" tIns="144000" rIns="144000" bIns="144000" rtlCol="0" anchor="t">
        <a:normAutofit/>
      </a:bodyPr>
      <a:lstStyle>
        <a:defPPr>
          <a:defRPr sz="1400" dirty="0" smtClean="0">
            <a:latin typeface="Georgia" pitchFamily="18" charset="0"/>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144000" tIns="144000" rIns="144000" bIns="144000" rtlCol="0">
        <a:normAutofit/>
      </a:bodyPr>
      <a:lstStyle>
        <a:defPPr>
          <a:defRPr sz="1400" dirty="0" smtClean="0">
            <a:latin typeface="Georgia" pitchFamily="18" charset="0"/>
          </a:defRPr>
        </a:defPPr>
      </a:lstStyle>
    </a:txDef>
  </a:objectDefaults>
  <a:extraClrSchemeLst/>
  <a:extLst>
    <a:ext uri="{05A4C25C-085E-4340-85A3-A5531E510DB2}">
      <thm15:themeFamily xmlns:thm15="http://schemas.microsoft.com/office/thememl/2012/main" name="IDA presentation template_USE THIS.potx" id="{BD40F43C-A5FB-42EF-8A00-91A1983C5157}" vid="{7AC5F1F2-3CB1-4AD5-A453-7A5730F386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IDA presentation template</Template>
  <TotalTime>1042</TotalTime>
  <Words>2630</Words>
  <Application>Microsoft Office PowerPoint</Application>
  <PresentationFormat>Widescreen</PresentationFormat>
  <Paragraphs>246</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MS Gothic</vt:lpstr>
      <vt:lpstr>Arial</vt:lpstr>
      <vt:lpstr>Calibri</vt:lpstr>
      <vt:lpstr>Georgia</vt:lpstr>
      <vt:lpstr>Gotham Light</vt:lpstr>
      <vt:lpstr>Times New Roman</vt:lpstr>
      <vt:lpstr>Verdana</vt:lpstr>
      <vt:lpstr>Wingdings</vt:lpstr>
      <vt:lpstr>IDAinstitute (2)</vt:lpstr>
      <vt:lpstr>Psychological Management of TINNITUS</vt:lpstr>
      <vt:lpstr>Overview</vt:lpstr>
      <vt:lpstr>Note</vt:lpstr>
      <vt:lpstr>Psychological management of tinnitus</vt:lpstr>
      <vt:lpstr>cognitive behavioral therapy</vt:lpstr>
      <vt:lpstr>BEHAVIORAL EXPERIMENTS</vt:lpstr>
      <vt:lpstr>PowerPoint Presentation</vt:lpstr>
      <vt:lpstr>CBT: evidence for use in tinnitus management (Martinez et al, 2007)</vt:lpstr>
      <vt:lpstr>CBT: evidence for use in tinnitus management (Martinez et al, 2007)</vt:lpstr>
      <vt:lpstr>CBT: evidence for use in tinnitus management (Cima et al, 2012)</vt:lpstr>
      <vt:lpstr>CBT: evidence for use in tinnitus management (Cima et al, 2012)</vt:lpstr>
      <vt:lpstr>CBT: evidence for use in tinnitus management (beukes et al, 2017)</vt:lpstr>
      <vt:lpstr>Discussion </vt:lpstr>
      <vt:lpstr>Mindfulness</vt:lpstr>
      <vt:lpstr>Mindfulness</vt:lpstr>
      <vt:lpstr>mindfulness: evidence for use in tinnitus management (McKenna et al, 2017) </vt:lpstr>
      <vt:lpstr>Acceptance and commitment therapy (ACT)</vt:lpstr>
      <vt:lpstr>Example of ACT for tinnitus</vt:lpstr>
      <vt:lpstr>ACT vs trt: evidence for use in tinnitus management (Westin et al, 2011) </vt:lpstr>
      <vt:lpstr>Take home messages</vt:lpstr>
    </vt:vector>
  </TitlesOfParts>
  <Company>William Demant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Tinnitus as a warning sign</dc:title>
  <dc:creator>Tomas Gazi (TGAZ)</dc:creator>
  <cp:lastModifiedBy>Ellen Pucke (ELPU)</cp:lastModifiedBy>
  <cp:revision>66</cp:revision>
  <cp:lastPrinted>2008-08-26T10:39:23Z</cp:lastPrinted>
  <dcterms:created xsi:type="dcterms:W3CDTF">2019-02-15T09:53:22Z</dcterms:created>
  <dcterms:modified xsi:type="dcterms:W3CDTF">2019-03-22T10:54:53Z</dcterms:modified>
</cp:coreProperties>
</file>