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1"/>
  </p:sldMasterIdLst>
  <p:notesMasterIdLst>
    <p:notesMasterId r:id="rId19"/>
  </p:notesMasterIdLst>
  <p:sldIdLst>
    <p:sldId id="256" r:id="rId2"/>
    <p:sldId id="257" r:id="rId3"/>
    <p:sldId id="300" r:id="rId4"/>
    <p:sldId id="268" r:id="rId5"/>
    <p:sldId id="301" r:id="rId6"/>
    <p:sldId id="286" r:id="rId7"/>
    <p:sldId id="302" r:id="rId8"/>
    <p:sldId id="303" r:id="rId9"/>
    <p:sldId id="309" r:id="rId10"/>
    <p:sldId id="305" r:id="rId11"/>
    <p:sldId id="304" r:id="rId12"/>
    <p:sldId id="306" r:id="rId13"/>
    <p:sldId id="307" r:id="rId14"/>
    <p:sldId id="308" r:id="rId15"/>
    <p:sldId id="277" r:id="rId16"/>
    <p:sldId id="290" r:id="rId17"/>
    <p:sldId id="283" r:id="rId18"/>
  </p:sldIdLst>
  <p:sldSz cx="12192000" cy="6858000"/>
  <p:notesSz cx="6858000" cy="9144000"/>
  <p:embeddedFontLst>
    <p:embeddedFont>
      <p:font typeface="Montserrat"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a Hrdlickova (ADHV)" initials="AH(" lastIdx="1" clrIdx="0">
    <p:extLst>
      <p:ext uri="{19B8F6BF-5375-455C-9EA6-DF929625EA0E}">
        <p15:presenceInfo xmlns:p15="http://schemas.microsoft.com/office/powerpoint/2012/main" userId="S-1-5-21-3190351451-1368101502-2832606768-14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E63E4D"/>
    <a:srgbClr val="676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73" autoAdjust="0"/>
  </p:normalViewPr>
  <p:slideViewPr>
    <p:cSldViewPr snapToGrid="0">
      <p:cViewPr varScale="1">
        <p:scale>
          <a:sx n="97" d="100"/>
          <a:sy n="97" d="100"/>
        </p:scale>
        <p:origin x="306" y="90"/>
      </p:cViewPr>
      <p:guideLst>
        <p:guide orient="horz" pos="220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D926A-6B3A-49BF-A73E-EDBB1AC63195}" type="datetimeFigureOut">
              <a:rPr lang="da-DK" smtClean="0"/>
              <a:t>25-06-2019</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C3987-D689-41E7-B012-7A1AE2CA91E3}" type="slidenum">
              <a:rPr lang="da-DK" smtClean="0"/>
              <a:t>‹#›</a:t>
            </a:fld>
            <a:endParaRPr lang="da-DK"/>
          </a:p>
        </p:txBody>
      </p:sp>
    </p:spTree>
    <p:extLst>
      <p:ext uri="{BB962C8B-B14F-4D97-AF65-F5344CB8AC3E}">
        <p14:creationId xmlns:p14="http://schemas.microsoft.com/office/powerpoint/2010/main" val="22394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dainstitute.com/tools/time_and_talk/get_started/role_play_session_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dainstitute.com/toolbox/university_course/videos_and_handouts/unit_i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dainstitute.com/tools/time_and_talk/get_started/role_play_session_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a:t>This</a:t>
            </a:r>
            <a:r>
              <a:rPr lang="da-DK" i="0" baseline="0" dirty="0"/>
              <a:t> is unit 3 of the ”Applying PCC in an Appointment” module in the Ida University Course. This </a:t>
            </a:r>
            <a:r>
              <a:rPr lang="da-DK" i="0" baseline="0" dirty="0" err="1"/>
              <a:t>module</a:t>
            </a:r>
            <a:r>
              <a:rPr lang="da-DK" i="0" baseline="0" dirty="0"/>
              <a:t> </a:t>
            </a:r>
            <a:r>
              <a:rPr lang="da-DK" i="0" baseline="0" dirty="0" err="1"/>
              <a:t>helps</a:t>
            </a:r>
            <a:r>
              <a:rPr lang="da-DK" i="0" baseline="0" dirty="0"/>
              <a:t> </a:t>
            </a:r>
            <a:r>
              <a:rPr lang="da-DK" i="0" baseline="0" dirty="0" err="1"/>
              <a:t>lecturers</a:t>
            </a:r>
            <a:r>
              <a:rPr lang="da-DK" i="0" baseline="0" dirty="0"/>
              <a:t> guide students in </a:t>
            </a:r>
            <a:r>
              <a:rPr lang="da-DK" i="0" baseline="0" dirty="0" err="1"/>
              <a:t>hearing</a:t>
            </a:r>
            <a:r>
              <a:rPr lang="da-DK" i="0" baseline="0" dirty="0"/>
              <a:t> </a:t>
            </a:r>
            <a:r>
              <a:rPr lang="da-DK" i="0" baseline="0" dirty="0" err="1"/>
              <a:t>care</a:t>
            </a:r>
            <a:r>
              <a:rPr lang="da-DK" i="0" baseline="0" dirty="0"/>
              <a:t>, rehabilitation, and </a:t>
            </a:r>
            <a:r>
              <a:rPr lang="da-DK" i="0" baseline="0" dirty="0" err="1"/>
              <a:t>teaching</a:t>
            </a:r>
            <a:r>
              <a:rPr lang="da-DK" i="0" baseline="0" dirty="0"/>
              <a:t> to </a:t>
            </a:r>
            <a:r>
              <a:rPr lang="da-DK" i="0" baseline="0" dirty="0" err="1"/>
              <a:t>translate</a:t>
            </a:r>
            <a:r>
              <a:rPr lang="da-DK" i="0" baseline="0" dirty="0"/>
              <a:t> person-centered </a:t>
            </a:r>
            <a:r>
              <a:rPr lang="da-DK" i="0" baseline="0" dirty="0" err="1"/>
              <a:t>care</a:t>
            </a:r>
            <a:r>
              <a:rPr lang="da-DK" i="0" baseline="0" dirty="0"/>
              <a:t> from </a:t>
            </a:r>
            <a:r>
              <a:rPr lang="da-DK" i="0" baseline="0" dirty="0" err="1"/>
              <a:t>theory</a:t>
            </a:r>
            <a:r>
              <a:rPr lang="da-DK" i="0" baseline="0" dirty="0"/>
              <a:t> </a:t>
            </a:r>
            <a:r>
              <a:rPr lang="da-DK" i="0" baseline="0" dirty="0" err="1"/>
              <a:t>into</a:t>
            </a:r>
            <a:r>
              <a:rPr lang="da-DK" i="0" baseline="0" dirty="0"/>
              <a:t> </a:t>
            </a:r>
            <a:r>
              <a:rPr lang="da-DK" i="0" baseline="0" dirty="0" err="1"/>
              <a:t>practice</a:t>
            </a:r>
            <a:r>
              <a:rPr lang="da-DK" i="0" baseline="0" dirty="0"/>
              <a:t>. </a:t>
            </a:r>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a:t>
            </a:fld>
            <a:endParaRPr lang="da-DK"/>
          </a:p>
        </p:txBody>
      </p:sp>
    </p:spTree>
    <p:extLst>
      <p:ext uri="{BB962C8B-B14F-4D97-AF65-F5344CB8AC3E}">
        <p14:creationId xmlns:p14="http://schemas.microsoft.com/office/powerpoint/2010/main" val="257387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Note to instructor:</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This is a fun, competitive game that involves being aware and identifying the right emotion. </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Split the class into two groups (A and B). </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A volunteer from each group will come up and be given an emotion to act out in front of his/her group (e.g. disgust, affection, fear, anxiety, embarrassment, anger, determination,</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You can also use the emotions identified by the class in the previous activity.</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The rest of the group will need to guess the emotion within a given timeframe (e.g. 1 minute). If the emotion is correct, the team will receive 10 points. </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Now ask a volunteer from Group B to act out an emotion; award points as appropriate.</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Rotate the acting opportunities between the two groups.</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en-US" sz="1200" b="0" i="0" kern="1200" dirty="0">
                <a:solidFill>
                  <a:schemeClr val="tx1"/>
                </a:solidFill>
                <a:effectLst/>
                <a:latin typeface="+mn-lt"/>
                <a:ea typeface="+mn-ea"/>
                <a:cs typeface="+mn-cs"/>
              </a:rPr>
              <a:t>Each team can have five goes each. The group with the most number of points at the end wins.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	* If there is a tie, ask a volunteer from each group to come up together. Give them the same emotion to act out in front of their group, the group that guesses it first wins. </a:t>
            </a:r>
          </a:p>
          <a:p>
            <a:r>
              <a:rPr lang="en-US" sz="1200" b="0" i="0" kern="1200" dirty="0">
                <a:solidFill>
                  <a:schemeClr val="tx1"/>
                </a:solidFill>
                <a:effectLst/>
                <a:latin typeface="+mn-lt"/>
                <a:ea typeface="+mn-ea"/>
                <a:cs typeface="+mn-cs"/>
              </a:rPr>
              <a:t> </a:t>
            </a:r>
          </a:p>
          <a:p>
            <a:pPr marL="1588" lvl="1" indent="0">
              <a:buFont typeface="Arial" panose="020B0604020202020204" pitchFamily="34" charset="0"/>
              <a:buNone/>
            </a:pPr>
            <a:r>
              <a:rPr lang="en-AU" dirty="0">
                <a:solidFill>
                  <a:srgbClr val="676696"/>
                </a:solidFill>
              </a:rPr>
              <a:t>Adapted from: https://www.trainingcoursematerial.com/free-games-activities/communication-skills-activities/guess-the-emotion</a:t>
            </a: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10</a:t>
            </a:fld>
            <a:endParaRPr lang="da-DK"/>
          </a:p>
        </p:txBody>
      </p:sp>
    </p:spTree>
    <p:extLst>
      <p:ext uri="{BB962C8B-B14F-4D97-AF65-F5344CB8AC3E}">
        <p14:creationId xmlns:p14="http://schemas.microsoft.com/office/powerpoint/2010/main" val="376176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identified patients’ emotions through observations and active listening, we need to acknowledge their feelings and respond appropriately. </a:t>
            </a:r>
          </a:p>
          <a:p>
            <a:r>
              <a:rPr lang="en-US" dirty="0"/>
              <a:t>The types of empathetic responses are: naming, legitimation, encourage, and respect.</a:t>
            </a:r>
          </a:p>
          <a:p>
            <a:endParaRPr lang="en-US" dirty="0"/>
          </a:p>
          <a:p>
            <a:r>
              <a:rPr lang="en-US" dirty="0"/>
              <a:t>We can encourage patients’ expression of their emotions by using open-ended questions such as ‘Tell me more…’</a:t>
            </a:r>
          </a:p>
          <a:p>
            <a:endParaRPr lang="en-US" dirty="0"/>
          </a:p>
          <a:p>
            <a:r>
              <a:rPr lang="en-US" dirty="0"/>
              <a:t>Similar to the observations of our patient’s non-verbal behaviors, we also need to reflect on our own behaviors to convey empathy, such as body language, gaze, tone of voice, and facial expressions. </a:t>
            </a:r>
          </a:p>
          <a:p>
            <a:endParaRPr lang="en-US" u="sng" dirty="0"/>
          </a:p>
          <a:p>
            <a:r>
              <a:rPr lang="en-US" u="sng" dirty="0"/>
              <a:t>Reference</a:t>
            </a:r>
          </a:p>
          <a:p>
            <a:r>
              <a:rPr lang="en-US" dirty="0"/>
              <a:t>Cohen-Cole SA, Bird J. Building rapport and responding to patient’s emotions. In: Cohen-Cole SA. The medical interview: the three-function approach. St Louis, MO: Mosby Year Book; 1991. p. 21-7. </a:t>
            </a:r>
          </a:p>
          <a:p>
            <a:endParaRPr lang="en-US" b="0" dirty="0"/>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11</a:t>
            </a:fld>
            <a:endParaRPr lang="da-DK"/>
          </a:p>
        </p:txBody>
      </p:sp>
    </p:spTree>
    <p:extLst>
      <p:ext uri="{BB962C8B-B14F-4D97-AF65-F5344CB8AC3E}">
        <p14:creationId xmlns:p14="http://schemas.microsoft.com/office/powerpoint/2010/main" val="408260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p>
          <a:p>
            <a:r>
              <a:rPr lang="en-US" dirty="0"/>
              <a:t>Click through and read the dialogue between the HCP and patient to the students. This was one of the examples from </a:t>
            </a:r>
            <a:r>
              <a:rPr lang="en-US" dirty="0" smtClean="0"/>
              <a:t>the</a:t>
            </a:r>
            <a:r>
              <a:rPr lang="en-US" baseline="0" dirty="0" smtClean="0"/>
              <a:t> last unit</a:t>
            </a:r>
            <a:r>
              <a:rPr lang="en-US" dirty="0" smtClean="0"/>
              <a:t>’s </a:t>
            </a:r>
            <a:r>
              <a:rPr lang="en-US" dirty="0"/>
              <a:t>role-play. </a:t>
            </a:r>
          </a:p>
          <a:p>
            <a:endParaRPr lang="en-US" dirty="0"/>
          </a:p>
          <a:p>
            <a:r>
              <a:rPr lang="en-US" dirty="0"/>
              <a:t>In this example, the HCP used ‘naming’, </a:t>
            </a:r>
            <a:r>
              <a:rPr lang="en-US" sz="1200" dirty="0">
                <a:solidFill>
                  <a:schemeClr val="bg1"/>
                </a:solidFill>
                <a:latin typeface="+mn-lt"/>
              </a:rPr>
              <a:t>‘legitimation’, ‘encourage’ and ‘support’.</a:t>
            </a:r>
            <a:endParaRPr lang="en-US" dirty="0"/>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12</a:t>
            </a:fld>
            <a:endParaRPr lang="da-DK"/>
          </a:p>
        </p:txBody>
      </p:sp>
    </p:spTree>
    <p:extLst>
      <p:ext uri="{BB962C8B-B14F-4D97-AF65-F5344CB8AC3E}">
        <p14:creationId xmlns:p14="http://schemas.microsoft.com/office/powerpoint/2010/main" val="319707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b="1" dirty="0"/>
              <a:t>Note to instructor</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dirty="0"/>
              <a:t>The following group role-play activity is adapted from the Time &amp; Talk workshop in the Ida toolbox. You can find detail information from the link below:</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u="sng" dirty="0">
                <a:hlinkClick r:id="rId3"/>
              </a:rPr>
              <a:t>https://idainstitute.com/tools/time_and_talk/get_started/role_play_session_2/</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ensure a positive learning experience for all participants, a collaborative learning environment needs to be created. </a:t>
            </a:r>
            <a:r>
              <a:rPr lang="en-US" sz="1200" dirty="0"/>
              <a:t>All participants in the exercise are encouraged to offer input and suggestions. </a:t>
            </a:r>
            <a:r>
              <a:rPr lang="en-US" sz="1200" b="0" i="0" u="none" strike="noStrike" kern="1200" baseline="0" dirty="0">
                <a:solidFill>
                  <a:schemeClr val="tx1"/>
                </a:solidFill>
                <a:latin typeface="+mn-lt"/>
                <a:ea typeface="+mn-ea"/>
                <a:cs typeface="+mn-cs"/>
              </a:rPr>
              <a:t>This can be done by ensuring that the role-players are not always at the center of attention. Students are encouraged to contribute by: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HOT SEATING</a:t>
            </a:r>
          </a:p>
          <a:p>
            <a:r>
              <a:rPr lang="en-US" sz="1200" b="0" i="0" u="none" strike="noStrike" kern="1200" baseline="0" dirty="0">
                <a:solidFill>
                  <a:schemeClr val="tx1"/>
                </a:solidFill>
                <a:latin typeface="+mn-lt"/>
                <a:ea typeface="+mn-ea"/>
                <a:cs typeface="+mn-cs"/>
              </a:rPr>
              <a:t>Description: Build a patient profile by having observers ask questions of the person who will play the patient.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Questions could include age, work situation, feelings about their life with hearing loss, family relations, or how they spend their free time.</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Purpose: Hot-seating is a way to involve all learners in a session from the start. It provides the entire group with an opportunity to practice their interview skills. This makes for a more interesting and realistic character sketch and can be quite lighthearted.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LIFE LINE</a:t>
            </a:r>
          </a:p>
          <a:p>
            <a:r>
              <a:rPr lang="en-US" sz="1200" b="0" i="0" u="none" strike="noStrike" kern="1200" baseline="0" dirty="0">
                <a:solidFill>
                  <a:schemeClr val="tx1"/>
                </a:solidFill>
                <a:latin typeface="+mn-lt"/>
                <a:ea typeface="+mn-ea"/>
                <a:cs typeface="+mn-cs"/>
              </a:rPr>
              <a:t>Description: The role-players can pause at any time to ask the audience for a suggestion on what to do next. The audience can encourage the role-players to continue as they were doing or suggest that they take a completely new direction.</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When to use it: If the role-players are uncertain about how to respond in a certain situation or lack confidence to continue, asking the group can be a useful way to gain new inspiration or regain the courage to keep going.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Purpose: This activity allows the role-players to take a break and seek help from their peers. It also provides the group an active role and a stake in the further development of the scenario. This contributes to a healthy collaborative learning environment.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ALTER EGO</a:t>
            </a:r>
          </a:p>
          <a:p>
            <a:r>
              <a:rPr lang="en-US" sz="1200" b="0" i="0" u="none" strike="noStrike" kern="1200" baseline="0" dirty="0">
                <a:solidFill>
                  <a:schemeClr val="tx1"/>
                </a:solidFill>
                <a:latin typeface="+mn-lt"/>
                <a:ea typeface="+mn-ea"/>
                <a:cs typeface="+mn-cs"/>
              </a:rPr>
              <a:t>Description: During the role-play, a participant is asked to come to the front and put a hand on the shoulder of the person playing the clinician or the patient. He/she will be asked to say out loud, using the first person pronoun, what he/she really thinks or feels but is not saying. For example, the clinician may think: “The patient is getting very emotional and I’m worried about making him/her more upset.”</a:t>
            </a:r>
          </a:p>
          <a:p>
            <a:r>
              <a:rPr lang="en-US" sz="1200" b="0" i="0" u="none" strike="noStrike" kern="1200" baseline="0" dirty="0">
                <a:solidFill>
                  <a:schemeClr val="tx1"/>
                </a:solidFill>
                <a:latin typeface="+mn-lt"/>
                <a:ea typeface="+mn-ea"/>
                <a:cs typeface="+mn-cs"/>
              </a:rPr>
              <a:t>The method can be further developed by asking the alter egos of both participants to speak to each other using their “honest” voices.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to use it: If the role-players get stuck or are unsure about how to handle a particular situation, this group activity may be elective. It may also be useful if you want to bring in other members of the group to highlight a learning point which is not overt or explicit.</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Purpose: The Alter Ego helps participants understand what may be going on in the heads of the clinician and the patient as the conversation unfolds. This new understanding of each character’s "train of thought” enables them to take appropriate next steps in the conversation. It may also reveal any “hidden” agendas under the surface.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to Instructor: </a:t>
            </a:r>
            <a:r>
              <a:rPr lang="en-US" sz="1200" b="0" i="0" u="none" strike="noStrike" kern="1200" baseline="0" dirty="0">
                <a:solidFill>
                  <a:schemeClr val="tx1"/>
                </a:solidFill>
                <a:latin typeface="+mn-lt"/>
                <a:ea typeface="+mn-ea"/>
                <a:cs typeface="+mn-cs"/>
              </a:rPr>
              <a:t> The following are tips to help you better engage students during role-play.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ENGAGE OBSERVERS</a:t>
            </a:r>
          </a:p>
          <a:p>
            <a:r>
              <a:rPr lang="en-US" sz="1200" b="0" i="0" u="none" strike="noStrike" kern="1200" baseline="0" dirty="0">
                <a:solidFill>
                  <a:schemeClr val="tx1"/>
                </a:solidFill>
                <a:latin typeface="+mn-lt"/>
                <a:ea typeface="+mn-ea"/>
                <a:cs typeface="+mn-cs"/>
              </a:rPr>
              <a:t>To involve the whole group and maximize the learning outcome of the session, you can give observers a task to complete while they are watching the role-play. For example, you can ask observers to identify and call out</a:t>
            </a:r>
          </a:p>
          <a:p>
            <a:r>
              <a:rPr lang="en-US" sz="1200" b="0" i="0" u="none" strike="noStrike" kern="1200" baseline="0" dirty="0">
                <a:solidFill>
                  <a:schemeClr val="tx1"/>
                </a:solidFill>
                <a:latin typeface="+mn-lt"/>
                <a:ea typeface="+mn-ea"/>
                <a:cs typeface="+mn-cs"/>
              </a:rPr>
              <a:t>different aspects during the role-play:</a:t>
            </a:r>
          </a:p>
          <a:p>
            <a:r>
              <a:rPr lang="en-US" sz="1200" b="0" i="0" u="none" strike="noStrike" kern="1200" baseline="0" dirty="0">
                <a:solidFill>
                  <a:schemeClr val="tx1"/>
                </a:solidFill>
                <a:latin typeface="+mn-lt"/>
                <a:ea typeface="+mn-ea"/>
                <a:cs typeface="+mn-cs"/>
              </a:rPr>
              <a:t>-Body language</a:t>
            </a:r>
          </a:p>
          <a:p>
            <a:r>
              <a:rPr lang="en-US" sz="1200" b="0" i="0" u="none" strike="noStrike" kern="1200" baseline="0" dirty="0">
                <a:solidFill>
                  <a:schemeClr val="tx1"/>
                </a:solidFill>
                <a:latin typeface="+mn-lt"/>
                <a:ea typeface="+mn-ea"/>
                <a:cs typeface="+mn-cs"/>
              </a:rPr>
              <a:t>-Tone of voice</a:t>
            </a:r>
          </a:p>
          <a:p>
            <a:r>
              <a:rPr lang="en-US" sz="1200" b="0" i="0" u="none" strike="noStrike" kern="1200" baseline="0" dirty="0">
                <a:solidFill>
                  <a:schemeClr val="tx1"/>
                </a:solidFill>
                <a:latin typeface="+mn-lt"/>
                <a:ea typeface="+mn-ea"/>
                <a:cs typeface="+mn-cs"/>
              </a:rPr>
              <a:t>-Looking out for open-ended or close-ended questions</a:t>
            </a:r>
          </a:p>
          <a:p>
            <a:r>
              <a:rPr lang="en-US" sz="1200" b="0" i="0" u="none" strike="noStrike" kern="1200" baseline="0" dirty="0">
                <a:solidFill>
                  <a:schemeClr val="tx1"/>
                </a:solidFill>
                <a:latin typeface="+mn-lt"/>
                <a:ea typeface="+mn-ea"/>
                <a:cs typeface="+mn-cs"/>
              </a:rPr>
              <a:t>-Looking out for empathic responses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13</a:t>
            </a:fld>
            <a:endParaRPr lang="da-DK"/>
          </a:p>
        </p:txBody>
      </p:sp>
    </p:spTree>
    <p:extLst>
      <p:ext uri="{BB962C8B-B14F-4D97-AF65-F5344CB8AC3E}">
        <p14:creationId xmlns:p14="http://schemas.microsoft.com/office/powerpoint/2010/main" val="19936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Note to instructor:</a:t>
            </a:r>
          </a:p>
          <a:p>
            <a:r>
              <a:rPr lang="en-US" baseline="0" dirty="0"/>
              <a:t>This slide is optional. If this activity has not been done before, p</a:t>
            </a:r>
            <a:r>
              <a:rPr lang="en-US" dirty="0"/>
              <a:t>lease</a:t>
            </a:r>
            <a:r>
              <a:rPr lang="en-US" baseline="0" dirty="0"/>
              <a:t> watch the role play video that provides an example of the role-play structure.</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a:t>Use the following link, go to the section called “Time and Talk” and play the </a:t>
            </a:r>
            <a:r>
              <a:rPr lang="en-US" b="1" baseline="0" dirty="0"/>
              <a:t>Manipulative Patient </a:t>
            </a:r>
            <a:r>
              <a:rPr lang="en-US" baseline="0" dirty="0"/>
              <a:t>video (11:43): </a:t>
            </a:r>
            <a:r>
              <a:rPr lang="en-US" sz="1200" u="sng" kern="1200" dirty="0">
                <a:solidFill>
                  <a:schemeClr val="tx1"/>
                </a:solidFill>
                <a:effectLst/>
                <a:latin typeface="+mn-lt"/>
                <a:ea typeface="+mn-ea"/>
                <a:cs typeface="+mn-cs"/>
                <a:hlinkClick r:id="rId3"/>
              </a:rPr>
              <a:t>http://idainstitute.com/toolbox/university_course/videos_and_handouts/unit_ii/</a:t>
            </a:r>
            <a:endParaRPr lang="en-US" baseline="0" dirty="0"/>
          </a:p>
          <a:p>
            <a:pPr marL="0" indent="0">
              <a:buNone/>
            </a:pPr>
            <a:endParaRPr lang="en-US" baseline="0" dirty="0"/>
          </a:p>
          <a:p>
            <a:pPr marL="0" indent="0">
              <a:buNone/>
            </a:pPr>
            <a:r>
              <a:rPr lang="en-US" baseline="0" dirty="0"/>
              <a:t>This short video starts out with the student who is going to role-play a scenario being asked which scenario she wants to work on. </a:t>
            </a:r>
          </a:p>
          <a:p>
            <a:pPr marL="0" indent="0">
              <a:buNone/>
            </a:pPr>
            <a:endParaRPr lang="en-US" baseline="0" dirty="0"/>
          </a:p>
          <a:p>
            <a:pPr marL="0" indent="0">
              <a:buNone/>
            </a:pPr>
            <a:r>
              <a:rPr lang="en-US" baseline="0" dirty="0"/>
              <a:t>Notice that she then steps out of the room, and then the class works with a simulated patient to build his character. This is a place in which students can help in the role-play by giving dimension and a personal history to the patient.  There is an advantage to this, because the student who role-plays the patient is not held responsible for making this up on their own.  </a:t>
            </a:r>
          </a:p>
          <a:p>
            <a:pPr marL="0" indent="0">
              <a:buNone/>
            </a:pPr>
            <a:endParaRPr lang="en-US" baseline="0" dirty="0"/>
          </a:p>
          <a:p>
            <a:pPr marL="0" indent="0">
              <a:buNone/>
            </a:pPr>
            <a:r>
              <a:rPr lang="en-US" baseline="0" dirty="0"/>
              <a:t>Notice also, that they use the </a:t>
            </a:r>
            <a:r>
              <a:rPr lang="en-US" u="sng" baseline="0" dirty="0"/>
              <a:t>Hot Seat </a:t>
            </a:r>
            <a:r>
              <a:rPr lang="en-US" baseline="0" dirty="0"/>
              <a:t>technique to interview  the simulated patients questions like: “What job do you do?” “What do you spend your money on?, “When do you see your children?”, “Where do you live?”, “Is that where you want to live?” “Where do you want to live?” “Do you enjoy your job?”</a:t>
            </a:r>
            <a:r>
              <a:rPr lang="en-US" baseline="0" dirty="0" err="1"/>
              <a:t>etc</a:t>
            </a:r>
            <a:r>
              <a:rPr lang="en-US" baseline="0" dirty="0"/>
              <a:t>. The point of all these questions is to get the patient a background. Additionally, it is important to be curious about the possible patient’s life and ask questions in the Hot Seat that you would never ask in real life. </a:t>
            </a:r>
          </a:p>
          <a:p>
            <a:pPr marL="228600" indent="-228600">
              <a:buAutoNum type="arabicPeriod" startAt="2"/>
            </a:pPr>
            <a:endParaRPr lang="en-US" baseline="0" dirty="0"/>
          </a:p>
          <a:p>
            <a:pPr marL="0" indent="0">
              <a:buNone/>
            </a:pPr>
            <a:r>
              <a:rPr lang="en-US" baseline="0" dirty="0"/>
              <a:t>At this point, the clinician comes back into the room and starts the role play. It takes her a little while to get into the scenario but eventually she gets right in. At around 5:35 minutes into the video the student playing the clinician stops the action and asks for a </a:t>
            </a:r>
            <a:r>
              <a:rPr lang="en-US" u="sng" baseline="0" dirty="0"/>
              <a:t>Life Line</a:t>
            </a:r>
            <a:r>
              <a:rPr lang="en-US" baseline="0" dirty="0"/>
              <a:t>, because she doesn’t know where to go from there.  At this point the student observers volunteers’ ideas of where to take the action or go from there. They go on for about a minute when she becomes stuck again and stops the action.  At this point the instructor suggests using the </a:t>
            </a:r>
            <a:r>
              <a:rPr lang="en-US" u="sng" baseline="0" dirty="0"/>
              <a:t>Alter Ego </a:t>
            </a:r>
            <a:r>
              <a:rPr lang="en-US" baseline="0" dirty="0"/>
              <a:t>technique, in which a different student (her alter ego) stands behind her, with her arm on her shoulder and says what the clinician is really thinking, using “I” statements.  This helps the clinician focus in on what needs to be addressed.  </a:t>
            </a:r>
          </a:p>
          <a:p>
            <a:pPr marL="0" indent="0">
              <a:buNone/>
            </a:pPr>
            <a:endParaRPr lang="en-US" baseline="0" dirty="0"/>
          </a:p>
          <a:p>
            <a:pPr marL="0" indent="0">
              <a:buNone/>
            </a:pPr>
            <a:r>
              <a:rPr lang="en-US" baseline="0" dirty="0"/>
              <a:t>At around 10:20 the class begins the reflection, and they go around reflecting on what went on. Different students were tasked with focusing on different aspects of the interaction. Some were tasked with focusing on non-verbal language, and others with different communication skills shown in the Calgary-Cambridge Guide. </a:t>
            </a:r>
          </a:p>
          <a:p>
            <a:endParaRPr lang="en-US" baseline="0" dirty="0"/>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14</a:t>
            </a:fld>
            <a:endParaRPr lang="da-DK"/>
          </a:p>
        </p:txBody>
      </p:sp>
    </p:spTree>
    <p:extLst>
      <p:ext uri="{BB962C8B-B14F-4D97-AF65-F5344CB8AC3E}">
        <p14:creationId xmlns:p14="http://schemas.microsoft.com/office/powerpoint/2010/main" val="110861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AU" dirty="0"/>
              <a:t>Divide the class into two groups: clinician</a:t>
            </a:r>
            <a:r>
              <a:rPr lang="en-AU" baseline="0" dirty="0"/>
              <a:t> </a:t>
            </a:r>
            <a:r>
              <a:rPr lang="en-AU" dirty="0"/>
              <a:t>and patient. </a:t>
            </a:r>
            <a:r>
              <a:rPr lang="en-AU" sz="1200" dirty="0"/>
              <a:t>If a simulated patient is available, he/she will be allocated in the patient group.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sz="1200" b="1"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b="1" dirty="0"/>
              <a:t>Note to instructor</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t>Please</a:t>
            </a:r>
            <a:r>
              <a:rPr lang="en-US" sz="1200" baseline="0" dirty="0"/>
              <a:t> see instructor’s guide for details of this class activity.</a:t>
            </a:r>
            <a:endParaRPr lang="en-AU" sz="1200"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sz="12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dirty="0"/>
              <a:t>The following group role-play activity is adapted from the Time &amp; Talk workshop in</a:t>
            </a:r>
            <a:r>
              <a:rPr lang="en-AU" sz="1200" baseline="0" dirty="0"/>
              <a:t> the Ida toolbox</a:t>
            </a:r>
            <a:r>
              <a:rPr lang="en-AU" sz="1200" dirty="0"/>
              <a:t>. You can find detail information from the link below:</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u="sng" dirty="0">
                <a:hlinkClick r:id="rId3"/>
              </a:rPr>
              <a:t>https://idainstitute.com/tools/time_and_talk/get_started/role_play_session_2/</a:t>
            </a:r>
            <a:endParaRPr lang="en-US" sz="1100"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dirty="0"/>
          </a:p>
          <a:p>
            <a:r>
              <a:rPr lang="en-US" b="1" dirty="0"/>
              <a:t>Reflections:</a:t>
            </a:r>
            <a:endParaRPr lang="en-US" b="0" dirty="0"/>
          </a:p>
          <a:p>
            <a:r>
              <a:rPr lang="en-US" b="0" dirty="0"/>
              <a:t>What did students feel they did well? And what did students feel needed to improve?</a:t>
            </a:r>
          </a:p>
          <a:p>
            <a:r>
              <a:rPr lang="en-US" b="0" dirty="0"/>
              <a:t>We practice empathy in our everyday lives, some of the skills in this presentation can be applied outside of clinic. Start observing people’s emotions around you and practice your empathetic responses. </a:t>
            </a:r>
            <a:endParaRPr lang="en-US" b="1" dirty="0"/>
          </a:p>
        </p:txBody>
      </p:sp>
      <p:sp>
        <p:nvSpPr>
          <p:cNvPr id="4" name="Slide Number Placeholder 3"/>
          <p:cNvSpPr>
            <a:spLocks noGrp="1"/>
          </p:cNvSpPr>
          <p:nvPr>
            <p:ph type="sldNum" sz="quarter" idx="10"/>
          </p:nvPr>
        </p:nvSpPr>
        <p:spPr/>
        <p:txBody>
          <a:bodyPr/>
          <a:lstStyle/>
          <a:p>
            <a:fld id="{6D1C3987-D689-41E7-B012-7A1AE2CA91E3}" type="slidenum">
              <a:rPr lang="da-DK" smtClean="0"/>
              <a:t>15</a:t>
            </a:fld>
            <a:endParaRPr lang="da-DK"/>
          </a:p>
        </p:txBody>
      </p:sp>
    </p:spTree>
    <p:extLst>
      <p:ext uri="{BB962C8B-B14F-4D97-AF65-F5344CB8AC3E}">
        <p14:creationId xmlns:p14="http://schemas.microsoft.com/office/powerpoint/2010/main" val="387801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p>
          <a:p>
            <a:r>
              <a:rPr lang="en-US" dirty="0"/>
              <a:t>Encourage the Observer in the group to provide detailed feedback to the Clinician. Emphasize that we want to promote an encouraging learning environment where students can help each other better prepare for real-life clinics. </a:t>
            </a:r>
          </a:p>
          <a:p>
            <a:endParaRPr lang="en-US" dirty="0"/>
          </a:p>
          <a:p>
            <a:r>
              <a:rPr lang="en-US" dirty="0"/>
              <a:t>The Observer is to describe</a:t>
            </a:r>
            <a:r>
              <a:rPr lang="en-US" baseline="0" dirty="0"/>
              <a:t> approximately two </a:t>
            </a:r>
            <a:r>
              <a:rPr lang="en-US" dirty="0"/>
              <a:t>areas the</a:t>
            </a:r>
            <a:r>
              <a:rPr lang="en-US" baseline="0" dirty="0"/>
              <a:t> C</a:t>
            </a:r>
            <a:r>
              <a:rPr lang="en-US" dirty="0"/>
              <a:t>linician did well and two areas the Clinician can improve on with suggestions on how that can happen. Students can use the feedback description as a guide. </a:t>
            </a:r>
          </a:p>
        </p:txBody>
      </p:sp>
      <p:sp>
        <p:nvSpPr>
          <p:cNvPr id="4" name="Slide Number Placeholder 3"/>
          <p:cNvSpPr>
            <a:spLocks noGrp="1"/>
          </p:cNvSpPr>
          <p:nvPr>
            <p:ph type="sldNum" sz="quarter" idx="10"/>
          </p:nvPr>
        </p:nvSpPr>
        <p:spPr/>
        <p:txBody>
          <a:bodyPr/>
          <a:lstStyle/>
          <a:p>
            <a:fld id="{6D1C3987-D689-41E7-B012-7A1AE2CA91E3}" type="slidenum">
              <a:rPr lang="da-DK" smtClean="0"/>
              <a:t>16</a:t>
            </a:fld>
            <a:endParaRPr lang="da-DK"/>
          </a:p>
        </p:txBody>
      </p:sp>
    </p:spTree>
    <p:extLst>
      <p:ext uri="{BB962C8B-B14F-4D97-AF65-F5344CB8AC3E}">
        <p14:creationId xmlns:p14="http://schemas.microsoft.com/office/powerpoint/2010/main" val="160094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17</a:t>
            </a:fld>
            <a:endParaRPr lang="da-DK"/>
          </a:p>
        </p:txBody>
      </p:sp>
    </p:spTree>
    <p:extLst>
      <p:ext uri="{BB962C8B-B14F-4D97-AF65-F5344CB8AC3E}">
        <p14:creationId xmlns:p14="http://schemas.microsoft.com/office/powerpoint/2010/main" val="23874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2</a:t>
            </a:fld>
            <a:endParaRPr lang="da-DK"/>
          </a:p>
        </p:txBody>
      </p:sp>
    </p:spTree>
    <p:extLst>
      <p:ext uri="{BB962C8B-B14F-4D97-AF65-F5344CB8AC3E}">
        <p14:creationId xmlns:p14="http://schemas.microsoft.com/office/powerpoint/2010/main" val="304951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begin with a story told by one of the characters from the TV series “The West Wing.”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person was walking along a path when he falls in a hole. It’s dark and the walls are so steep, the person can't get out. A doctor passes by and the person shouts up, ‘Hey! Can you help me out?' The doctor writes a prescription, throws it down in the hole and moves on. Then a priest comes along and the person shouts up, 'Father, I'm down in this hole can you help me out?' The priest says a prayer, and moves on. Then a stranger walks by and the person shouts, 'Hey, I’m stuck, can you help me out?’ The stranger jumps in the hole. The person says, 'Are you nuts?! Now we're both down here.' The stranger says, 'Yeah, but I've been down here before and I know the way 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story is akin to us jumping into the hole to help our patients. We possess a great deal of professional knowledge that can guide our patients through the right path to lead them out. If we distance ourselves and ‘write a script’, the person may not be able to work themselves out. But when we allow ourselves to stand with our patients, we can view things from their perspectives. Putting yourselves in another person’s shoes is the essence of empathy.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http://westwing.bewarne.com/queries/story.html</a:t>
            </a: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3</a:t>
            </a:fld>
            <a:endParaRPr lang="da-DK"/>
          </a:p>
        </p:txBody>
      </p:sp>
    </p:spTree>
    <p:extLst>
      <p:ext uri="{BB962C8B-B14F-4D97-AF65-F5344CB8AC3E}">
        <p14:creationId xmlns:p14="http://schemas.microsoft.com/office/powerpoint/2010/main" val="23556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kern="1200" dirty="0">
                <a:solidFill>
                  <a:schemeClr val="tx1"/>
                </a:solidFill>
                <a:effectLst/>
                <a:latin typeface="+mn-lt"/>
                <a:ea typeface="+mn-ea"/>
                <a:cs typeface="+mn-cs"/>
              </a:rPr>
              <a:t>In the Calgary-Cambridge Guides, building the relationship occurs throughout the entire appointment. This presentation will specifically address how we can establish a therapeutic relationship with our patients, because when we demonstrate care and compassion for our patients it leads to rapport building and patient satisfaction. This requires clinicians to identify patients’ emotions and respond to them appropriately.</a:t>
            </a:r>
            <a:endParaRPr lang="en-US" sz="1200" kern="1200" dirty="0">
              <a:solidFill>
                <a:schemeClr val="tx1"/>
              </a:solidFill>
              <a:effectLst/>
              <a:latin typeface="+mn-lt"/>
              <a:ea typeface="+mn-ea"/>
              <a:cs typeface="+mn-cs"/>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4</a:t>
            </a:fld>
            <a:endParaRPr lang="da-DK"/>
          </a:p>
        </p:txBody>
      </p:sp>
    </p:spTree>
    <p:extLst>
      <p:ext uri="{BB962C8B-B14F-4D97-AF65-F5344CB8AC3E}">
        <p14:creationId xmlns:p14="http://schemas.microsoft.com/office/powerpoint/2010/main" val="150899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Observational studies on audiologist-patient interactions showed audiologists rarely acknowledge patients’ emotions or offer empathetic responses when patients expressed psychosocial concerns.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has shown that both students and experienced clinicians tend to feel more comfortable with information counseling than personal adjustment counseling that includes dealing with patients’ emotional concerns about their hearing impairment. </a:t>
            </a:r>
            <a:r>
              <a:rPr lang="en-AU" sz="1200" kern="1200" dirty="0">
                <a:solidFill>
                  <a:schemeClr val="tx1"/>
                </a:solidFill>
                <a:effectLst/>
                <a:latin typeface="+mn-lt"/>
                <a:ea typeface="+mn-ea"/>
                <a:cs typeface="+mn-cs"/>
              </a:rPr>
              <a:t>For audiology students, the technical assessments can sometimes overshadow patient interactions, creating missed opportunities to demonstrate empathy (Tai et al, 2018).</a:t>
            </a:r>
            <a:r>
              <a:rPr lang="en-US" sz="1200" kern="1200" dirty="0">
                <a:solidFill>
                  <a:schemeClr val="tx1"/>
                </a:solidFill>
                <a:effectLst/>
                <a:latin typeface="+mn-lt"/>
                <a:ea typeface="+mn-ea"/>
                <a:cs typeface="+mn-cs"/>
              </a:rPr>
              <a:t> The good news is, we can learn how to respond appropriately to the patient’s emotions and further improve our interactions. </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References</a:t>
            </a:r>
          </a:p>
          <a:p>
            <a:r>
              <a:rPr lang="en-US" sz="1200" kern="1200" dirty="0">
                <a:solidFill>
                  <a:schemeClr val="tx1"/>
                </a:solidFill>
                <a:effectLst/>
                <a:latin typeface="+mn-lt"/>
                <a:ea typeface="+mn-ea"/>
                <a:cs typeface="+mn-cs"/>
              </a:rPr>
              <a:t>Ekberg, K., </a:t>
            </a:r>
            <a:r>
              <a:rPr lang="en-US" sz="1200" kern="1200" dirty="0" err="1">
                <a:solidFill>
                  <a:schemeClr val="tx1"/>
                </a:solidFill>
                <a:effectLst/>
                <a:latin typeface="+mn-lt"/>
                <a:ea typeface="+mn-ea"/>
                <a:cs typeface="+mn-cs"/>
              </a:rPr>
              <a:t>Grenness</a:t>
            </a:r>
            <a:r>
              <a:rPr lang="en-US" sz="1200" kern="1200" dirty="0">
                <a:solidFill>
                  <a:schemeClr val="tx1"/>
                </a:solidFill>
                <a:effectLst/>
                <a:latin typeface="+mn-lt"/>
                <a:ea typeface="+mn-ea"/>
                <a:cs typeface="+mn-cs"/>
              </a:rPr>
              <a:t>, C., &amp;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(2014). Addressing patients' psychosocial concerns regarding hearing aids within audiology appointments for older adults. </a:t>
            </a:r>
            <a:r>
              <a:rPr lang="en-US" sz="1200" i="1" kern="1200" dirty="0">
                <a:solidFill>
                  <a:schemeClr val="tx1"/>
                </a:solidFill>
                <a:effectLst/>
                <a:latin typeface="+mn-lt"/>
                <a:ea typeface="+mn-ea"/>
                <a:cs typeface="+mn-cs"/>
              </a:rPr>
              <a:t>American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(3), 337-350.</a:t>
            </a:r>
          </a:p>
          <a:p>
            <a:r>
              <a:rPr lang="en-US" sz="1200" kern="1200" dirty="0">
                <a:solidFill>
                  <a:schemeClr val="tx1"/>
                </a:solidFill>
                <a:effectLst/>
                <a:latin typeface="+mn-lt"/>
                <a:ea typeface="+mn-ea"/>
                <a:cs typeface="+mn-cs"/>
              </a:rPr>
              <a:t>English, K. (2005). </a:t>
            </a:r>
            <a:r>
              <a:rPr lang="en-US" sz="1200" kern="1200" dirty="0" err="1">
                <a:solidFill>
                  <a:schemeClr val="tx1"/>
                </a:solidFill>
                <a:effectLst/>
                <a:latin typeface="+mn-lt"/>
                <a:ea typeface="+mn-ea"/>
                <a:cs typeface="+mn-cs"/>
              </a:rPr>
              <a:t>AuD</a:t>
            </a:r>
            <a:r>
              <a:rPr lang="en-US" sz="1200" kern="1200" dirty="0">
                <a:solidFill>
                  <a:schemeClr val="tx1"/>
                </a:solidFill>
                <a:effectLst/>
                <a:latin typeface="+mn-lt"/>
                <a:ea typeface="+mn-ea"/>
                <a:cs typeface="+mn-cs"/>
              </a:rPr>
              <a:t> students' concerns about interacting with patients and families.</a:t>
            </a:r>
          </a:p>
          <a:p>
            <a:r>
              <a:rPr lang="en-US" sz="1200" kern="1200" dirty="0">
                <a:solidFill>
                  <a:schemeClr val="tx1"/>
                </a:solidFill>
                <a:effectLst/>
                <a:latin typeface="+mn-lt"/>
                <a:ea typeface="+mn-ea"/>
                <a:cs typeface="+mn-cs"/>
              </a:rPr>
              <a:t>Meyer, C., Barr, C., Khan, A., &amp;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(2017). Audiologist-patient communication profiles in hearing rehabilitation appointments. </a:t>
            </a:r>
            <a:r>
              <a:rPr lang="en-US" sz="1200" i="1" kern="1200" dirty="0">
                <a:solidFill>
                  <a:schemeClr val="tx1"/>
                </a:solidFill>
                <a:effectLst/>
                <a:latin typeface="+mn-lt"/>
                <a:ea typeface="+mn-ea"/>
                <a:cs typeface="+mn-cs"/>
              </a:rPr>
              <a:t>Patient education and counseling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100</a:t>
            </a:r>
            <a:r>
              <a:rPr lang="en-US" sz="1200" kern="1200" dirty="0">
                <a:solidFill>
                  <a:schemeClr val="tx1"/>
                </a:solidFill>
                <a:effectLst/>
                <a:latin typeface="+mn-lt"/>
                <a:ea typeface="+mn-ea"/>
                <a:cs typeface="+mn-cs"/>
              </a:rPr>
              <a:t>(8), 1490-1498.</a:t>
            </a:r>
          </a:p>
          <a:p>
            <a:r>
              <a:rPr lang="en-US" sz="1200" kern="1200" dirty="0" err="1">
                <a:solidFill>
                  <a:schemeClr val="tx1"/>
                </a:solidFill>
                <a:effectLst/>
                <a:latin typeface="+mn-lt"/>
                <a:ea typeface="+mn-ea"/>
                <a:cs typeface="+mn-cs"/>
              </a:rPr>
              <a:t>Meibos</a:t>
            </a:r>
            <a:r>
              <a:rPr lang="en-US" sz="1200" kern="1200" dirty="0">
                <a:solidFill>
                  <a:schemeClr val="tx1"/>
                </a:solidFill>
                <a:effectLst/>
                <a:latin typeface="+mn-lt"/>
                <a:ea typeface="+mn-ea"/>
                <a:cs typeface="+mn-cs"/>
              </a:rPr>
              <a:t>, A., Muñoz, K., Schultz, J., Price, T., Whicker, J. J., Caballero, A., &amp; Graham, L. (2017). Counselling users of hearing technology: A comprehensive literature review. </a:t>
            </a:r>
            <a:r>
              <a:rPr lang="en-US" sz="1200" i="1" kern="1200" dirty="0">
                <a:solidFill>
                  <a:schemeClr val="tx1"/>
                </a:solidFill>
                <a:effectLst/>
                <a:latin typeface="+mn-lt"/>
                <a:ea typeface="+mn-ea"/>
                <a:cs typeface="+mn-cs"/>
              </a:rPr>
              <a:t>International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56</a:t>
            </a:r>
            <a:r>
              <a:rPr lang="en-US" sz="1200" kern="1200" dirty="0">
                <a:solidFill>
                  <a:schemeClr val="tx1"/>
                </a:solidFill>
                <a:effectLst/>
                <a:latin typeface="+mn-lt"/>
                <a:ea typeface="+mn-ea"/>
                <a:cs typeface="+mn-cs"/>
              </a:rPr>
              <a:t>(12), 903-908.</a:t>
            </a:r>
          </a:p>
          <a:p>
            <a:r>
              <a:rPr lang="en-US" sz="1200" kern="1200" dirty="0">
                <a:solidFill>
                  <a:schemeClr val="tx1"/>
                </a:solidFill>
                <a:effectLst/>
                <a:latin typeface="+mn-lt"/>
                <a:ea typeface="+mn-ea"/>
                <a:cs typeface="+mn-cs"/>
              </a:rPr>
              <a:t>Tai, S., Woodward-</a:t>
            </a:r>
            <a:r>
              <a:rPr lang="en-US" sz="1200" kern="1200" dirty="0" err="1">
                <a:solidFill>
                  <a:schemeClr val="tx1"/>
                </a:solidFill>
                <a:effectLst/>
                <a:latin typeface="+mn-lt"/>
                <a:ea typeface="+mn-ea"/>
                <a:cs typeface="+mn-cs"/>
              </a:rPr>
              <a:t>Kron</a:t>
            </a:r>
            <a:r>
              <a:rPr lang="en-US" sz="1200" kern="1200" dirty="0">
                <a:solidFill>
                  <a:schemeClr val="tx1"/>
                </a:solidFill>
                <a:effectLst/>
                <a:latin typeface="+mn-lt"/>
                <a:ea typeface="+mn-ea"/>
                <a:cs typeface="+mn-cs"/>
              </a:rPr>
              <a:t>, R., &amp; Barr, C. (2018). Audiology Students' Perspectives of Enacting and Learning Clinical Communication: A Qualitative Interview and Video Reflexivity Study. </a:t>
            </a:r>
            <a:r>
              <a:rPr lang="en-US" sz="1200" i="1" kern="1200" dirty="0">
                <a:solidFill>
                  <a:schemeClr val="tx1"/>
                </a:solidFill>
                <a:effectLst/>
                <a:latin typeface="+mn-lt"/>
                <a:ea typeface="+mn-ea"/>
                <a:cs typeface="+mn-cs"/>
              </a:rPr>
              <a:t>American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(2), 219-230.</a:t>
            </a: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5</a:t>
            </a:fld>
            <a:endParaRPr lang="da-DK"/>
          </a:p>
        </p:txBody>
      </p:sp>
    </p:spTree>
    <p:extLst>
      <p:ext uri="{BB962C8B-B14F-4D97-AF65-F5344CB8AC3E}">
        <p14:creationId xmlns:p14="http://schemas.microsoft.com/office/powerpoint/2010/main" val="246178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Our ability to demonstrate empathy is key in building the relationship with our patients. </a:t>
            </a:r>
            <a:r>
              <a:rPr lang="en-US" i="1" dirty="0"/>
              <a:t>“</a:t>
            </a:r>
            <a:r>
              <a:rPr lang="en-AU" i="1" dirty="0"/>
              <a:t>Empathy begins with understanding life from another person’s perspective. Nobody has an objective experience of reality. It’s all through our own individual prisms.” </a:t>
            </a:r>
            <a:r>
              <a:rPr lang="en-US" dirty="0"/>
              <a:t>This quote by Sterling Brown recognizes the essence of empathy which is to stand in someone else’s shoes but also the recognition that an individual’s experience is shaped by their own unique perspectives.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When we interact with patients, we need to be self-aware of our own beliefs and communication behavior so that we are prepared to respond to our patients.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According to the Four Habits model, demonstrating empathy requires three components: </a:t>
            </a:r>
            <a:r>
              <a:rPr lang="en-US" dirty="0" err="1"/>
              <a:t>i</a:t>
            </a:r>
            <a:r>
              <a:rPr lang="en-US" dirty="0"/>
              <a:t>) b</a:t>
            </a:r>
            <a:r>
              <a:rPr lang="en-US" sz="1400" kern="1200" dirty="0"/>
              <a:t>eing open to the patient’s emotions, ii) discerning empathetic opportunities, and iii) expressing empathy. The next few slides will go through these areas in detail. </a:t>
            </a: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6</a:t>
            </a:fld>
            <a:endParaRPr lang="da-DK"/>
          </a:p>
        </p:txBody>
      </p:sp>
    </p:spTree>
    <p:extLst>
      <p:ext uri="{BB962C8B-B14F-4D97-AF65-F5344CB8AC3E}">
        <p14:creationId xmlns:p14="http://schemas.microsoft.com/office/powerpoint/2010/main" val="398991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dirty="0">
                <a:solidFill>
                  <a:srgbClr val="676696"/>
                </a:solidFill>
              </a:rPr>
              <a:t>In most clinical appointments, the clinician is working under a highly time-pressured environment to complete a range of assessments. If we want to provide person-centred care, we must be open to our patients’ emotions, as it can add depth to the relationship building.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dirty="0">
                <a:solidFill>
                  <a:srgbClr val="676696"/>
                </a:solidFill>
              </a:rPr>
              <a:t>This means that we need to prepare ourselves to respond empathetically to our patients. Clinicians may tiptoe around their patient’s emotional concerns as they worry about not knowing what to say or fear that their patients will get more distressed. Not acknowledging patients’ emotional concerns can be a detriment to their hearing care, which is why responding to patients’ emotional concerns are within the</a:t>
            </a:r>
            <a:r>
              <a:rPr lang="en-AU" baseline="0" dirty="0">
                <a:solidFill>
                  <a:srgbClr val="676696"/>
                </a:solidFill>
              </a:rPr>
              <a:t> professionals’ </a:t>
            </a:r>
            <a:r>
              <a:rPr lang="en-AU" dirty="0">
                <a:solidFill>
                  <a:srgbClr val="676696"/>
                </a:solidFill>
              </a:rPr>
              <a:t>scope of practice in many countries.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dirty="0">
                <a:solidFill>
                  <a:srgbClr val="676696"/>
                </a:solidFill>
              </a:rPr>
              <a:t>There are ways to respond appropriately to patient emotions, and it is the responsibility of the clinician to be open about learning and adopting empathetic skills in clinical practice. </a:t>
            </a: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7</a:t>
            </a:fld>
            <a:endParaRPr lang="da-DK"/>
          </a:p>
        </p:txBody>
      </p:sp>
    </p:spTree>
    <p:extLst>
      <p:ext uri="{BB962C8B-B14F-4D97-AF65-F5344CB8AC3E}">
        <p14:creationId xmlns:p14="http://schemas.microsoft.com/office/powerpoint/2010/main" val="379909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lvl="1" indent="0">
              <a:buFont typeface="Arial" panose="020B0604020202020204" pitchFamily="34" charset="0"/>
              <a:buNone/>
            </a:pPr>
            <a:r>
              <a:rPr lang="en-AU" dirty="0">
                <a:solidFill>
                  <a:srgbClr val="676696"/>
                </a:solidFill>
              </a:rPr>
              <a:t>Before we convey empathy, we must first identify patients’ emotions. This is where we gain an in-depth understanding of the patient experience through active listening, that is, focusing on what the patient is saying. </a:t>
            </a:r>
          </a:p>
          <a:p>
            <a:pPr marL="1588" lvl="1" indent="0">
              <a:buFont typeface="Arial" panose="020B0604020202020204" pitchFamily="34" charset="0"/>
              <a:buNone/>
            </a:pPr>
            <a:r>
              <a:rPr lang="en-AU" dirty="0">
                <a:solidFill>
                  <a:srgbClr val="676696"/>
                </a:solidFill>
              </a:rPr>
              <a:t>We also want to closely observe the patient’s gestures, facial expressions, and tone of voice. Making good eye contact, rather than focusing on our computer or clinical notes can help patients pick up these cues. </a:t>
            </a:r>
          </a:p>
          <a:p>
            <a:pPr marL="1588" lvl="1" indent="0">
              <a:buFont typeface="Arial" panose="020B0604020202020204" pitchFamily="34" charset="0"/>
              <a:buNone/>
            </a:pPr>
            <a:endParaRPr lang="en-AU" dirty="0">
              <a:solidFill>
                <a:srgbClr val="676696"/>
              </a:solidFill>
            </a:endParaRPr>
          </a:p>
          <a:p>
            <a:pPr marL="1588" lvl="1" indent="0">
              <a:buFont typeface="Arial" panose="020B0604020202020204" pitchFamily="34" charset="0"/>
              <a:buNone/>
            </a:pPr>
            <a:r>
              <a:rPr lang="en-AU" b="1" dirty="0">
                <a:solidFill>
                  <a:srgbClr val="676696"/>
                </a:solidFill>
              </a:rPr>
              <a:t>Note to instructor:</a:t>
            </a:r>
          </a:p>
          <a:p>
            <a:pPr marL="1588" lvl="1" indent="0">
              <a:buFont typeface="Arial" panose="020B0604020202020204" pitchFamily="34" charset="0"/>
              <a:buNone/>
            </a:pPr>
            <a:r>
              <a:rPr lang="en-AU" b="0" dirty="0">
                <a:solidFill>
                  <a:srgbClr val="676696"/>
                </a:solidFill>
              </a:rPr>
              <a:t>Ask the class what type of emotions they are likely to encounter from patients in the clinic. This can be written on the whiteboard. </a:t>
            </a:r>
          </a:p>
          <a:p>
            <a:pPr marL="1588" lvl="1" indent="0">
              <a:buFont typeface="Arial" panose="020B0604020202020204" pitchFamily="34" charset="0"/>
              <a:buNone/>
            </a:pPr>
            <a:r>
              <a:rPr lang="en-AU" b="0" dirty="0">
                <a:solidFill>
                  <a:srgbClr val="676696"/>
                </a:solidFill>
              </a:rPr>
              <a:t>Examples:</a:t>
            </a:r>
          </a:p>
          <a:p>
            <a:pPr marL="1588" lvl="1" indent="0">
              <a:buFont typeface="Arial" panose="020B0604020202020204" pitchFamily="34" charset="0"/>
              <a:buNone/>
            </a:pPr>
            <a:r>
              <a:rPr lang="en-AU" b="0" dirty="0">
                <a:solidFill>
                  <a:srgbClr val="676696"/>
                </a:solidFill>
              </a:rPr>
              <a:t>Anger, annoyance, anxious, comfortable, confused, depressed, embarrassed, frustrated, happy, hopeful, insecure, loneliness, lost, motivated, nervous, overwhelmed, relieved, sad, scared, self-conscious, shocked, suspicious, terrified, uncomfortable, worried etc. </a:t>
            </a:r>
          </a:p>
          <a:p>
            <a:pPr marL="1588" lvl="1" indent="0">
              <a:buFont typeface="Arial" panose="020B0604020202020204" pitchFamily="34" charset="0"/>
              <a:buNone/>
            </a:pPr>
            <a:r>
              <a:rPr lang="en-AU" b="0" dirty="0">
                <a:solidFill>
                  <a:srgbClr val="676696"/>
                </a:solidFill>
              </a:rPr>
              <a:t>This will demonstrate a range of emotions that are portrayed by patients and we need to identify these emotions in order to respond appropriately. </a:t>
            </a:r>
          </a:p>
          <a:p>
            <a:pPr marL="1588" lvl="1" indent="0">
              <a:buFont typeface="Arial" panose="020B0604020202020204" pitchFamily="34" charset="0"/>
              <a:buNone/>
            </a:pPr>
            <a:endParaRPr lang="en-AU" b="0" dirty="0">
              <a:solidFill>
                <a:srgbClr val="676696"/>
              </a:solidFill>
            </a:endParaRPr>
          </a:p>
          <a:p>
            <a:pPr marL="1588" lvl="1" indent="0">
              <a:buFont typeface="Arial" panose="020B0604020202020204" pitchFamily="34" charset="0"/>
              <a:buNone/>
            </a:pPr>
            <a:endParaRPr lang="en-AU" b="0" dirty="0">
              <a:solidFill>
                <a:srgbClr val="676696"/>
              </a:solidFill>
            </a:endParaRPr>
          </a:p>
          <a:p>
            <a:pPr marL="1588" lvl="1" indent="0">
              <a:buFont typeface="Arial" panose="020B0604020202020204" pitchFamily="34" charset="0"/>
              <a:buNone/>
            </a:pPr>
            <a:endParaRPr lang="en-AU" b="0" dirty="0">
              <a:solidFill>
                <a:srgbClr val="676696"/>
              </a:solidFill>
            </a:endParaRPr>
          </a:p>
          <a:p>
            <a:pPr marL="1588" lvl="1" indent="0">
              <a:buFont typeface="Arial" panose="020B0604020202020204" pitchFamily="34" charset="0"/>
              <a:buNone/>
            </a:pPr>
            <a:endParaRPr lang="en-AU" b="0" dirty="0">
              <a:solidFill>
                <a:srgbClr val="676696"/>
              </a:solidFill>
            </a:endParaRPr>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8</a:t>
            </a:fld>
            <a:endParaRPr lang="da-DK"/>
          </a:p>
        </p:txBody>
      </p:sp>
    </p:spTree>
    <p:extLst>
      <p:ext uri="{BB962C8B-B14F-4D97-AF65-F5344CB8AC3E}">
        <p14:creationId xmlns:p14="http://schemas.microsoft.com/office/powerpoint/2010/main" val="27872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“Oscar</a:t>
            </a:r>
            <a:r>
              <a:rPr lang="en-US" baseline="0" dirty="0" smtClean="0"/>
              <a:t> and </a:t>
            </a:r>
            <a:r>
              <a:rPr lang="en-US" baseline="0" smtClean="0"/>
              <a:t>the Steins”</a:t>
            </a:r>
          </a:p>
          <a:p>
            <a:endParaRPr lang="en-US" smtClean="0"/>
          </a:p>
          <a:p>
            <a:r>
              <a:rPr lang="en-US" dirty="0" smtClean="0"/>
              <a:t>In</a:t>
            </a:r>
            <a:r>
              <a:rPr lang="en-US" baseline="0" dirty="0" smtClean="0"/>
              <a:t> this video we see how Oscar expresses empathy in an appointment with a couple where one of them is struggling with illness. After the appointment the couple talks about what the appointment meant to them and the audiologist reflects on his experience.</a:t>
            </a:r>
            <a:endParaRPr lang="en-US" dirty="0" smtClean="0"/>
          </a:p>
          <a:p>
            <a:endParaRPr lang="en-US" dirty="0" smtClean="0"/>
          </a:p>
          <a:p>
            <a:r>
              <a:rPr lang="en-US" dirty="0" smtClean="0"/>
              <a:t>To view the video,</a:t>
            </a:r>
            <a:r>
              <a:rPr lang="en-US" baseline="0" dirty="0" smtClean="0"/>
              <a:t> click on the image above or find it in the “videos” section of the Ida University Course</a:t>
            </a:r>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9</a:t>
            </a:fld>
            <a:endParaRPr lang="da-DK"/>
          </a:p>
        </p:txBody>
      </p:sp>
    </p:spTree>
    <p:extLst>
      <p:ext uri="{BB962C8B-B14F-4D97-AF65-F5344CB8AC3E}">
        <p14:creationId xmlns:p14="http://schemas.microsoft.com/office/powerpoint/2010/main" val="200238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683" y="3261473"/>
            <a:ext cx="9974317" cy="575178"/>
          </a:xfrm>
        </p:spPr>
        <p:txBody>
          <a:bodyPr anchor="b">
            <a:normAutofit/>
          </a:bodyPr>
          <a:lstStyle>
            <a:lvl1pPr algn="l">
              <a:defRPr sz="2400" b="1">
                <a:latin typeface="Montserrat" panose="00000500000000000000" pitchFamily="2" charset="0"/>
              </a:defRPr>
            </a:lvl1pPr>
          </a:lstStyle>
          <a:p>
            <a:r>
              <a:rPr lang="en-US" dirty="0"/>
              <a:t>Presentation name</a:t>
            </a:r>
            <a:endParaRPr lang="da-DK" dirty="0"/>
          </a:p>
        </p:txBody>
      </p:sp>
      <p:sp>
        <p:nvSpPr>
          <p:cNvPr id="3" name="Subtitle 2"/>
          <p:cNvSpPr>
            <a:spLocks noGrp="1"/>
          </p:cNvSpPr>
          <p:nvPr>
            <p:ph type="subTitle" idx="1" hasCustomPrompt="1"/>
          </p:nvPr>
        </p:nvSpPr>
        <p:spPr>
          <a:xfrm>
            <a:off x="693683" y="3864655"/>
            <a:ext cx="9144000" cy="53200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Presentator</a:t>
            </a:r>
            <a:r>
              <a:rPr lang="en-US" dirty="0"/>
              <a:t> name</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8624" y="3431398"/>
            <a:ext cx="2088749" cy="606198"/>
          </a:xfrm>
          <a:prstGeom prst="rect">
            <a:avLst/>
          </a:prstGeom>
        </p:spPr>
      </p:pic>
    </p:spTree>
    <p:extLst>
      <p:ext uri="{BB962C8B-B14F-4D97-AF65-F5344CB8AC3E}">
        <p14:creationId xmlns:p14="http://schemas.microsoft.com/office/powerpoint/2010/main" val="247533729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4269" y="489418"/>
            <a:ext cx="10477351" cy="480162"/>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654269"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10" name="Content Placeholder 3"/>
          <p:cNvSpPr>
            <a:spLocks noGrp="1"/>
          </p:cNvSpPr>
          <p:nvPr>
            <p:ph sz="half" idx="2" hasCustomPrompt="1"/>
          </p:nvPr>
        </p:nvSpPr>
        <p:spPr>
          <a:xfrm>
            <a:off x="654443"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7" hasCustomPrompt="1"/>
          </p:nvPr>
        </p:nvSpPr>
        <p:spPr>
          <a:xfrm>
            <a:off x="4588630"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6" name="Content Placeholder 3"/>
          <p:cNvSpPr>
            <a:spLocks noGrp="1"/>
          </p:cNvSpPr>
          <p:nvPr>
            <p:ph sz="half" idx="18" hasCustomPrompt="1"/>
          </p:nvPr>
        </p:nvSpPr>
        <p:spPr>
          <a:xfrm>
            <a:off x="8524908" y="1839461"/>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5" name="Content Placeholder 3"/>
          <p:cNvSpPr>
            <a:spLocks noGrp="1"/>
          </p:cNvSpPr>
          <p:nvPr>
            <p:ph sz="half" idx="21" hasCustomPrompt="1"/>
          </p:nvPr>
        </p:nvSpPr>
        <p:spPr>
          <a:xfrm>
            <a:off x="654269" y="492874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6" name="Content Placeholder 3"/>
          <p:cNvSpPr>
            <a:spLocks noGrp="1"/>
          </p:cNvSpPr>
          <p:nvPr>
            <p:ph sz="half" idx="22" hasCustomPrompt="1"/>
          </p:nvPr>
        </p:nvSpPr>
        <p:spPr>
          <a:xfrm>
            <a:off x="654443"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7" name="Content Placeholder 3"/>
          <p:cNvSpPr>
            <a:spLocks noGrp="1"/>
          </p:cNvSpPr>
          <p:nvPr>
            <p:ph sz="half" idx="23" hasCustomPrompt="1"/>
          </p:nvPr>
        </p:nvSpPr>
        <p:spPr>
          <a:xfrm>
            <a:off x="4588630"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8" name="Content Placeholder 3"/>
          <p:cNvSpPr>
            <a:spLocks noGrp="1"/>
          </p:cNvSpPr>
          <p:nvPr>
            <p:ph sz="half" idx="24" hasCustomPrompt="1"/>
          </p:nvPr>
        </p:nvSpPr>
        <p:spPr>
          <a:xfrm>
            <a:off x="8524908" y="3927353"/>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9" name="Content Placeholder 3">
            <a:extLst>
              <a:ext uri="{FF2B5EF4-FFF2-40B4-BE49-F238E27FC236}">
                <a16:creationId xmlns:a16="http://schemas.microsoft.com/office/drawing/2014/main" xmlns="" id="{FB27CA29-4225-4F81-9241-C7157A001811}"/>
              </a:ext>
            </a:extLst>
          </p:cNvPr>
          <p:cNvSpPr>
            <a:spLocks noGrp="1"/>
          </p:cNvSpPr>
          <p:nvPr>
            <p:ph sz="half" idx="25" hasCustomPrompt="1"/>
          </p:nvPr>
        </p:nvSpPr>
        <p:spPr>
          <a:xfrm>
            <a:off x="4588630" y="4928740"/>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0" name="Content Placeholder 3">
            <a:extLst>
              <a:ext uri="{FF2B5EF4-FFF2-40B4-BE49-F238E27FC236}">
                <a16:creationId xmlns:a16="http://schemas.microsoft.com/office/drawing/2014/main" xmlns="" id="{E420874D-4824-4B45-BFCC-F7C2DC50C6C0}"/>
              </a:ext>
            </a:extLst>
          </p:cNvPr>
          <p:cNvSpPr>
            <a:spLocks noGrp="1"/>
          </p:cNvSpPr>
          <p:nvPr>
            <p:ph sz="half" idx="26" hasCustomPrompt="1"/>
          </p:nvPr>
        </p:nvSpPr>
        <p:spPr>
          <a:xfrm>
            <a:off x="8524211" y="491099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1" name="Content Placeholder 3">
            <a:extLst>
              <a:ext uri="{FF2B5EF4-FFF2-40B4-BE49-F238E27FC236}">
                <a16:creationId xmlns:a16="http://schemas.microsoft.com/office/drawing/2014/main" xmlns="" id="{91F1EBE7-BFB7-4C7D-8980-83D5EEFC4DF9}"/>
              </a:ext>
            </a:extLst>
          </p:cNvPr>
          <p:cNvSpPr>
            <a:spLocks noGrp="1"/>
          </p:cNvSpPr>
          <p:nvPr>
            <p:ph sz="half" idx="27" hasCustomPrompt="1"/>
          </p:nvPr>
        </p:nvSpPr>
        <p:spPr>
          <a:xfrm>
            <a:off x="4588630"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2" name="Content Placeholder 3">
            <a:extLst>
              <a:ext uri="{FF2B5EF4-FFF2-40B4-BE49-F238E27FC236}">
                <a16:creationId xmlns:a16="http://schemas.microsoft.com/office/drawing/2014/main" xmlns="" id="{03E0E54D-51DA-4AA0-A801-B250A3FC379B}"/>
              </a:ext>
            </a:extLst>
          </p:cNvPr>
          <p:cNvSpPr>
            <a:spLocks noGrp="1"/>
          </p:cNvSpPr>
          <p:nvPr>
            <p:ph sz="half" idx="28" hasCustomPrompt="1"/>
          </p:nvPr>
        </p:nvSpPr>
        <p:spPr>
          <a:xfrm>
            <a:off x="8524211"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Tree>
    <p:extLst>
      <p:ext uri="{BB962C8B-B14F-4D97-AF65-F5344CB8AC3E}">
        <p14:creationId xmlns:p14="http://schemas.microsoft.com/office/powerpoint/2010/main" val="19149861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738" y="365126"/>
            <a:ext cx="10527615" cy="501978"/>
          </a:xfrm>
        </p:spPr>
        <p:txBody>
          <a:bodyPr/>
          <a:lstStyle/>
          <a:p>
            <a:r>
              <a:rPr lang="en-US"/>
              <a:t>Click to edit Master title style</a:t>
            </a:r>
            <a:endParaRPr lang="da-DK" dirty="0"/>
          </a:p>
        </p:txBody>
      </p:sp>
      <p:sp>
        <p:nvSpPr>
          <p:cNvPr id="3" name="Text Placeholder 2"/>
          <p:cNvSpPr>
            <a:spLocks noGrp="1"/>
          </p:cNvSpPr>
          <p:nvPr>
            <p:ph type="body" idx="1"/>
          </p:nvPr>
        </p:nvSpPr>
        <p:spPr>
          <a:xfrm>
            <a:off x="622738" y="1690688"/>
            <a:ext cx="4953757"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2738" y="3016251"/>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449220" y="1690688"/>
            <a:ext cx="4978153"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p:cNvSpPr>
            <a:spLocks noGrp="1"/>
          </p:cNvSpPr>
          <p:nvPr>
            <p:ph type="sldNum" sz="quarter" idx="12"/>
          </p:nvPr>
        </p:nvSpPr>
        <p:spPr/>
        <p:txBody>
          <a:bodyPr/>
          <a:lstStyle/>
          <a:p>
            <a:fld id="{5CCBEFA6-8277-4D9D-9123-9269B66012E9}" type="slidenum">
              <a:rPr lang="da-DK" smtClean="0"/>
              <a:t>‹#›</a:t>
            </a:fld>
            <a:endParaRPr lang="da-DK"/>
          </a:p>
        </p:txBody>
      </p:sp>
      <p:sp>
        <p:nvSpPr>
          <p:cNvPr id="10" name="Content Placeholder 3"/>
          <p:cNvSpPr>
            <a:spLocks noGrp="1"/>
          </p:cNvSpPr>
          <p:nvPr>
            <p:ph sz="half" idx="13"/>
          </p:nvPr>
        </p:nvSpPr>
        <p:spPr>
          <a:xfrm>
            <a:off x="6473616" y="3016251"/>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997907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Tree>
    <p:extLst>
      <p:ext uri="{BB962C8B-B14F-4D97-AF65-F5344CB8AC3E}">
        <p14:creationId xmlns:p14="http://schemas.microsoft.com/office/powerpoint/2010/main" val="21587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599090" y="489418"/>
            <a:ext cx="10532531" cy="456514"/>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599091" y="1814980"/>
            <a:ext cx="4075386" cy="3760197"/>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4674476" y="1814979"/>
            <a:ext cx="7517523" cy="3760197"/>
          </a:xfrm>
          <a:solidFill>
            <a:schemeClr val="bg1">
              <a:lumMod val="95000"/>
            </a:schemeClr>
          </a:solidFill>
        </p:spPr>
        <p:txBody>
          <a:bodyPr/>
          <a:lstStyle>
            <a:lvl1pPr marL="177800" indent="0">
              <a:defRPr sz="1800"/>
            </a:lvl1pPr>
            <a:lvl2pPr marL="177800" indent="0">
              <a:defRPr sz="1600">
                <a:solidFill>
                  <a:schemeClr val="tx2"/>
                </a:solidFill>
              </a:defRPr>
            </a:lvl2pPr>
            <a:lvl3pPr marL="985838" indent="-285750">
              <a:buClr>
                <a:schemeClr val="tx1">
                  <a:lumMod val="40000"/>
                  <a:lumOff val="60000"/>
                </a:schemeClr>
              </a:buClr>
              <a:buFont typeface="Arial" panose="020B0604020202020204" pitchFamily="34" charset="0"/>
              <a:buChar char="•"/>
              <a:defRPr/>
            </a:lvl3pPr>
            <a:lvl4pPr marL="9858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647689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17331" y="489418"/>
            <a:ext cx="10414290" cy="544392"/>
          </a:xfrm>
        </p:spPr>
        <p:txBody>
          <a:bodyPr>
            <a:normAutofit/>
          </a:bodyPr>
          <a:lstStyle>
            <a:lvl1pPr>
              <a:defRPr sz="2400">
                <a:latin typeface="Montserrat" panose="00000500000000000000" pitchFamily="2" charset="0"/>
              </a:defRPr>
            </a:lvl1pPr>
          </a:lstStyle>
          <a:p>
            <a:r>
              <a:rPr lang="en-US"/>
              <a:t>Click to edit Master title style</a:t>
            </a:r>
            <a:endParaRPr lang="da-DK" dirty="0"/>
          </a:p>
        </p:txBody>
      </p:sp>
      <p:sp>
        <p:nvSpPr>
          <p:cNvPr id="6" name="Content Placeholder 3"/>
          <p:cNvSpPr>
            <a:spLocks noGrp="1"/>
          </p:cNvSpPr>
          <p:nvPr>
            <p:ph sz="half" idx="2" hasCustomPrompt="1"/>
          </p:nvPr>
        </p:nvSpPr>
        <p:spPr>
          <a:xfrm>
            <a:off x="7441299" y="1814982"/>
            <a:ext cx="3986074" cy="3760196"/>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21692" y="1814981"/>
            <a:ext cx="7462991" cy="3760196"/>
          </a:xfrm>
          <a:solidFill>
            <a:schemeClr val="bg1">
              <a:lumMod val="95000"/>
            </a:schemeClr>
          </a:solidFill>
        </p:spPr>
        <p:txBody>
          <a:bodyPr/>
          <a:lstStyle>
            <a:lvl1pPr marL="1339850" indent="-285750">
              <a:defRPr sz="1800"/>
            </a:lvl1pPr>
            <a:lvl2pPr marL="1339850" indent="-285750">
              <a:defRPr sz="1600">
                <a:solidFill>
                  <a:schemeClr val="tx2"/>
                </a:solidFill>
              </a:defRPr>
            </a:lvl2pPr>
            <a:lvl3pPr marL="1704975" indent="-285750">
              <a:buClr>
                <a:schemeClr val="tx1">
                  <a:lumMod val="40000"/>
                  <a:lumOff val="60000"/>
                </a:schemeClr>
              </a:buClr>
              <a:buFont typeface="Arial" panose="020B0604020202020204" pitchFamily="34" charset="0"/>
              <a:buChar char="•"/>
              <a:defRPr/>
            </a:lvl3pPr>
            <a:lvl4pPr marL="1704975"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721041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09448" y="489418"/>
            <a:ext cx="10422173" cy="456514"/>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09448" y="2814146"/>
            <a:ext cx="10717925" cy="2761032"/>
          </a:xfrm>
        </p:spPr>
        <p:txBody>
          <a:bodyPr/>
          <a:lstStyle>
            <a:lvl1pPr>
              <a:defRPr sz="1600">
                <a:solidFill>
                  <a:schemeClr val="tx2"/>
                </a:solidFill>
              </a:defRPr>
            </a:lvl1pPr>
            <a:lvl4pPr>
              <a:defRPr>
                <a:solidFill>
                  <a:schemeClr val="tx2"/>
                </a:solidFill>
              </a:defRPr>
            </a:lvl4pPr>
          </a:lstStyle>
          <a:p>
            <a:pPr lvl="0"/>
            <a:r>
              <a:rPr lang="en-US" dirty="0"/>
              <a:t>text</a:t>
            </a:r>
          </a:p>
          <a:p>
            <a:pPr lvl="4"/>
            <a:r>
              <a:rPr lang="en-US" dirty="0"/>
              <a:t>Fifth level</a:t>
            </a:r>
            <a:endParaRPr lang="da-DK" dirty="0"/>
          </a:p>
        </p:txBody>
      </p:sp>
      <p:sp>
        <p:nvSpPr>
          <p:cNvPr id="7" name="Content Placeholder 5"/>
          <p:cNvSpPr>
            <a:spLocks noGrp="1"/>
          </p:cNvSpPr>
          <p:nvPr>
            <p:ph sz="quarter" idx="4"/>
          </p:nvPr>
        </p:nvSpPr>
        <p:spPr>
          <a:xfrm>
            <a:off x="709448" y="1620793"/>
            <a:ext cx="10717925" cy="910466"/>
          </a:xfrm>
          <a:solidFill>
            <a:schemeClr val="tx1">
              <a:lumMod val="20000"/>
              <a:lumOff val="80000"/>
            </a:schemeClr>
          </a:solidFill>
        </p:spPr>
        <p:txBody>
          <a:bodyPr/>
          <a:lstStyle>
            <a:lvl1pPr marL="285750" indent="-285750" algn="ctr">
              <a:defRPr sz="16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Tree>
    <p:extLst>
      <p:ext uri="{BB962C8B-B14F-4D97-AF65-F5344CB8AC3E}">
        <p14:creationId xmlns:p14="http://schemas.microsoft.com/office/powerpoint/2010/main" val="34678396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1038687" y="489418"/>
            <a:ext cx="10092934" cy="432866"/>
          </a:xfrm>
        </p:spPr>
        <p:txBody>
          <a:bodyPr/>
          <a:lstStyle/>
          <a:p>
            <a:r>
              <a:rPr lang="en-US"/>
              <a:t>Click to edit Master title style</a:t>
            </a:r>
            <a:endParaRPr lang="da-DK"/>
          </a:p>
        </p:txBody>
      </p:sp>
      <p:sp>
        <p:nvSpPr>
          <p:cNvPr id="6" name="Content Placeholder 3"/>
          <p:cNvSpPr>
            <a:spLocks noGrp="1"/>
          </p:cNvSpPr>
          <p:nvPr>
            <p:ph sz="half" idx="2" hasCustomPrompt="1"/>
          </p:nvPr>
        </p:nvSpPr>
        <p:spPr>
          <a:xfrm>
            <a:off x="764627" y="3996559"/>
            <a:ext cx="3124941" cy="1578617"/>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7" name="Content Placeholder 5"/>
          <p:cNvSpPr>
            <a:spLocks noGrp="1"/>
          </p:cNvSpPr>
          <p:nvPr>
            <p:ph sz="quarter" idx="4"/>
          </p:nvPr>
        </p:nvSpPr>
        <p:spPr>
          <a:xfrm>
            <a:off x="764626" y="1263507"/>
            <a:ext cx="10662745" cy="928220"/>
          </a:xfrm>
          <a:solidFill>
            <a:schemeClr val="tx1">
              <a:lumMod val="20000"/>
              <a:lumOff val="80000"/>
            </a:schemeClr>
          </a:solidFill>
        </p:spPr>
        <p:txBody>
          <a:bodyPr/>
          <a:lstStyle>
            <a:lvl1pPr marL="285750" indent="-285750" algn="ctr">
              <a:defRPr sz="18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
        <p:nvSpPr>
          <p:cNvPr id="8" name="Picture Placeholder 2"/>
          <p:cNvSpPr>
            <a:spLocks noGrp="1"/>
          </p:cNvSpPr>
          <p:nvPr>
            <p:ph type="pic" idx="1"/>
          </p:nvPr>
        </p:nvSpPr>
        <p:spPr>
          <a:xfrm>
            <a:off x="764628" y="2532950"/>
            <a:ext cx="3124940" cy="1335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0" name="Picture Placeholder 2"/>
          <p:cNvSpPr>
            <a:spLocks noGrp="1"/>
          </p:cNvSpPr>
          <p:nvPr>
            <p:ph type="pic" idx="13"/>
          </p:nvPr>
        </p:nvSpPr>
        <p:spPr>
          <a:xfrm>
            <a:off x="8302433" y="2532950"/>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1" name="Picture Placeholder 2"/>
          <p:cNvSpPr>
            <a:spLocks noGrp="1"/>
          </p:cNvSpPr>
          <p:nvPr>
            <p:ph type="pic" idx="14"/>
          </p:nvPr>
        </p:nvSpPr>
        <p:spPr>
          <a:xfrm>
            <a:off x="4522684" y="2524215"/>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2" name="Content Placeholder 3"/>
          <p:cNvSpPr>
            <a:spLocks noGrp="1"/>
          </p:cNvSpPr>
          <p:nvPr>
            <p:ph sz="half" idx="15" hasCustomPrompt="1"/>
          </p:nvPr>
        </p:nvSpPr>
        <p:spPr>
          <a:xfrm>
            <a:off x="4522683" y="3985259"/>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3" name="Content Placeholder 3"/>
          <p:cNvSpPr>
            <a:spLocks noGrp="1"/>
          </p:cNvSpPr>
          <p:nvPr>
            <p:ph sz="half" idx="16" hasCustomPrompt="1"/>
          </p:nvPr>
        </p:nvSpPr>
        <p:spPr>
          <a:xfrm>
            <a:off x="8302431" y="3995145"/>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9845426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25212" y="489417"/>
            <a:ext cx="10702159" cy="503811"/>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25213"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725213" y="1426779"/>
            <a:ext cx="10702160" cy="23580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11" name="Content Placeholder 3"/>
          <p:cNvSpPr>
            <a:spLocks noGrp="1"/>
          </p:cNvSpPr>
          <p:nvPr>
            <p:ph sz="half" idx="13" hasCustomPrompt="1"/>
          </p:nvPr>
        </p:nvSpPr>
        <p:spPr>
          <a:xfrm>
            <a:off x="4527122"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2" name="Content Placeholder 3"/>
          <p:cNvSpPr>
            <a:spLocks noGrp="1"/>
          </p:cNvSpPr>
          <p:nvPr>
            <p:ph sz="half" idx="14" hasCustomPrompt="1"/>
          </p:nvPr>
        </p:nvSpPr>
        <p:spPr>
          <a:xfrm>
            <a:off x="8311308"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341179210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2" y="489417"/>
            <a:ext cx="10733690" cy="527459"/>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693682" y="3950563"/>
            <a:ext cx="10733689" cy="1624614"/>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693683" y="1282823"/>
            <a:ext cx="10733690" cy="25256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Tree>
    <p:extLst>
      <p:ext uri="{BB962C8B-B14F-4D97-AF65-F5344CB8AC3E}">
        <p14:creationId xmlns:p14="http://schemas.microsoft.com/office/powerpoint/2010/main" val="428082522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3" y="489418"/>
            <a:ext cx="10437938" cy="432866"/>
          </a:xfrm>
        </p:spPr>
        <p:txBody>
          <a:bodyPr/>
          <a:lstStyle/>
          <a:p>
            <a:r>
              <a:rPr lang="en-US"/>
              <a:t>Click to edit Master title style</a:t>
            </a:r>
            <a:endParaRPr lang="da-DK"/>
          </a:p>
        </p:txBody>
      </p:sp>
      <p:sp>
        <p:nvSpPr>
          <p:cNvPr id="8" name="Picture Placeholder 2"/>
          <p:cNvSpPr>
            <a:spLocks noGrp="1"/>
          </p:cNvSpPr>
          <p:nvPr>
            <p:ph type="pic" idx="1"/>
          </p:nvPr>
        </p:nvSpPr>
        <p:spPr>
          <a:xfrm>
            <a:off x="693683" y="1426778"/>
            <a:ext cx="4677308" cy="175250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693683" y="3318641"/>
            <a:ext cx="4677307" cy="2177708"/>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5370990" y="1426779"/>
            <a:ext cx="6821009" cy="4069571"/>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762598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687" y="489417"/>
            <a:ext cx="10092934" cy="488273"/>
          </a:xfrm>
        </p:spPr>
        <p:txBody>
          <a:bodyPr>
            <a:normAutofit/>
          </a:bodyPr>
          <a:lstStyle>
            <a:lvl1pPr>
              <a:defRPr sz="2400">
                <a:latin typeface="Montserrat" panose="00000500000000000000" pitchFamily="2" charset="0"/>
              </a:defRPr>
            </a:lvl1pPr>
          </a:lstStyle>
          <a:p>
            <a:r>
              <a:rPr lang="en-US" dirty="0"/>
              <a:t>Agenda</a:t>
            </a:r>
            <a:endParaRPr lang="da-DK" dirty="0"/>
          </a:p>
        </p:txBody>
      </p:sp>
      <p:sp>
        <p:nvSpPr>
          <p:cNvPr id="3" name="Content Placeholder 2"/>
          <p:cNvSpPr>
            <a:spLocks noGrp="1"/>
          </p:cNvSpPr>
          <p:nvPr>
            <p:ph idx="1" hasCustomPrompt="1"/>
          </p:nvPr>
        </p:nvSpPr>
        <p:spPr>
          <a:xfrm>
            <a:off x="750400" y="1819919"/>
            <a:ext cx="266330" cy="3604333"/>
          </a:xfrm>
        </p:spPr>
        <p:txBody>
          <a:bodyPr>
            <a:normAutofit/>
          </a:bodyPr>
          <a:lstStyle>
            <a:lvl1pPr>
              <a:defRPr sz="2400">
                <a:solidFill>
                  <a:schemeClr val="tx1">
                    <a:lumMod val="40000"/>
                    <a:lumOff val="60000"/>
                  </a:schemeClr>
                </a:solidFill>
              </a:defRPr>
            </a:lvl1pPr>
            <a:lvl5pPr>
              <a:defRPr sz="2400"/>
            </a:lvl5pPr>
          </a:lstStyle>
          <a:p>
            <a:pPr lvl="0"/>
            <a:r>
              <a:rPr lang="en-US" dirty="0"/>
              <a:t>#</a:t>
            </a:r>
          </a:p>
          <a:p>
            <a:pPr lvl="0"/>
            <a:endParaRPr lang="en-US" dirty="0"/>
          </a:p>
          <a:p>
            <a:pPr lvl="0"/>
            <a:r>
              <a:rPr lang="en-US" dirty="0"/>
              <a:t>#</a:t>
            </a:r>
          </a:p>
          <a:p>
            <a:pPr lvl="0"/>
            <a:endParaRPr lang="en-US" dirty="0"/>
          </a:p>
          <a:p>
            <a:pPr lvl="0"/>
            <a:r>
              <a:rPr lang="en-US" dirty="0"/>
              <a:t>#</a:t>
            </a:r>
          </a:p>
          <a:p>
            <a:pPr lvl="0"/>
            <a:endParaRPr lang="en-US" dirty="0"/>
          </a:p>
          <a:p>
            <a:pPr lvl="0"/>
            <a:r>
              <a:rPr lang="en-US" dirty="0"/>
              <a:t>#</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sp>
        <p:nvSpPr>
          <p:cNvPr id="7" name="Content Placeholder 2"/>
          <p:cNvSpPr>
            <a:spLocks noGrp="1"/>
          </p:cNvSpPr>
          <p:nvPr>
            <p:ph idx="13" hasCustomPrompt="1"/>
          </p:nvPr>
        </p:nvSpPr>
        <p:spPr>
          <a:xfrm>
            <a:off x="1016729" y="1819919"/>
            <a:ext cx="861133" cy="3604333"/>
          </a:xfrm>
        </p:spPr>
        <p:txBody>
          <a:bodyPr>
            <a:normAutofit/>
          </a:bodyPr>
          <a:lstStyle>
            <a:lvl1pPr>
              <a:defRPr sz="2400">
                <a:solidFill>
                  <a:schemeClr val="tx2"/>
                </a:solidFill>
              </a:defRPr>
            </a:lvl1pPr>
            <a:lvl5pPr>
              <a:defRPr sz="2400"/>
            </a:lvl5pPr>
          </a:lstStyle>
          <a:p>
            <a:pPr lvl="0"/>
            <a:r>
              <a:rPr lang="en-US" dirty="0"/>
              <a:t>01</a:t>
            </a:r>
          </a:p>
          <a:p>
            <a:pPr lvl="0"/>
            <a:endParaRPr lang="en-US" dirty="0"/>
          </a:p>
          <a:p>
            <a:pPr lvl="0"/>
            <a:r>
              <a:rPr lang="en-US" dirty="0"/>
              <a:t>02</a:t>
            </a:r>
          </a:p>
          <a:p>
            <a:pPr lvl="0"/>
            <a:endParaRPr lang="en-US" dirty="0"/>
          </a:p>
          <a:p>
            <a:pPr lvl="0"/>
            <a:r>
              <a:rPr lang="en-US" dirty="0"/>
              <a:t>03</a:t>
            </a:r>
          </a:p>
          <a:p>
            <a:pPr lvl="0"/>
            <a:endParaRPr lang="en-US" dirty="0"/>
          </a:p>
          <a:p>
            <a:pPr lvl="0"/>
            <a:r>
              <a:rPr lang="en-US" dirty="0"/>
              <a:t>04</a:t>
            </a:r>
            <a:endParaRPr lang="da-DK" dirty="0"/>
          </a:p>
        </p:txBody>
      </p:sp>
      <p:sp>
        <p:nvSpPr>
          <p:cNvPr id="9" name="TextBox 8"/>
          <p:cNvSpPr txBox="1"/>
          <p:nvPr/>
        </p:nvSpPr>
        <p:spPr>
          <a:xfrm>
            <a:off x="2209800" y="2824577"/>
            <a:ext cx="8965471" cy="338554"/>
          </a:xfrm>
          <a:prstGeom prst="rect">
            <a:avLst/>
          </a:prstGeom>
          <a:noFill/>
        </p:spPr>
        <p:txBody>
          <a:bodyPr wrap="square" rtlCol="0">
            <a:spAutoFit/>
          </a:bodyPr>
          <a:lstStyle/>
          <a:p>
            <a:endParaRPr lang="da-DK" sz="1600" dirty="0"/>
          </a:p>
        </p:txBody>
      </p:sp>
      <p:sp>
        <p:nvSpPr>
          <p:cNvPr id="10" name="Content Placeholder 2"/>
          <p:cNvSpPr>
            <a:spLocks noGrp="1"/>
          </p:cNvSpPr>
          <p:nvPr>
            <p:ph idx="14" hasCustomPrompt="1"/>
          </p:nvPr>
        </p:nvSpPr>
        <p:spPr>
          <a:xfrm>
            <a:off x="1978577" y="181991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1" name="Content Placeholder 2"/>
          <p:cNvSpPr>
            <a:spLocks noGrp="1"/>
          </p:cNvSpPr>
          <p:nvPr>
            <p:ph idx="15" hasCustomPrompt="1"/>
          </p:nvPr>
        </p:nvSpPr>
        <p:spPr>
          <a:xfrm>
            <a:off x="1978575" y="2795451"/>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2" name="Content Placeholder 2"/>
          <p:cNvSpPr>
            <a:spLocks noGrp="1"/>
          </p:cNvSpPr>
          <p:nvPr>
            <p:ph idx="16" hasCustomPrompt="1"/>
          </p:nvPr>
        </p:nvSpPr>
        <p:spPr>
          <a:xfrm>
            <a:off x="1978574" y="368790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3" name="Content Placeholder 2"/>
          <p:cNvSpPr>
            <a:spLocks noGrp="1"/>
          </p:cNvSpPr>
          <p:nvPr>
            <p:ph idx="17" hasCustomPrompt="1"/>
          </p:nvPr>
        </p:nvSpPr>
        <p:spPr>
          <a:xfrm>
            <a:off x="1978573" y="4641958"/>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Tree>
    <p:extLst>
      <p:ext uri="{BB962C8B-B14F-4D97-AF65-F5344CB8AC3E}">
        <p14:creationId xmlns:p14="http://schemas.microsoft.com/office/powerpoint/2010/main" val="244822914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40979" y="489418"/>
            <a:ext cx="10390642" cy="495928"/>
          </a:xfrm>
        </p:spPr>
        <p:txBody>
          <a:bodyPr/>
          <a:lstStyle/>
          <a:p>
            <a:r>
              <a:rPr lang="en-US"/>
              <a:t>Click to edit Master title style</a:t>
            </a:r>
            <a:endParaRPr lang="da-DK" dirty="0"/>
          </a:p>
        </p:txBody>
      </p:sp>
      <p:sp>
        <p:nvSpPr>
          <p:cNvPr id="8" name="Picture Placeholder 2"/>
          <p:cNvSpPr>
            <a:spLocks noGrp="1"/>
          </p:cNvSpPr>
          <p:nvPr>
            <p:ph type="pic" idx="1"/>
          </p:nvPr>
        </p:nvSpPr>
        <p:spPr>
          <a:xfrm>
            <a:off x="7859697" y="1839143"/>
            <a:ext cx="3567675" cy="144312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7859697" y="3426780"/>
            <a:ext cx="3567675" cy="2148395"/>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740979" y="1814980"/>
            <a:ext cx="7118717" cy="3760196"/>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0812958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31260" y="489417"/>
            <a:ext cx="10400362" cy="503811"/>
          </a:xfrm>
        </p:spPr>
        <p:txBody>
          <a:bodyPr/>
          <a:lstStyle/>
          <a:p>
            <a:r>
              <a:rPr lang="en-US"/>
              <a:t>Click to edit Master title style</a:t>
            </a:r>
            <a:endParaRPr lang="da-DK" dirty="0"/>
          </a:p>
        </p:txBody>
      </p:sp>
      <p:sp>
        <p:nvSpPr>
          <p:cNvPr id="10" name="Content Placeholder 5"/>
          <p:cNvSpPr>
            <a:spLocks noGrp="1"/>
          </p:cNvSpPr>
          <p:nvPr>
            <p:ph sz="quarter" idx="4"/>
          </p:nvPr>
        </p:nvSpPr>
        <p:spPr>
          <a:xfrm>
            <a:off x="731259" y="1615966"/>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
        <p:nvSpPr>
          <p:cNvPr id="11" name="Content Placeholder 5"/>
          <p:cNvSpPr>
            <a:spLocks noGrp="1"/>
          </p:cNvSpPr>
          <p:nvPr>
            <p:ph sz="quarter" idx="13"/>
          </p:nvPr>
        </p:nvSpPr>
        <p:spPr>
          <a:xfrm>
            <a:off x="6385034" y="1615966"/>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249641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33097" y="1560786"/>
            <a:ext cx="10398525" cy="43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Title 1"/>
          <p:cNvSpPr>
            <a:spLocks noGrp="1"/>
          </p:cNvSpPr>
          <p:nvPr>
            <p:ph type="title"/>
          </p:nvPr>
        </p:nvSpPr>
        <p:spPr>
          <a:xfrm>
            <a:off x="733096" y="489417"/>
            <a:ext cx="10398525" cy="566873"/>
          </a:xfrm>
        </p:spPr>
        <p:txBody>
          <a:bodyPr/>
          <a:lstStyle/>
          <a:p>
            <a:r>
              <a:rPr lang="en-US"/>
              <a:t>Click to edit Master title style</a:t>
            </a:r>
            <a:endParaRPr lang="da-DK"/>
          </a:p>
        </p:txBody>
      </p:sp>
    </p:spTree>
    <p:extLst>
      <p:ext uri="{BB962C8B-B14F-4D97-AF65-F5344CB8AC3E}">
        <p14:creationId xmlns:p14="http://schemas.microsoft.com/office/powerpoint/2010/main" val="410834445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6"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586163884"/>
      </p:ext>
    </p:extLst>
  </p:cSld>
  <p:clrMapOvr>
    <a:masterClrMapping/>
  </p:clrMapOvr>
  <p:hf hdr="0" ftr="0" dt="0"/>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7" name="Text Placeholder 2"/>
          <p:cNvSpPr>
            <a:spLocks noGrp="1"/>
          </p:cNvSpPr>
          <p:nvPr>
            <p:ph type="subTitle" idx="1"/>
          </p:nvPr>
        </p:nvSpPr>
        <p:spPr>
          <a:xfrm>
            <a:off x="508000" y="3644900"/>
            <a:ext cx="254000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362436908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3200">
                <a:solidFill>
                  <a:schemeClr val="bg1"/>
                </a:solidFill>
              </a:defRPr>
            </a:lvl1pPr>
          </a:lstStyle>
          <a:p>
            <a:pPr lvl="0"/>
            <a:r>
              <a:rPr lang="en-US"/>
              <a:t>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defRPr>
            </a:lvl1pPr>
          </a:lstStyle>
          <a:p>
            <a:pPr lvl="0"/>
            <a:r>
              <a:rPr lang="en-US"/>
              <a:t>Edit Master text styles</a:t>
            </a:r>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4048499738"/>
      </p:ext>
    </p:extLst>
  </p:cSld>
  <p:clrMapOvr>
    <a:masterClrMapping/>
  </p:clrMapOvr>
  <p:hf hdr="0" ftr="0" dt="0"/>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3E4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E5A36FB6-CD56-4F07-86DA-BBF975023DE7}" type="datetime1">
              <a:rPr lang="da-DK" smtClean="0"/>
              <a:t>25-06-2019</a:t>
            </a:fld>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a:ln/>
        </p:spPr>
        <p:txBody>
          <a:bodyPr/>
          <a:lstStyle>
            <a:lvl1pPr>
              <a:defRPr/>
            </a:lvl1pPr>
          </a:lstStyle>
          <a:p>
            <a:fld id="{5CCBEFA6-8277-4D9D-9123-9269B66012E9}" type="slidenum">
              <a:rPr lang="da-DK" smtClean="0"/>
              <a:t>‹#›</a:t>
            </a:fld>
            <a:endParaRPr lang="da-DK"/>
          </a:p>
        </p:txBody>
      </p:sp>
    </p:spTree>
    <p:extLst>
      <p:ext uri="{BB962C8B-B14F-4D97-AF65-F5344CB8AC3E}">
        <p14:creationId xmlns:p14="http://schemas.microsoft.com/office/powerpoint/2010/main" val="36396352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0447" y="489417"/>
            <a:ext cx="10391174" cy="571023"/>
          </a:xfrm>
        </p:spPr>
        <p:txBody>
          <a:bodyPr>
            <a:normAutofit/>
          </a:bodyPr>
          <a:lstStyle>
            <a:lvl1pPr>
              <a:defRPr sz="2400">
                <a:latin typeface="Montserrat" panose="00000500000000000000" pitchFamily="2" charset="0"/>
              </a:defRPr>
            </a:lvl1p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40447"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hasCustomPrompt="1"/>
          </p:nvPr>
        </p:nvSpPr>
        <p:spPr>
          <a:xfrm>
            <a:off x="740979"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63991"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8" hasCustomPrompt="1"/>
          </p:nvPr>
        </p:nvSpPr>
        <p:spPr>
          <a:xfrm>
            <a:off x="4463621"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9" hasCustomPrompt="1"/>
          </p:nvPr>
        </p:nvSpPr>
        <p:spPr>
          <a:xfrm>
            <a:off x="8187002"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779450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480162"/>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095"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0" name="Content Placeholder 3"/>
          <p:cNvSpPr>
            <a:spLocks noGrp="1"/>
          </p:cNvSpPr>
          <p:nvPr>
            <p:ph sz="half" idx="2" hasCustomPrompt="1"/>
          </p:nvPr>
        </p:nvSpPr>
        <p:spPr>
          <a:xfrm>
            <a:off x="764627"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76265"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1" name="Content Placeholder 3"/>
          <p:cNvSpPr>
            <a:spLocks noGrp="1"/>
          </p:cNvSpPr>
          <p:nvPr>
            <p:ph sz="half" idx="18" hasCustomPrompt="1"/>
          </p:nvPr>
        </p:nvSpPr>
        <p:spPr>
          <a:xfrm>
            <a:off x="4475733"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3" name="Content Placeholder 3"/>
          <p:cNvSpPr>
            <a:spLocks noGrp="1"/>
          </p:cNvSpPr>
          <p:nvPr>
            <p:ph sz="half" idx="19" hasCustomPrompt="1"/>
          </p:nvPr>
        </p:nvSpPr>
        <p:spPr>
          <a:xfrm>
            <a:off x="8186840"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Tree>
    <p:extLst>
      <p:ext uri="{BB962C8B-B14F-4D97-AF65-F5344CB8AC3E}">
        <p14:creationId xmlns:p14="http://schemas.microsoft.com/office/powerpoint/2010/main" val="30672326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a:xfrm>
            <a:off x="8684173" y="6250038"/>
            <a:ext cx="2743200" cy="365125"/>
          </a:xfrm>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solidFill>
            <a:srgbClr val="E7E7E7"/>
          </a:solidFill>
          <a:ln>
            <a:noFill/>
          </a:ln>
        </p:spPr>
        <p:txBody>
          <a:bodyPr/>
          <a:lstStyle>
            <a:lvl1pPr algn="l">
              <a:defRPr sz="1800"/>
            </a:lvl1pPr>
            <a:lvl2pPr algn="l">
              <a:defRPr sz="1600"/>
            </a:lvl2pPr>
            <a:lvl3pPr marL="0" indent="0">
              <a:defRPr/>
            </a:lvl3pPr>
            <a:lvl4pPr marL="719138" indent="-363538">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436987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043409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65331"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64979"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4"/>
          </p:nvPr>
        </p:nvSpPr>
        <p:spPr>
          <a:xfrm>
            <a:off x="764627" y="4868898"/>
            <a:ext cx="10662746" cy="732912"/>
          </a:xfrm>
          <a:solidFill>
            <a:schemeClr val="tx1">
              <a:lumMod val="20000"/>
              <a:lumOff val="80000"/>
            </a:schemeClr>
          </a:solidFill>
        </p:spPr>
        <p:txBody>
          <a:bodyPr/>
          <a:lstStyle>
            <a:lvl1pPr marL="1339850" indent="-1247775" algn="ctr">
              <a:defRPr sz="1600"/>
            </a:lvl1pPr>
            <a:lvl2pPr marL="13398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p:txBody>
      </p:sp>
    </p:spTree>
    <p:extLst>
      <p:ext uri="{BB962C8B-B14F-4D97-AF65-F5344CB8AC3E}">
        <p14:creationId xmlns:p14="http://schemas.microsoft.com/office/powerpoint/2010/main" val="115756433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8332076" cy="3786830"/>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Headline/picture</a:t>
            </a:r>
          </a:p>
          <a:p>
            <a:pPr lvl="1"/>
            <a:r>
              <a:rPr lang="en-US" dirty="0"/>
              <a:t>Second level</a:t>
            </a:r>
          </a:p>
          <a:p>
            <a:pPr lvl="1"/>
            <a:endParaRPr lang="en-US" dirty="0"/>
          </a:p>
          <a:p>
            <a:pPr lvl="2"/>
            <a:r>
              <a:rPr lang="en-US" dirty="0"/>
              <a:t>Third level</a:t>
            </a:r>
          </a:p>
          <a:p>
            <a:pPr lvl="3"/>
            <a:r>
              <a:rPr lang="en-US" dirty="0"/>
              <a:t>Fourth level</a:t>
            </a:r>
          </a:p>
        </p:txBody>
      </p:sp>
      <p:sp>
        <p:nvSpPr>
          <p:cNvPr id="3" name="Oval 2"/>
          <p:cNvSpPr/>
          <p:nvPr/>
        </p:nvSpPr>
        <p:spPr>
          <a:xfrm>
            <a:off x="8627628" y="2456400"/>
            <a:ext cx="2503992" cy="250399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bg1"/>
                </a:solidFill>
              </a:rPr>
              <a:t>Quote</a:t>
            </a:r>
            <a:endParaRPr lang="da-DK" dirty="0">
              <a:solidFill>
                <a:schemeClr val="bg1"/>
              </a:solidFill>
            </a:endParaRPr>
          </a:p>
        </p:txBody>
      </p:sp>
    </p:spTree>
    <p:extLst>
      <p:ext uri="{BB962C8B-B14F-4D97-AF65-F5344CB8AC3E}">
        <p14:creationId xmlns:p14="http://schemas.microsoft.com/office/powerpoint/2010/main" val="4831179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8" y="1814980"/>
            <a:ext cx="8201820" cy="3786831"/>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1"/>
            <a:endParaRPr lang="en-US" dirty="0"/>
          </a:p>
          <a:p>
            <a:pPr lvl="2"/>
            <a:r>
              <a:rPr lang="en-US" dirty="0"/>
              <a:t>Third level</a:t>
            </a:r>
          </a:p>
          <a:p>
            <a:pPr lvl="3"/>
            <a:r>
              <a:rPr lang="en-US" dirty="0"/>
              <a:t>Fourth level</a:t>
            </a:r>
          </a:p>
        </p:txBody>
      </p:sp>
    </p:spTree>
    <p:extLst>
      <p:ext uri="{BB962C8B-B14F-4D97-AF65-F5344CB8AC3E}">
        <p14:creationId xmlns:p14="http://schemas.microsoft.com/office/powerpoint/2010/main" val="4136334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627" y="489418"/>
            <a:ext cx="10366993" cy="480162"/>
          </a:xfrm>
          <a:prstGeom prst="rect">
            <a:avLst/>
          </a:prstGeom>
        </p:spPr>
        <p:txBody>
          <a:bodyPr vert="horz" lIns="91440" tIns="45720" rIns="91440" bIns="45720" rtlCol="0" anchor="ctr">
            <a:normAutofit/>
          </a:bodyPr>
          <a:lstStyle/>
          <a:p>
            <a:r>
              <a:rPr lang="en-US" dirty="0"/>
              <a:t>Title</a:t>
            </a:r>
            <a:endParaRPr lang="da-DK" dirty="0"/>
          </a:p>
        </p:txBody>
      </p:sp>
      <p:sp>
        <p:nvSpPr>
          <p:cNvPr id="3" name="Text Placeholder 2"/>
          <p:cNvSpPr>
            <a:spLocks noGrp="1"/>
          </p:cNvSpPr>
          <p:nvPr>
            <p:ph type="body" idx="1"/>
          </p:nvPr>
        </p:nvSpPr>
        <p:spPr>
          <a:xfrm>
            <a:off x="764627" y="1738846"/>
            <a:ext cx="10662746" cy="3604333"/>
          </a:xfrm>
          <a:prstGeom prst="rect">
            <a:avLst/>
          </a:prstGeom>
        </p:spPr>
        <p:txBody>
          <a:bodyPr vert="horz" lIns="91440" tIns="45720" rIns="91440" bIns="45720" rtlCol="0">
            <a:normAutofit/>
          </a:bodyPr>
          <a:lstStyle/>
          <a:p>
            <a:pPr lvl="0"/>
            <a:r>
              <a:rPr lang="en-US" dirty="0"/>
              <a:t>Subtitle</a:t>
            </a:r>
          </a:p>
          <a:p>
            <a:pPr lvl="1"/>
            <a:r>
              <a:rPr lang="en-US" dirty="0"/>
              <a:t>Second level subtitle</a:t>
            </a:r>
          </a:p>
          <a:p>
            <a:pPr lvl="2"/>
            <a:r>
              <a:rPr lang="en-US" dirty="0"/>
              <a:t>Third level</a:t>
            </a:r>
          </a:p>
          <a:p>
            <a:pPr lvl="3"/>
            <a:r>
              <a:rPr lang="en-US" dirty="0"/>
              <a:t>Fourth level</a:t>
            </a:r>
          </a:p>
          <a:p>
            <a:pPr lvl="4"/>
            <a:r>
              <a:rPr lang="en-US" dirty="0"/>
              <a:t>Fifth level</a:t>
            </a:r>
            <a:endParaRPr lang="da-DK" dirty="0"/>
          </a:p>
        </p:txBody>
      </p:sp>
      <p:sp>
        <p:nvSpPr>
          <p:cNvPr id="6" name="Slide Number Placeholder 5"/>
          <p:cNvSpPr>
            <a:spLocks noGrp="1"/>
          </p:cNvSpPr>
          <p:nvPr>
            <p:ph type="sldNum" sz="quarter" idx="4"/>
          </p:nvPr>
        </p:nvSpPr>
        <p:spPr>
          <a:xfrm>
            <a:off x="8684173" y="62500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BEFA6-8277-4D9D-9123-9269B66012E9}" type="slidenum">
              <a:rPr lang="da-DK" smtClean="0"/>
              <a:t>‹#›</a:t>
            </a:fld>
            <a:endParaRPr lang="da-DK"/>
          </a:p>
        </p:txBody>
      </p:sp>
      <p:pic>
        <p:nvPicPr>
          <p:cNvPr id="7" name="Picture 6">
            <a:extLst>
              <a:ext uri="{FF2B5EF4-FFF2-40B4-BE49-F238E27FC236}">
                <a16:creationId xmlns:a16="http://schemas.microsoft.com/office/drawing/2014/main" xmlns="" id="{3F067273-07A1-469F-8FF6-9CAF540C2065}"/>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764627" y="6427556"/>
            <a:ext cx="1530775" cy="187607"/>
          </a:xfrm>
          <a:prstGeom prst="rect">
            <a:avLst/>
          </a:prstGeom>
        </p:spPr>
      </p:pic>
    </p:spTree>
    <p:extLst>
      <p:ext uri="{BB962C8B-B14F-4D97-AF65-F5344CB8AC3E}">
        <p14:creationId xmlns:p14="http://schemas.microsoft.com/office/powerpoint/2010/main" val="4278324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hdr="0" ftr="0" dt="0"/>
  <p:txStyles>
    <p:titleStyle>
      <a:lvl1pPr algn="l" defTabSz="914400" rtl="0" eaLnBrk="1" latinLnBrk="0" hangingPunct="1">
        <a:lnSpc>
          <a:spcPct val="90000"/>
        </a:lnSpc>
        <a:spcBef>
          <a:spcPct val="0"/>
        </a:spcBef>
        <a:buNone/>
        <a:defRPr sz="2400" b="1" kern="1200">
          <a:solidFill>
            <a:schemeClr val="tx1"/>
          </a:solidFill>
          <a:latin typeface="Montserrat" panose="00000500000000000000" pitchFamily="2" charset="0"/>
          <a:ea typeface="+mj-ea"/>
          <a:cs typeface="+mj-cs"/>
        </a:defRPr>
      </a:lvl1pPr>
    </p:titleStyle>
    <p:bodyStyle>
      <a:lvl1pPr marL="0" indent="0" algn="l" defTabSz="914400" rtl="0" eaLnBrk="1" latinLnBrk="0" hangingPunct="1">
        <a:lnSpc>
          <a:spcPct val="90000"/>
        </a:lnSpc>
        <a:spcBef>
          <a:spcPts val="1000"/>
        </a:spcBef>
        <a:buSzPct val="15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500"/>
        </a:spcBef>
        <a:buSzPct val="150000"/>
        <a:buFont typeface="Arial" panose="020B0604020202020204" pitchFamily="34" charset="0"/>
        <a:buNone/>
        <a:defRPr sz="1800" kern="1200">
          <a:solidFill>
            <a:schemeClr val="bg2"/>
          </a:solidFill>
          <a:latin typeface="+mn-lt"/>
          <a:ea typeface="+mn-ea"/>
          <a:cs typeface="+mn-cs"/>
        </a:defRPr>
      </a:lvl2pPr>
      <a:lvl3pPr marL="0" indent="0" algn="l" defTabSz="914400" rtl="0" eaLnBrk="1" latinLnBrk="0" hangingPunct="1">
        <a:lnSpc>
          <a:spcPct val="90000"/>
        </a:lnSpc>
        <a:spcBef>
          <a:spcPts val="500"/>
        </a:spcBef>
        <a:buSzPct val="150000"/>
        <a:buFont typeface="Arial" panose="020B0604020202020204" pitchFamily="34" charset="0"/>
        <a:buNone/>
        <a:defRPr sz="1600" kern="1200">
          <a:solidFill>
            <a:schemeClr val="tx2">
              <a:lumMod val="95000"/>
              <a:lumOff val="5000"/>
            </a:schemeClr>
          </a:solidFill>
          <a:latin typeface="+mn-lt"/>
          <a:ea typeface="+mn-ea"/>
          <a:cs typeface="+mn-cs"/>
        </a:defRPr>
      </a:lvl3pPr>
      <a:lvl4pPr marL="630238" indent="-274638" algn="l" defTabSz="914400" rtl="0" eaLnBrk="1" latinLnBrk="0" hangingPunct="1">
        <a:lnSpc>
          <a:spcPct val="90000"/>
        </a:lnSpc>
        <a:spcBef>
          <a:spcPts val="500"/>
        </a:spcBef>
        <a:buClr>
          <a:schemeClr val="tx1">
            <a:lumMod val="40000"/>
            <a:lumOff val="60000"/>
          </a:schemeClr>
        </a:buClr>
        <a:buSzPct val="15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idainstitute.com/tools/time_and_talk/get_started/role_play_session_2/"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32182180/5c53a5edc9"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867" y="3677891"/>
            <a:ext cx="9144000" cy="547383"/>
          </a:xfrm>
        </p:spPr>
        <p:txBody>
          <a:bodyPr>
            <a:noAutofit/>
          </a:bodyPr>
          <a:lstStyle/>
          <a:p>
            <a:pPr algn="l"/>
            <a:r>
              <a:rPr lang="da-DK" sz="2700" dirty="0"/>
              <a:t>Building a </a:t>
            </a:r>
            <a:r>
              <a:rPr lang="da-DK" sz="2700" dirty="0" err="1" smtClean="0"/>
              <a:t>therapeutic</a:t>
            </a:r>
            <a:r>
              <a:rPr lang="da-DK" sz="2700" dirty="0" smtClean="0"/>
              <a:t> </a:t>
            </a:r>
            <a:r>
              <a:rPr lang="da-DK" sz="2700" dirty="0" err="1" smtClean="0"/>
              <a:t>relationship</a:t>
            </a:r>
            <a:r>
              <a:rPr lang="da-DK" sz="2700" dirty="0"/>
              <a:t>:</a:t>
            </a:r>
            <a:br>
              <a:rPr lang="da-DK" sz="2700" dirty="0"/>
            </a:br>
            <a:r>
              <a:rPr lang="da-DK" sz="2700" dirty="0" err="1"/>
              <a:t>Empathy</a:t>
            </a:r>
            <a:r>
              <a:rPr lang="da-DK" sz="2700" dirty="0"/>
              <a:t> is the </a:t>
            </a:r>
            <a:r>
              <a:rPr lang="da-DK" sz="2700" dirty="0" err="1" smtClean="0"/>
              <a:t>key</a:t>
            </a:r>
            <a:endParaRPr lang="da-DK" sz="2700" dirty="0"/>
          </a:p>
        </p:txBody>
      </p:sp>
      <p:sp>
        <p:nvSpPr>
          <p:cNvPr id="3" name="Subtitle 2"/>
          <p:cNvSpPr>
            <a:spLocks noGrp="1"/>
          </p:cNvSpPr>
          <p:nvPr>
            <p:ph type="subTitle" idx="1"/>
          </p:nvPr>
        </p:nvSpPr>
        <p:spPr>
          <a:xfrm>
            <a:off x="1048867" y="4302733"/>
            <a:ext cx="9144000" cy="366113"/>
          </a:xfrm>
        </p:spPr>
        <p:txBody>
          <a:bodyPr>
            <a:normAutofit/>
          </a:bodyPr>
          <a:lstStyle/>
          <a:p>
            <a:pPr algn="l"/>
            <a:r>
              <a:rPr lang="da-DK" sz="2000" dirty="0">
                <a:solidFill>
                  <a:schemeClr val="bg2">
                    <a:lumMod val="75000"/>
                  </a:schemeClr>
                </a:solidFill>
                <a:latin typeface="+mj-lt"/>
              </a:rPr>
              <a:t>Samantha Tai</a:t>
            </a:r>
          </a:p>
        </p:txBody>
      </p:sp>
    </p:spTree>
    <p:extLst>
      <p:ext uri="{BB962C8B-B14F-4D97-AF65-F5344CB8AC3E}">
        <p14:creationId xmlns:p14="http://schemas.microsoft.com/office/powerpoint/2010/main" val="222933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10</a:t>
            </a:fld>
            <a:endParaRPr lang="da-DK"/>
          </a:p>
        </p:txBody>
      </p:sp>
      <p:sp>
        <p:nvSpPr>
          <p:cNvPr id="7" name="Title 1"/>
          <p:cNvSpPr txBox="1">
            <a:spLocks/>
          </p:cNvSpPr>
          <p:nvPr/>
        </p:nvSpPr>
        <p:spPr>
          <a:xfrm>
            <a:off x="918885" y="432263"/>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1: </a:t>
            </a:r>
            <a:r>
              <a:rPr lang="da-DK" sz="3000" b="1" dirty="0" err="1"/>
              <a:t>Guess</a:t>
            </a:r>
            <a:r>
              <a:rPr lang="da-DK" sz="3000" b="1" dirty="0"/>
              <a:t> the emotion</a:t>
            </a:r>
          </a:p>
        </p:txBody>
      </p:sp>
      <p:pic>
        <p:nvPicPr>
          <p:cNvPr id="4098" name="Picture 2" descr="woman resting head on right ha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1167" y="1850295"/>
            <a:ext cx="5583488" cy="3720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81273" y="1852863"/>
            <a:ext cx="5967663" cy="371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1600" dirty="0">
                <a:solidFill>
                  <a:schemeClr val="bg2">
                    <a:lumMod val="10000"/>
                  </a:schemeClr>
                </a:solidFill>
              </a:rPr>
              <a:t>Two groups</a:t>
            </a:r>
          </a:p>
          <a:p>
            <a:pPr lvl="1"/>
            <a:endParaRPr lang="en-US" sz="1600" dirty="0">
              <a:solidFill>
                <a:schemeClr val="bg2">
                  <a:lumMod val="10000"/>
                </a:schemeClr>
              </a:solidFill>
            </a:endParaRPr>
          </a:p>
          <a:p>
            <a:pPr marL="1166813" lvl="1" indent="-342900">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Discuss the importance of </a:t>
            </a:r>
          </a:p>
          <a:p>
            <a:pPr marL="1166813" lvl="1">
              <a:buClr>
                <a:schemeClr val="tx1">
                  <a:lumMod val="40000"/>
                  <a:lumOff val="60000"/>
                </a:schemeClr>
              </a:buClr>
              <a:buSzPct val="150000"/>
            </a:pPr>
            <a:r>
              <a:rPr lang="en-AU" sz="1600" dirty="0">
                <a:solidFill>
                  <a:schemeClr val="bg2">
                    <a:lumMod val="10000"/>
                  </a:schemeClr>
                </a:solidFill>
              </a:rPr>
              <a:t>identifying patient emotions</a:t>
            </a:r>
          </a:p>
          <a:p>
            <a:pPr marL="1166813" lvl="1" indent="-342900">
              <a:buClr>
                <a:schemeClr val="tx1">
                  <a:lumMod val="40000"/>
                  <a:lumOff val="60000"/>
                </a:schemeClr>
              </a:buClr>
              <a:buSzPct val="150000"/>
            </a:pPr>
            <a:endParaRPr lang="en-US" sz="1600" dirty="0">
              <a:solidFill>
                <a:schemeClr val="bg2">
                  <a:lumMod val="10000"/>
                </a:schemeClr>
              </a:solidFill>
            </a:endParaRPr>
          </a:p>
          <a:p>
            <a:pPr marL="1166813" lvl="1" indent="-342900">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Use of verbal information, body </a:t>
            </a:r>
          </a:p>
          <a:p>
            <a:pPr marL="1166813" lvl="1"/>
            <a:r>
              <a:rPr lang="en-AU" sz="1600" dirty="0">
                <a:solidFill>
                  <a:schemeClr val="bg2">
                    <a:lumMod val="10000"/>
                  </a:schemeClr>
                </a:solidFill>
              </a:rPr>
              <a:t>language and facial expressions</a:t>
            </a:r>
            <a:endParaRPr lang="en-US" sz="1600" dirty="0">
              <a:solidFill>
                <a:schemeClr val="bg2">
                  <a:lumMod val="10000"/>
                </a:schemeClr>
              </a:solidFill>
            </a:endParaRPr>
          </a:p>
        </p:txBody>
      </p:sp>
    </p:spTree>
    <p:extLst>
      <p:ext uri="{BB962C8B-B14F-4D97-AF65-F5344CB8AC3E}">
        <p14:creationId xmlns:p14="http://schemas.microsoft.com/office/powerpoint/2010/main" val="281145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11</a:t>
            </a:fld>
            <a:endParaRPr lang="da-DK"/>
          </a:p>
        </p:txBody>
      </p:sp>
      <p:sp>
        <p:nvSpPr>
          <p:cNvPr id="7" name="Title 1"/>
          <p:cNvSpPr txBox="1">
            <a:spLocks/>
          </p:cNvSpPr>
          <p:nvPr/>
        </p:nvSpPr>
        <p:spPr>
          <a:xfrm>
            <a:off x="918885" y="424518"/>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Express </a:t>
            </a:r>
            <a:r>
              <a:rPr lang="da-DK" sz="3000" b="1" dirty="0" err="1"/>
              <a:t>empathy</a:t>
            </a:r>
            <a:endParaRPr lang="da-DK" sz="3000" b="1" dirty="0"/>
          </a:p>
        </p:txBody>
      </p:sp>
      <p:sp>
        <p:nvSpPr>
          <p:cNvPr id="2" name="Rectangle 1"/>
          <p:cNvSpPr/>
          <p:nvPr/>
        </p:nvSpPr>
        <p:spPr>
          <a:xfrm>
            <a:off x="0" y="1876926"/>
            <a:ext cx="9721515" cy="3717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5838" lvl="1"/>
            <a:r>
              <a:rPr lang="en-US" dirty="0">
                <a:solidFill>
                  <a:schemeClr val="bg2">
                    <a:lumMod val="10000"/>
                  </a:schemeClr>
                </a:solidFill>
              </a:rPr>
              <a:t>Examples of empathetic responses</a:t>
            </a:r>
          </a:p>
          <a:p>
            <a:pPr marL="985838" lvl="1" indent="-342900"/>
            <a:endParaRPr lang="en-US" dirty="0">
              <a:solidFill>
                <a:schemeClr val="bg2">
                  <a:lumMod val="10000"/>
                </a:schemeClr>
              </a:solidFill>
            </a:endParaRPr>
          </a:p>
          <a:p>
            <a:pPr marL="1347788" lvl="1"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Naming: </a:t>
            </a:r>
            <a:r>
              <a:rPr lang="en-US" sz="1600" i="1" dirty="0">
                <a:solidFill>
                  <a:schemeClr val="bg2">
                    <a:lumMod val="10000"/>
                  </a:schemeClr>
                </a:solidFill>
              </a:rPr>
              <a:t>“I can see you are upset”</a:t>
            </a:r>
          </a:p>
          <a:p>
            <a:pPr marL="1347788" lvl="1" indent="-342900">
              <a:buClr>
                <a:schemeClr val="tx1">
                  <a:lumMod val="40000"/>
                  <a:lumOff val="60000"/>
                </a:schemeClr>
              </a:buClr>
              <a:buSzPct val="150000"/>
              <a:buFont typeface="Arial" panose="020B0604020202020204" pitchFamily="34" charset="0"/>
              <a:buChar char="•"/>
            </a:pPr>
            <a:endParaRPr lang="en-US" sz="1600" i="1" dirty="0">
              <a:solidFill>
                <a:schemeClr val="bg2">
                  <a:lumMod val="10000"/>
                </a:schemeClr>
              </a:solidFill>
            </a:endParaRPr>
          </a:p>
          <a:p>
            <a:pPr marL="1347788" lvl="1"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Encourage: </a:t>
            </a:r>
            <a:r>
              <a:rPr lang="en-US" sz="1600" i="1" dirty="0">
                <a:solidFill>
                  <a:schemeClr val="bg2">
                    <a:lumMod val="10000"/>
                  </a:schemeClr>
                </a:solidFill>
              </a:rPr>
              <a:t>“I’m glad you shared that with me. Tell me how you are feeling about…?”</a:t>
            </a:r>
          </a:p>
          <a:p>
            <a:pPr marL="1347788" lvl="1" indent="-342900">
              <a:buClr>
                <a:schemeClr val="tx1">
                  <a:lumMod val="40000"/>
                  <a:lumOff val="60000"/>
                </a:schemeClr>
              </a:buClr>
              <a:buSzPct val="150000"/>
              <a:buFont typeface="Arial" panose="020B0604020202020204" pitchFamily="34" charset="0"/>
              <a:buChar char="•"/>
            </a:pPr>
            <a:endParaRPr lang="en-US" sz="1600" i="1" dirty="0">
              <a:solidFill>
                <a:schemeClr val="bg2">
                  <a:lumMod val="10000"/>
                </a:schemeClr>
              </a:solidFill>
            </a:endParaRPr>
          </a:p>
          <a:p>
            <a:pPr marL="1347788" lvl="1"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Legitimation: </a:t>
            </a:r>
            <a:r>
              <a:rPr lang="en-US" sz="1600" i="1" dirty="0">
                <a:solidFill>
                  <a:schemeClr val="bg2">
                    <a:lumMod val="10000"/>
                  </a:schemeClr>
                </a:solidFill>
              </a:rPr>
              <a:t>“That must be hard. I’m sorry this is happening to you”</a:t>
            </a:r>
          </a:p>
          <a:p>
            <a:pPr marL="1347788" lvl="1" indent="-342900">
              <a:buClr>
                <a:schemeClr val="tx1">
                  <a:lumMod val="40000"/>
                  <a:lumOff val="60000"/>
                </a:schemeClr>
              </a:buClr>
              <a:buSzPct val="150000"/>
              <a:buFont typeface="Arial" panose="020B0604020202020204" pitchFamily="34" charset="0"/>
              <a:buChar char="•"/>
            </a:pPr>
            <a:endParaRPr lang="en-US" sz="1600" i="1" dirty="0">
              <a:solidFill>
                <a:schemeClr val="bg2">
                  <a:lumMod val="10000"/>
                </a:schemeClr>
              </a:solidFill>
            </a:endParaRPr>
          </a:p>
          <a:p>
            <a:pPr marL="1347788" lvl="1"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Support: </a:t>
            </a:r>
            <a:r>
              <a:rPr lang="en-US" sz="1600" i="1" dirty="0">
                <a:solidFill>
                  <a:schemeClr val="bg2">
                    <a:lumMod val="10000"/>
                  </a:schemeClr>
                </a:solidFill>
              </a:rPr>
              <a:t>“What can I do to help?”</a:t>
            </a:r>
          </a:p>
          <a:p>
            <a:pPr marL="1347788" lvl="1" indent="-342900">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endParaRPr>
          </a:p>
          <a:p>
            <a:pPr marL="1347788" lvl="1"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Respect: </a:t>
            </a:r>
            <a:r>
              <a:rPr lang="en-US" sz="1600" i="1" dirty="0">
                <a:solidFill>
                  <a:schemeClr val="bg2">
                    <a:lumMod val="10000"/>
                  </a:schemeClr>
                </a:solidFill>
              </a:rPr>
              <a:t>“Sounds like you are managing very well”</a:t>
            </a:r>
          </a:p>
        </p:txBody>
      </p:sp>
    </p:spTree>
    <p:extLst>
      <p:ext uri="{BB962C8B-B14F-4D97-AF65-F5344CB8AC3E}">
        <p14:creationId xmlns:p14="http://schemas.microsoft.com/office/powerpoint/2010/main" val="334827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12</a:t>
            </a:fld>
            <a:endParaRPr lang="da-DK"/>
          </a:p>
        </p:txBody>
      </p:sp>
      <p:sp>
        <p:nvSpPr>
          <p:cNvPr id="7" name="Title 1"/>
          <p:cNvSpPr txBox="1">
            <a:spLocks/>
          </p:cNvSpPr>
          <p:nvPr/>
        </p:nvSpPr>
        <p:spPr>
          <a:xfrm>
            <a:off x="918885" y="424514"/>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Example</a:t>
            </a:r>
            <a:r>
              <a:rPr lang="da-DK" sz="3000" b="1" dirty="0"/>
              <a:t>: </a:t>
            </a:r>
            <a:r>
              <a:rPr lang="da-DK" sz="3000" b="1" dirty="0" err="1"/>
              <a:t>Angry</a:t>
            </a:r>
            <a:r>
              <a:rPr lang="da-DK" sz="3000" b="1" dirty="0"/>
              <a:t> patient</a:t>
            </a:r>
          </a:p>
        </p:txBody>
      </p:sp>
      <p:sp>
        <p:nvSpPr>
          <p:cNvPr id="9" name="Oval Callout 6">
            <a:extLst>
              <a:ext uri="{FF2B5EF4-FFF2-40B4-BE49-F238E27FC236}">
                <a16:creationId xmlns:a16="http://schemas.microsoft.com/office/drawing/2014/main" xmlns="" id="{8FF618CB-595D-42A0-9965-026CB13B08D6}"/>
              </a:ext>
            </a:extLst>
          </p:cNvPr>
          <p:cNvSpPr/>
          <p:nvPr/>
        </p:nvSpPr>
        <p:spPr>
          <a:xfrm>
            <a:off x="2085475" y="3096290"/>
            <a:ext cx="3276600" cy="1931701"/>
          </a:xfrm>
          <a:prstGeom prst="wedgeEllipseCallout">
            <a:avLst>
              <a:gd name="adj1" fmla="val 46780"/>
              <a:gd name="adj2" fmla="val 5703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400" b="1" dirty="0">
                <a:latin typeface="+mj-lt"/>
              </a:rPr>
              <a:t>HCP:</a:t>
            </a:r>
            <a:r>
              <a:rPr lang="da-DK" sz="1400" dirty="0">
                <a:latin typeface="+mj-lt"/>
              </a:rPr>
              <a:t> Oh dear, I’m sorry to hear that. Tell me more about what’s happening with your hearing aids and what I can do to help.</a:t>
            </a:r>
          </a:p>
        </p:txBody>
      </p:sp>
      <p:sp>
        <p:nvSpPr>
          <p:cNvPr id="13" name="Oval Callout 6">
            <a:extLst>
              <a:ext uri="{FF2B5EF4-FFF2-40B4-BE49-F238E27FC236}">
                <a16:creationId xmlns:a16="http://schemas.microsoft.com/office/drawing/2014/main" xmlns="" id="{AF969AED-14D2-45D7-B260-2F0ECA412BA4}"/>
              </a:ext>
            </a:extLst>
          </p:cNvPr>
          <p:cNvSpPr/>
          <p:nvPr/>
        </p:nvSpPr>
        <p:spPr>
          <a:xfrm>
            <a:off x="6477000" y="1975062"/>
            <a:ext cx="3505200" cy="2242457"/>
          </a:xfrm>
          <a:prstGeom prst="wedgeEllipseCallout">
            <a:avLst>
              <a:gd name="adj1" fmla="val -44570"/>
              <a:gd name="adj2" fmla="val 5786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rPr>
              <a:t>P:</a:t>
            </a:r>
            <a:r>
              <a:rPr lang="en-US" sz="1400" dirty="0">
                <a:solidFill>
                  <a:schemeClr val="bg1"/>
                </a:solidFill>
              </a:rPr>
              <a:t> Well, it started the day before yesterday when…</a:t>
            </a:r>
            <a:endParaRPr lang="da-DK" sz="1400" dirty="0">
              <a:latin typeface="Georgia" pitchFamily="18" charset="0"/>
            </a:endParaRPr>
          </a:p>
        </p:txBody>
      </p:sp>
      <p:sp>
        <p:nvSpPr>
          <p:cNvPr id="29" name="TextBox 28"/>
          <p:cNvSpPr txBox="1"/>
          <p:nvPr/>
        </p:nvSpPr>
        <p:spPr>
          <a:xfrm>
            <a:off x="8901939" y="5524012"/>
            <a:ext cx="1854995" cy="369332"/>
          </a:xfrm>
          <a:prstGeom prst="rect">
            <a:avLst/>
          </a:prstGeom>
          <a:noFill/>
        </p:spPr>
        <p:txBody>
          <a:bodyPr wrap="none" rtlCol="0">
            <a:spAutoFit/>
          </a:bodyPr>
          <a:lstStyle/>
          <a:p>
            <a:r>
              <a:rPr lang="da-DK" sz="900" dirty="0">
                <a:solidFill>
                  <a:schemeClr val="bg1">
                    <a:lumMod val="50000"/>
                  </a:schemeClr>
                </a:solidFill>
              </a:rPr>
              <a:t>HCP = </a:t>
            </a:r>
            <a:r>
              <a:rPr lang="da-DK" sz="900" dirty="0" err="1">
                <a:solidFill>
                  <a:schemeClr val="bg1">
                    <a:lumMod val="50000"/>
                  </a:schemeClr>
                </a:solidFill>
              </a:rPr>
              <a:t>hearing</a:t>
            </a:r>
            <a:r>
              <a:rPr lang="da-DK" sz="900" dirty="0">
                <a:solidFill>
                  <a:schemeClr val="bg1">
                    <a:lumMod val="50000"/>
                  </a:schemeClr>
                </a:solidFill>
              </a:rPr>
              <a:t> </a:t>
            </a:r>
            <a:r>
              <a:rPr lang="da-DK" sz="900" dirty="0" err="1">
                <a:solidFill>
                  <a:schemeClr val="bg1">
                    <a:lumMod val="50000"/>
                  </a:schemeClr>
                </a:solidFill>
              </a:rPr>
              <a:t>care</a:t>
            </a:r>
            <a:r>
              <a:rPr lang="da-DK" sz="900" dirty="0">
                <a:solidFill>
                  <a:schemeClr val="bg1">
                    <a:lumMod val="50000"/>
                  </a:schemeClr>
                </a:solidFill>
              </a:rPr>
              <a:t> professional</a:t>
            </a:r>
          </a:p>
          <a:p>
            <a:r>
              <a:rPr lang="da-DK" sz="900" dirty="0">
                <a:solidFill>
                  <a:schemeClr val="bg1">
                    <a:lumMod val="50000"/>
                  </a:schemeClr>
                </a:solidFill>
              </a:rPr>
              <a:t>P = patient</a:t>
            </a:r>
          </a:p>
        </p:txBody>
      </p:sp>
    </p:spTree>
    <p:extLst>
      <p:ext uri="{BB962C8B-B14F-4D97-AF65-F5344CB8AC3E}">
        <p14:creationId xmlns:p14="http://schemas.microsoft.com/office/powerpoint/2010/main" val="32805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13</a:t>
            </a:fld>
            <a:endParaRPr lang="da-DK"/>
          </a:p>
        </p:txBody>
      </p:sp>
      <p:sp>
        <p:nvSpPr>
          <p:cNvPr id="7" name="Title 1"/>
          <p:cNvSpPr txBox="1">
            <a:spLocks/>
          </p:cNvSpPr>
          <p:nvPr/>
        </p:nvSpPr>
        <p:spPr>
          <a:xfrm>
            <a:off x="918885" y="43226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Preparation</a:t>
            </a:r>
            <a:r>
              <a:rPr lang="da-DK" sz="3000" b="1" dirty="0"/>
              <a:t> for </a:t>
            </a:r>
            <a:r>
              <a:rPr lang="da-DK" sz="3000" b="1" dirty="0" err="1"/>
              <a:t>role</a:t>
            </a:r>
            <a:r>
              <a:rPr lang="da-DK" sz="3000" b="1" dirty="0"/>
              <a:t> </a:t>
            </a:r>
            <a:r>
              <a:rPr lang="da-DK" sz="3000" b="1" dirty="0" err="1"/>
              <a:t>play</a:t>
            </a:r>
            <a:r>
              <a:rPr lang="da-DK" sz="3000" b="1" dirty="0"/>
              <a:t>: Group engagement</a:t>
            </a:r>
          </a:p>
        </p:txBody>
      </p:sp>
      <p:sp>
        <p:nvSpPr>
          <p:cNvPr id="2" name="Rectangle 1"/>
          <p:cNvSpPr/>
          <p:nvPr/>
        </p:nvSpPr>
        <p:spPr>
          <a:xfrm>
            <a:off x="0" y="1852863"/>
            <a:ext cx="8942522" cy="3765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a:r>
              <a:rPr lang="en-US" sz="1600" dirty="0">
                <a:solidFill>
                  <a:schemeClr val="bg2">
                    <a:lumMod val="10000"/>
                  </a:schemeClr>
                </a:solidFill>
              </a:rPr>
              <a:t>All participants in the exercise are encouraged to offer input and </a:t>
            </a:r>
          </a:p>
          <a:p>
            <a:pPr marL="898525"/>
            <a:r>
              <a:rPr lang="en-US" sz="1600" dirty="0">
                <a:solidFill>
                  <a:schemeClr val="bg2">
                    <a:lumMod val="10000"/>
                  </a:schemeClr>
                </a:solidFill>
              </a:rPr>
              <a:t>suggestions, by acting out those suggestions. You can contribute by:</a:t>
            </a:r>
          </a:p>
          <a:p>
            <a:endParaRPr lang="en-US" dirty="0">
              <a:solidFill>
                <a:schemeClr val="bg2">
                  <a:lumMod val="10000"/>
                </a:schemeClr>
              </a:solidFill>
            </a:endParaRPr>
          </a:p>
          <a:p>
            <a:pPr marL="1166813" indent="-269875">
              <a:spcBef>
                <a:spcPts val="1200"/>
              </a:spcBef>
              <a:buClr>
                <a:schemeClr val="tx1">
                  <a:lumMod val="40000"/>
                  <a:lumOff val="60000"/>
                </a:schemeClr>
              </a:buClr>
              <a:buSzPct val="150000"/>
              <a:buFont typeface="Arial" panose="020B0604020202020204" pitchFamily="34" charset="0"/>
              <a:buChar char="•"/>
            </a:pPr>
            <a:r>
              <a:rPr lang="en-US" sz="1600" dirty="0">
                <a:solidFill>
                  <a:schemeClr val="tx1"/>
                </a:solidFill>
              </a:rPr>
              <a:t>Hot Seating </a:t>
            </a:r>
            <a:r>
              <a:rPr lang="en-US" sz="1600" dirty="0">
                <a:solidFill>
                  <a:schemeClr val="bg2">
                    <a:lumMod val="10000"/>
                  </a:schemeClr>
                </a:solidFill>
              </a:rPr>
              <a:t>- Build a patient profile, develop a character sketch</a:t>
            </a:r>
          </a:p>
          <a:p>
            <a:pPr marL="1166813" indent="-269875">
              <a:spcBef>
                <a:spcPts val="1200"/>
              </a:spcBef>
              <a:buClr>
                <a:schemeClr val="tx1">
                  <a:lumMod val="40000"/>
                  <a:lumOff val="60000"/>
                </a:schemeClr>
              </a:buClr>
              <a:buSzPct val="150000"/>
              <a:buFont typeface="Arial" panose="020B0604020202020204" pitchFamily="34" charset="0"/>
              <a:buChar char="•"/>
            </a:pPr>
            <a:r>
              <a:rPr lang="en-US" sz="1600" dirty="0">
                <a:solidFill>
                  <a:schemeClr val="tx1"/>
                </a:solidFill>
              </a:rPr>
              <a:t>Life Line </a:t>
            </a:r>
            <a:r>
              <a:rPr lang="en-US" sz="1600" dirty="0">
                <a:solidFill>
                  <a:schemeClr val="bg2">
                    <a:lumMod val="10000"/>
                  </a:schemeClr>
                </a:solidFill>
              </a:rPr>
              <a:t>- Role-players can pause and ask others for help</a:t>
            </a:r>
          </a:p>
          <a:p>
            <a:pPr marL="1166813" indent="-269875">
              <a:spcBef>
                <a:spcPts val="1200"/>
              </a:spcBef>
              <a:buClr>
                <a:schemeClr val="tx1">
                  <a:lumMod val="40000"/>
                  <a:lumOff val="60000"/>
                </a:schemeClr>
              </a:buClr>
              <a:buSzPct val="150000"/>
              <a:buFont typeface="Arial" panose="020B0604020202020204" pitchFamily="34" charset="0"/>
              <a:buChar char="•"/>
            </a:pPr>
            <a:r>
              <a:rPr lang="en-US" sz="1600" dirty="0">
                <a:solidFill>
                  <a:schemeClr val="tx1"/>
                </a:solidFill>
              </a:rPr>
              <a:t>Alter Ego </a:t>
            </a:r>
            <a:r>
              <a:rPr lang="en-US" sz="1600" dirty="0">
                <a:solidFill>
                  <a:schemeClr val="bg2">
                    <a:lumMod val="10000"/>
                  </a:schemeClr>
                </a:solidFill>
              </a:rPr>
              <a:t>- Use to understand what may be going on in the heads of the clinician and patient as the conversation unfolds</a:t>
            </a:r>
          </a:p>
        </p:txBody>
      </p:sp>
      <p:sp>
        <p:nvSpPr>
          <p:cNvPr id="4" name="TextBox 3"/>
          <p:cNvSpPr txBox="1"/>
          <p:nvPr/>
        </p:nvSpPr>
        <p:spPr>
          <a:xfrm>
            <a:off x="2192296" y="5708803"/>
            <a:ext cx="2007281" cy="246221"/>
          </a:xfrm>
          <a:prstGeom prst="rect">
            <a:avLst/>
          </a:prstGeom>
          <a:noFill/>
        </p:spPr>
        <p:txBody>
          <a:bodyPr wrap="none" rtlCol="0">
            <a:spAutoFit/>
          </a:bodyPr>
          <a:lstStyle/>
          <a:p>
            <a:r>
              <a:rPr lang="en-AU" sz="1000" dirty="0">
                <a:solidFill>
                  <a:schemeClr val="bg1">
                    <a:lumMod val="65000"/>
                  </a:schemeClr>
                </a:solidFill>
              </a:rPr>
              <a:t>Adapt from Role-Play session 2:</a:t>
            </a:r>
            <a:endParaRPr lang="da-DK" sz="1000" dirty="0">
              <a:solidFill>
                <a:schemeClr val="bg1">
                  <a:lumMod val="65000"/>
                </a:schemeClr>
              </a:solidFill>
            </a:endParaRPr>
          </a:p>
        </p:txBody>
      </p:sp>
      <p:sp>
        <p:nvSpPr>
          <p:cNvPr id="6" name="TextBox 5"/>
          <p:cNvSpPr txBox="1"/>
          <p:nvPr/>
        </p:nvSpPr>
        <p:spPr>
          <a:xfrm>
            <a:off x="4030576" y="5708803"/>
            <a:ext cx="4490332" cy="400110"/>
          </a:xfrm>
          <a:prstGeom prst="rect">
            <a:avLst/>
          </a:prstGeom>
          <a:noFill/>
        </p:spPr>
        <p:txBody>
          <a:bodyPr wrap="none" rtlCol="0">
            <a:spAutoFit/>
          </a:bodyPr>
          <a:lstStyle/>
          <a:p>
            <a:r>
              <a:rPr lang="en-AU" sz="1000" u="sng" dirty="0">
                <a:hlinkClick r:id="rId3"/>
              </a:rPr>
              <a:t>https://idainstitute.com/tools/time_and_talk/get_started/role_play_session_2/</a:t>
            </a:r>
            <a:endParaRPr lang="en-US" sz="1000" dirty="0"/>
          </a:p>
          <a:p>
            <a:endParaRPr lang="da-DK" sz="1000" dirty="0"/>
          </a:p>
        </p:txBody>
      </p:sp>
    </p:spTree>
    <p:extLst>
      <p:ext uri="{BB962C8B-B14F-4D97-AF65-F5344CB8AC3E}">
        <p14:creationId xmlns:p14="http://schemas.microsoft.com/office/powerpoint/2010/main" val="255954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14</a:t>
            </a:fld>
            <a:endParaRPr lang="da-DK"/>
          </a:p>
        </p:txBody>
      </p:sp>
      <p:sp>
        <p:nvSpPr>
          <p:cNvPr id="7" name="Title 1"/>
          <p:cNvSpPr txBox="1">
            <a:spLocks/>
          </p:cNvSpPr>
          <p:nvPr/>
        </p:nvSpPr>
        <p:spPr>
          <a:xfrm>
            <a:off x="918885" y="432263"/>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2: Video </a:t>
            </a:r>
            <a:r>
              <a:rPr lang="da-DK" sz="3000" b="1" dirty="0" err="1"/>
              <a:t>example</a:t>
            </a:r>
            <a:r>
              <a:rPr lang="da-DK" sz="3000" b="1" dirty="0"/>
              <a:t> of class </a:t>
            </a:r>
            <a:r>
              <a:rPr lang="da-DK" sz="3000" b="1" dirty="0" err="1"/>
              <a:t>role-play</a:t>
            </a:r>
            <a:endParaRPr lang="da-DK" sz="3000" b="1" dirty="0"/>
          </a:p>
        </p:txBody>
      </p:sp>
      <p:pic>
        <p:nvPicPr>
          <p:cNvPr id="6" name="Picture 5">
            <a:extLst>
              <a:ext uri="{FF2B5EF4-FFF2-40B4-BE49-F238E27FC236}">
                <a16:creationId xmlns:a16="http://schemas.microsoft.com/office/drawing/2014/main" xmlns="" id="{96B4A95D-940A-4A4E-9587-9F82E0DCAD76}"/>
              </a:ext>
            </a:extLst>
          </p:cNvPr>
          <p:cNvPicPr>
            <a:picLocks noChangeAspect="1"/>
          </p:cNvPicPr>
          <p:nvPr/>
        </p:nvPicPr>
        <p:blipFill>
          <a:blip r:embed="rId3"/>
          <a:stretch>
            <a:fillRect/>
          </a:stretch>
        </p:blipFill>
        <p:spPr>
          <a:xfrm>
            <a:off x="1023726" y="2358145"/>
            <a:ext cx="10144548" cy="2955222"/>
          </a:xfrm>
          <a:prstGeom prst="rect">
            <a:avLst/>
          </a:prstGeom>
        </p:spPr>
      </p:pic>
    </p:spTree>
    <p:extLst>
      <p:ext uri="{BB962C8B-B14F-4D97-AF65-F5344CB8AC3E}">
        <p14:creationId xmlns:p14="http://schemas.microsoft.com/office/powerpoint/2010/main" val="299915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391" y="1677737"/>
            <a:ext cx="3919746" cy="3919746"/>
          </a:xfrm>
          <a:prstGeom prst="rect">
            <a:avLst/>
          </a:prstGeom>
        </p:spPr>
      </p:pic>
      <p:sp>
        <p:nvSpPr>
          <p:cNvPr id="6" name="Rectangle 5"/>
          <p:cNvSpPr/>
          <p:nvPr/>
        </p:nvSpPr>
        <p:spPr>
          <a:xfrm>
            <a:off x="5005138" y="1677737"/>
            <a:ext cx="7186862" cy="3919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AU" sz="1600" dirty="0">
              <a:solidFill>
                <a:schemeClr val="bg2">
                  <a:lumMod val="10000"/>
                </a:schemeClr>
              </a:solidFill>
            </a:endParaRPr>
          </a:p>
          <a:p>
            <a:pPr lvl="1"/>
            <a:r>
              <a:rPr lang="en-AU" sz="1600" dirty="0">
                <a:solidFill>
                  <a:schemeClr val="bg2">
                    <a:lumMod val="10000"/>
                  </a:schemeClr>
                </a:solidFill>
              </a:rPr>
              <a:t>Divide the class into two groups: </a:t>
            </a:r>
          </a:p>
          <a:p>
            <a:pPr lvl="1"/>
            <a:r>
              <a:rPr lang="en-AU" sz="1600" dirty="0">
                <a:solidFill>
                  <a:schemeClr val="bg2">
                    <a:lumMod val="10000"/>
                  </a:schemeClr>
                </a:solidFill>
              </a:rPr>
              <a:t>clinician and patient</a:t>
            </a:r>
          </a:p>
          <a:p>
            <a:pPr lvl="1"/>
            <a:endParaRPr lang="en-AU" sz="1600" dirty="0">
              <a:solidFill>
                <a:schemeClr val="bg2">
                  <a:lumMod val="10000"/>
                </a:schemeClr>
              </a:solidFill>
            </a:endParaRPr>
          </a:p>
          <a:p>
            <a:pPr marL="742950" lvl="1" indent="-285750">
              <a:buFont typeface="Arial" panose="020B0604020202020204" pitchFamily="34" charset="0"/>
              <a:buChar char="•"/>
            </a:pPr>
            <a:r>
              <a:rPr lang="en-AU" sz="1600" dirty="0">
                <a:solidFill>
                  <a:schemeClr val="bg2">
                    <a:lumMod val="10000"/>
                  </a:schemeClr>
                </a:solidFill>
              </a:rPr>
              <a:t>You can use an outside individual or an actor as a </a:t>
            </a:r>
          </a:p>
          <a:p>
            <a:pPr marL="720725" lvl="1"/>
            <a:r>
              <a:rPr lang="en-AU" sz="1600" dirty="0">
                <a:solidFill>
                  <a:schemeClr val="bg2">
                    <a:lumMod val="10000"/>
                  </a:schemeClr>
                </a:solidFill>
              </a:rPr>
              <a:t>simulated patient if available</a:t>
            </a:r>
          </a:p>
          <a:p>
            <a:pPr lvl="1"/>
            <a:endParaRPr lang="en-US" sz="1600" dirty="0">
              <a:solidFill>
                <a:schemeClr val="bg2">
                  <a:lumMod val="10000"/>
                </a:schemeClr>
              </a:solidFill>
            </a:endParaRPr>
          </a:p>
          <a:p>
            <a:pPr lvl="1"/>
            <a:endParaRPr lang="en-US" sz="1600" dirty="0">
              <a:solidFill>
                <a:schemeClr val="bg2">
                  <a:lumMod val="10000"/>
                </a:schemeClr>
              </a:solidFill>
            </a:endParaRPr>
          </a:p>
          <a:p>
            <a:pPr lvl="1"/>
            <a:endParaRPr lang="en-AU" sz="1600" dirty="0">
              <a:solidFill>
                <a:schemeClr val="bg2">
                  <a:lumMod val="10000"/>
                </a:schemeClr>
              </a:solidFill>
            </a:endParaRPr>
          </a:p>
        </p:txBody>
      </p:sp>
      <p:sp>
        <p:nvSpPr>
          <p:cNvPr id="8" name="Title 1"/>
          <p:cNvSpPr>
            <a:spLocks noGrp="1"/>
          </p:cNvSpPr>
          <p:nvPr>
            <p:ph type="title"/>
          </p:nvPr>
        </p:nvSpPr>
        <p:spPr>
          <a:xfrm>
            <a:off x="918885" y="431441"/>
            <a:ext cx="10515600" cy="576168"/>
          </a:xfrm>
        </p:spPr>
        <p:txBody>
          <a:bodyPr>
            <a:normAutofit/>
          </a:bodyPr>
          <a:lstStyle/>
          <a:p>
            <a:r>
              <a:rPr lang="da-DK" sz="3000" b="1" dirty="0"/>
              <a:t>Activity 2: Class </a:t>
            </a:r>
            <a:r>
              <a:rPr lang="da-DK" sz="3000" b="1" dirty="0" err="1"/>
              <a:t>role-play</a:t>
            </a:r>
            <a:endParaRPr lang="da-DK" sz="3000" b="1" dirty="0"/>
          </a:p>
        </p:txBody>
      </p:sp>
      <p:sp>
        <p:nvSpPr>
          <p:cNvPr id="3" name="Slide Number Placeholder 2"/>
          <p:cNvSpPr>
            <a:spLocks noGrp="1"/>
          </p:cNvSpPr>
          <p:nvPr>
            <p:ph type="sldNum" sz="quarter" idx="12"/>
          </p:nvPr>
        </p:nvSpPr>
        <p:spPr/>
        <p:txBody>
          <a:bodyPr/>
          <a:lstStyle/>
          <a:p>
            <a:fld id="{5CCBEFA6-8277-4D9D-9123-9269B66012E9}" type="slidenum">
              <a:rPr lang="da-DK" smtClean="0"/>
              <a:t>15</a:t>
            </a:fld>
            <a:endParaRPr lang="da-DK"/>
          </a:p>
        </p:txBody>
      </p:sp>
    </p:spTree>
    <p:extLst>
      <p:ext uri="{BB962C8B-B14F-4D97-AF65-F5344CB8AC3E}">
        <p14:creationId xmlns:p14="http://schemas.microsoft.com/office/powerpoint/2010/main" val="31094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16</a:t>
            </a:fld>
            <a:endParaRPr lang="da-DK"/>
          </a:p>
        </p:txBody>
      </p:sp>
      <p:sp>
        <p:nvSpPr>
          <p:cNvPr id="2" name="Rectangle 1"/>
          <p:cNvSpPr/>
          <p:nvPr/>
        </p:nvSpPr>
        <p:spPr>
          <a:xfrm>
            <a:off x="1037264" y="1576134"/>
            <a:ext cx="3137178" cy="5743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Areas to Improve</a:t>
            </a:r>
          </a:p>
        </p:txBody>
      </p:sp>
      <p:sp>
        <p:nvSpPr>
          <p:cNvPr id="6" name="Rectangle 5"/>
          <p:cNvSpPr/>
          <p:nvPr/>
        </p:nvSpPr>
        <p:spPr>
          <a:xfrm>
            <a:off x="4259179" y="1580726"/>
            <a:ext cx="3080084" cy="56974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Good</a:t>
            </a:r>
            <a:endParaRPr lang="en-US" dirty="0">
              <a:solidFill>
                <a:schemeClr val="tx1"/>
              </a:solidFill>
            </a:endParaRPr>
          </a:p>
        </p:txBody>
      </p:sp>
      <p:sp>
        <p:nvSpPr>
          <p:cNvPr id="7" name="Rectangle 6"/>
          <p:cNvSpPr/>
          <p:nvPr/>
        </p:nvSpPr>
        <p:spPr>
          <a:xfrm>
            <a:off x="7423484" y="1576134"/>
            <a:ext cx="3080084" cy="5743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Amazing</a:t>
            </a:r>
            <a:r>
              <a:rPr lang="da-DK" dirty="0">
                <a:solidFill>
                  <a:schemeClr val="tx1"/>
                </a:solidFill>
              </a:rPr>
              <a:t>!</a:t>
            </a:r>
          </a:p>
        </p:txBody>
      </p:sp>
      <p:sp>
        <p:nvSpPr>
          <p:cNvPr id="8" name="Rectangle 7"/>
          <p:cNvSpPr/>
          <p:nvPr/>
        </p:nvSpPr>
        <p:spPr>
          <a:xfrm>
            <a:off x="1026506" y="2229868"/>
            <a:ext cx="3148452" cy="9792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Clinician shows no interest in patient’s emotional state and/or discourages or cuts off the expression of emotion by the patient (signals verbally or nonverbally that it is not okay to express emotions).</a:t>
            </a:r>
          </a:p>
        </p:txBody>
      </p:sp>
      <p:sp>
        <p:nvSpPr>
          <p:cNvPr id="13" name="Rectangle 12"/>
          <p:cNvSpPr/>
          <p:nvPr/>
        </p:nvSpPr>
        <p:spPr>
          <a:xfrm>
            <a:off x="1026506" y="3209119"/>
            <a:ext cx="3148452" cy="859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 makes no attempt to respond to/validate the patient’s feelings, or possibly belittles or challenges them (e.g., It’s ridiculous to be so concerned about ...)</a:t>
            </a:r>
          </a:p>
        </p:txBody>
      </p:sp>
      <p:sp>
        <p:nvSpPr>
          <p:cNvPr id="14" name="Rectangle 13"/>
          <p:cNvSpPr/>
          <p:nvPr/>
        </p:nvSpPr>
        <p:spPr>
          <a:xfrm>
            <a:off x="1026506" y="4068858"/>
            <a:ext cx="3148452" cy="10649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The clinician tries to identify the problem(s) using primarily closed-ended questions.</a:t>
            </a:r>
          </a:p>
        </p:txBody>
      </p:sp>
      <p:sp>
        <p:nvSpPr>
          <p:cNvPr id="15" name="Rectangle 14"/>
          <p:cNvSpPr/>
          <p:nvPr/>
        </p:nvSpPr>
        <p:spPr>
          <a:xfrm>
            <a:off x="4259179" y="2231538"/>
            <a:ext cx="3080084" cy="9775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Clinician shows relatively little interest or encouragement for the patient’s expression of emotion; or allows emotions to be shown but actively or subtly encourages patient to move on.</a:t>
            </a:r>
          </a:p>
        </p:txBody>
      </p:sp>
      <p:sp>
        <p:nvSpPr>
          <p:cNvPr id="16" name="Rectangle 15"/>
          <p:cNvSpPr/>
          <p:nvPr/>
        </p:nvSpPr>
        <p:spPr>
          <a:xfrm>
            <a:off x="4259179" y="3209119"/>
            <a:ext cx="3080084" cy="869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 briefly acknowledges patient’s feelings but makes no effort to indicate acceptance/validation.</a:t>
            </a:r>
          </a:p>
        </p:txBody>
      </p:sp>
      <p:sp>
        <p:nvSpPr>
          <p:cNvPr id="17" name="Rectangle 16"/>
          <p:cNvSpPr/>
          <p:nvPr/>
        </p:nvSpPr>
        <p:spPr>
          <a:xfrm>
            <a:off x="4259179" y="4078704"/>
            <a:ext cx="3080084" cy="1055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Clinician makes brief reference to patient’s feelings, but does little to explore them by identification or labeling.</a:t>
            </a:r>
          </a:p>
        </p:txBody>
      </p:sp>
      <p:sp>
        <p:nvSpPr>
          <p:cNvPr id="18" name="Rectangle 17"/>
          <p:cNvSpPr/>
          <p:nvPr/>
        </p:nvSpPr>
        <p:spPr>
          <a:xfrm>
            <a:off x="7423484" y="2229868"/>
            <a:ext cx="3080084" cy="9792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Clinician openly encourage/is receptive to the expression of emotion (e.g., through use of continuers or appropriate pauses (signals verbally or nonverbally that it is okay to express feelings).</a:t>
            </a:r>
          </a:p>
        </p:txBody>
      </p:sp>
      <p:sp>
        <p:nvSpPr>
          <p:cNvPr id="19" name="Rectangle 18"/>
          <p:cNvSpPr/>
          <p:nvPr/>
        </p:nvSpPr>
        <p:spPr>
          <a:xfrm>
            <a:off x="7423484" y="3209119"/>
            <a:ext cx="3080084" cy="945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 makes comments clearly indicating acceptance/validation of patient’s feelings </a:t>
            </a:r>
          </a:p>
          <a:p>
            <a:r>
              <a:rPr lang="en-US" sz="1050" dirty="0">
                <a:solidFill>
                  <a:schemeClr val="bg1">
                    <a:lumMod val="50000"/>
                  </a:schemeClr>
                </a:solidFill>
              </a:rPr>
              <a:t>(e.g., I can see how that would worry you ...)</a:t>
            </a:r>
          </a:p>
        </p:txBody>
      </p:sp>
      <p:sp>
        <p:nvSpPr>
          <p:cNvPr id="20" name="Rectangle 19"/>
          <p:cNvSpPr/>
          <p:nvPr/>
        </p:nvSpPr>
        <p:spPr>
          <a:xfrm>
            <a:off x="7423484" y="4096830"/>
            <a:ext cx="3080084" cy="1037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2">
                    <a:lumMod val="10000"/>
                  </a:schemeClr>
                </a:solidFill>
              </a:rPr>
              <a:t>Clinician makes clear attempt to explore patient’s feelings by identifying or labeling them (e.g., How does that make you feel? It seems to me that you are feeling quite anxious about ...).</a:t>
            </a:r>
          </a:p>
        </p:txBody>
      </p:sp>
      <p:sp>
        <p:nvSpPr>
          <p:cNvPr id="21" name="Rectangle 20">
            <a:extLst>
              <a:ext uri="{FF2B5EF4-FFF2-40B4-BE49-F238E27FC236}">
                <a16:creationId xmlns:a16="http://schemas.microsoft.com/office/drawing/2014/main" xmlns="" id="{B13E9F41-17DA-4F23-8AE8-DA8D692BAD1D}"/>
              </a:ext>
            </a:extLst>
          </p:cNvPr>
          <p:cNvSpPr/>
          <p:nvPr/>
        </p:nvSpPr>
        <p:spPr>
          <a:xfrm>
            <a:off x="3799450" y="6171684"/>
            <a:ext cx="6704118" cy="369332"/>
          </a:xfrm>
          <a:prstGeom prst="rect">
            <a:avLst/>
          </a:prstGeom>
        </p:spPr>
        <p:txBody>
          <a:bodyPr wrap="square">
            <a:spAutoFit/>
          </a:bodyPr>
          <a:lstStyle/>
          <a:p>
            <a:r>
              <a:rPr lang="en-US" sz="900" dirty="0">
                <a:solidFill>
                  <a:schemeClr val="bg2">
                    <a:lumMod val="75000"/>
                  </a:schemeClr>
                </a:solidFill>
                <a:latin typeface="Arial" panose="020B0604020202020204" pitchFamily="34" charset="0"/>
              </a:rPr>
              <a:t>Adapted from: </a:t>
            </a:r>
            <a:r>
              <a:rPr lang="en-US" sz="900" dirty="0" err="1">
                <a:solidFill>
                  <a:schemeClr val="bg2">
                    <a:lumMod val="75000"/>
                  </a:schemeClr>
                </a:solidFill>
                <a:latin typeface="Arial" panose="020B0604020202020204" pitchFamily="34" charset="0"/>
              </a:rPr>
              <a:t>Krupat</a:t>
            </a:r>
            <a:r>
              <a:rPr lang="en-US" sz="900" dirty="0">
                <a:solidFill>
                  <a:schemeClr val="bg2">
                    <a:lumMod val="75000"/>
                  </a:schemeClr>
                </a:solidFill>
                <a:latin typeface="Arial" panose="020B0604020202020204" pitchFamily="34" charset="0"/>
              </a:rPr>
              <a:t>, E., Frankel, R., Stein, T., &amp; Irish, J. (2006). The Four Habits Coding Scheme: validation of an instrument to assess clinicians’ communication behavior. </a:t>
            </a:r>
            <a:r>
              <a:rPr lang="en-US" sz="900" i="1" dirty="0">
                <a:solidFill>
                  <a:schemeClr val="bg2">
                    <a:lumMod val="75000"/>
                  </a:schemeClr>
                </a:solidFill>
                <a:latin typeface="Arial" panose="020B0604020202020204" pitchFamily="34" charset="0"/>
              </a:rPr>
              <a:t>Patient education and counseling</a:t>
            </a:r>
            <a:r>
              <a:rPr lang="en-US" sz="900" dirty="0">
                <a:solidFill>
                  <a:schemeClr val="bg2">
                    <a:lumMod val="75000"/>
                  </a:schemeClr>
                </a:solidFill>
                <a:latin typeface="Arial" panose="020B0604020202020204" pitchFamily="34" charset="0"/>
              </a:rPr>
              <a:t>, </a:t>
            </a:r>
            <a:r>
              <a:rPr lang="en-US" sz="900" i="1" dirty="0">
                <a:solidFill>
                  <a:schemeClr val="bg2">
                    <a:lumMod val="75000"/>
                  </a:schemeClr>
                </a:solidFill>
                <a:latin typeface="Arial" panose="020B0604020202020204" pitchFamily="34" charset="0"/>
              </a:rPr>
              <a:t>62</a:t>
            </a:r>
            <a:r>
              <a:rPr lang="en-US" sz="900" dirty="0">
                <a:solidFill>
                  <a:schemeClr val="bg2">
                    <a:lumMod val="75000"/>
                  </a:schemeClr>
                </a:solidFill>
                <a:latin typeface="Arial" panose="020B0604020202020204" pitchFamily="34" charset="0"/>
              </a:rPr>
              <a:t>(1), 38-45.</a:t>
            </a:r>
            <a:endParaRPr lang="en-US" sz="900" dirty="0">
              <a:solidFill>
                <a:schemeClr val="bg2">
                  <a:lumMod val="75000"/>
                </a:schemeClr>
              </a:solidFill>
            </a:endParaRPr>
          </a:p>
        </p:txBody>
      </p:sp>
      <p:sp>
        <p:nvSpPr>
          <p:cNvPr id="22" name="Title 1"/>
          <p:cNvSpPr txBox="1">
            <a:spLocks/>
          </p:cNvSpPr>
          <p:nvPr/>
        </p:nvSpPr>
        <p:spPr>
          <a:xfrm>
            <a:off x="918885" y="432264"/>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Feedback prompts</a:t>
            </a:r>
          </a:p>
        </p:txBody>
      </p:sp>
      <p:sp>
        <p:nvSpPr>
          <p:cNvPr id="26" name="Rectangle 25"/>
          <p:cNvSpPr/>
          <p:nvPr/>
        </p:nvSpPr>
        <p:spPr>
          <a:xfrm>
            <a:off x="1026506" y="5133845"/>
            <a:ext cx="3148452" cy="963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Clinician’s nonverbal behavior displays lack of interest and/or concern and/or connection (e.g., little or no eye contact, body orientation or use of space inappropriate, bored voice).</a:t>
            </a:r>
          </a:p>
        </p:txBody>
      </p:sp>
      <p:sp>
        <p:nvSpPr>
          <p:cNvPr id="27" name="Rectangle 26"/>
          <p:cNvSpPr/>
          <p:nvPr/>
        </p:nvSpPr>
        <p:spPr>
          <a:xfrm>
            <a:off x="4259179" y="5133845"/>
            <a:ext cx="3080084" cy="938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Clinician’s nonverbal behavior shows neither great interest or disinterest (or behaviors over course of visit are inconsistent)</a:t>
            </a:r>
          </a:p>
        </p:txBody>
      </p:sp>
      <p:sp>
        <p:nvSpPr>
          <p:cNvPr id="28" name="Rectangle 27"/>
          <p:cNvSpPr/>
          <p:nvPr/>
        </p:nvSpPr>
        <p:spPr>
          <a:xfrm>
            <a:off x="7423484" y="5133845"/>
            <a:ext cx="3080084" cy="9521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bg1">
                    <a:lumMod val="50000"/>
                  </a:schemeClr>
                </a:solidFill>
              </a:rPr>
              <a:t>Clinician displays nonverbal behaviors that express great interest, concern and connection (e.g., eye contact, tone of voice, and body orientation) throughout the visit.</a:t>
            </a:r>
          </a:p>
        </p:txBody>
      </p:sp>
    </p:spTree>
    <p:extLst>
      <p:ext uri="{BB962C8B-B14F-4D97-AF65-F5344CB8AC3E}">
        <p14:creationId xmlns:p14="http://schemas.microsoft.com/office/powerpoint/2010/main" val="26983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17</a:t>
            </a:fld>
            <a:endParaRPr lang="da-DK"/>
          </a:p>
        </p:txBody>
      </p:sp>
      <p:sp>
        <p:nvSpPr>
          <p:cNvPr id="56" name="Title 1"/>
          <p:cNvSpPr txBox="1">
            <a:spLocks/>
          </p:cNvSpPr>
          <p:nvPr/>
        </p:nvSpPr>
        <p:spPr>
          <a:xfrm>
            <a:off x="918885" y="43226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Upcoming</a:t>
            </a:r>
            <a:r>
              <a:rPr lang="da-DK" sz="3000" b="1" dirty="0"/>
              <a:t> sessions</a:t>
            </a:r>
          </a:p>
        </p:txBody>
      </p:sp>
      <p:grpSp>
        <p:nvGrpSpPr>
          <p:cNvPr id="57" name="Group 56"/>
          <p:cNvGrpSpPr/>
          <p:nvPr/>
        </p:nvGrpSpPr>
        <p:grpSpPr>
          <a:xfrm>
            <a:off x="4577922" y="2549062"/>
            <a:ext cx="6527223" cy="673796"/>
            <a:chOff x="3044952" y="1084288"/>
            <a:chExt cx="5413248" cy="752789"/>
          </a:xfrm>
          <a:solidFill>
            <a:schemeClr val="bg1">
              <a:lumMod val="95000"/>
            </a:schemeClr>
          </a:solidFill>
        </p:grpSpPr>
        <p:sp>
          <p:nvSpPr>
            <p:cNvPr id="58" name="Round Same Side Corner Rectangle 57"/>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9" name="Round Same Side Corner Rectangle 4"/>
            <p:cNvSpPr/>
            <p:nvPr/>
          </p:nvSpPr>
          <p:spPr>
            <a:xfrm>
              <a:off x="3044952" y="1121036"/>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Invest in the beginning</a:t>
              </a:r>
            </a:p>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Elicit </a:t>
              </a:r>
              <a:r>
                <a:rPr lang="en-US" sz="1600" kern="1200">
                  <a:solidFill>
                    <a:schemeClr val="bg1">
                      <a:lumMod val="75000"/>
                    </a:schemeClr>
                  </a:solidFill>
                </a:rPr>
                <a:t>the patients’ </a:t>
              </a:r>
              <a:r>
                <a:rPr lang="en-US" sz="1600" kern="1200" dirty="0">
                  <a:solidFill>
                    <a:schemeClr val="bg1">
                      <a:lumMod val="75000"/>
                    </a:schemeClr>
                  </a:solidFill>
                </a:rPr>
                <a:t>perspectives </a:t>
              </a:r>
            </a:p>
          </p:txBody>
        </p:sp>
      </p:grpSp>
      <p:grpSp>
        <p:nvGrpSpPr>
          <p:cNvPr id="60" name="Group 59"/>
          <p:cNvGrpSpPr/>
          <p:nvPr/>
        </p:nvGrpSpPr>
        <p:grpSpPr>
          <a:xfrm>
            <a:off x="1037263" y="2459819"/>
            <a:ext cx="3594893" cy="842245"/>
            <a:chOff x="0" y="990188"/>
            <a:chExt cx="3044952" cy="940987"/>
          </a:xfrm>
          <a:solidFill>
            <a:schemeClr val="bg2"/>
          </a:solidFill>
        </p:grpSpPr>
        <p:sp>
          <p:nvSpPr>
            <p:cNvPr id="61" name="Rounded Rectangle 60"/>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2"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a:t>
              </a:r>
            </a:p>
          </p:txBody>
        </p:sp>
      </p:grpSp>
      <p:grpSp>
        <p:nvGrpSpPr>
          <p:cNvPr id="63" name="Group 62"/>
          <p:cNvGrpSpPr/>
          <p:nvPr/>
        </p:nvGrpSpPr>
        <p:grpSpPr>
          <a:xfrm>
            <a:off x="4577922" y="3428817"/>
            <a:ext cx="6527223" cy="673796"/>
            <a:chOff x="3044952" y="2072324"/>
            <a:chExt cx="5413248" cy="752789"/>
          </a:xfrm>
          <a:solidFill>
            <a:schemeClr val="bg1">
              <a:lumMod val="95000"/>
            </a:schemeClr>
          </a:solidFill>
        </p:grpSpPr>
        <p:sp>
          <p:nvSpPr>
            <p:cNvPr id="64" name="Round Same Side Corner Rectangle 63"/>
            <p:cNvSpPr/>
            <p:nvPr/>
          </p:nvSpPr>
          <p:spPr>
            <a:xfrm rot="5400000">
              <a:off x="5375181" y="-257905"/>
              <a:ext cx="752789" cy="5413248"/>
            </a:xfrm>
            <a:prstGeom prst="round2SameRect">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65" name="Round Same Side Corner Rectangle 8"/>
            <p:cNvSpPr/>
            <p:nvPr/>
          </p:nvSpPr>
          <p:spPr>
            <a:xfrm>
              <a:off x="3044952" y="2109072"/>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Demonstrate empathy</a:t>
              </a:r>
            </a:p>
          </p:txBody>
        </p:sp>
      </p:grpSp>
      <p:grpSp>
        <p:nvGrpSpPr>
          <p:cNvPr id="66" name="Group 65"/>
          <p:cNvGrpSpPr/>
          <p:nvPr/>
        </p:nvGrpSpPr>
        <p:grpSpPr>
          <a:xfrm>
            <a:off x="1037263" y="3339574"/>
            <a:ext cx="3594893" cy="842245"/>
            <a:chOff x="0" y="1978224"/>
            <a:chExt cx="3044952" cy="940987"/>
          </a:xfrm>
          <a:solidFill>
            <a:schemeClr val="bg2"/>
          </a:solidFill>
        </p:grpSpPr>
        <p:sp>
          <p:nvSpPr>
            <p:cNvPr id="67" name="Rounded Rectangle 66"/>
            <p:cNvSpPr/>
            <p:nvPr/>
          </p:nvSpPr>
          <p:spPr>
            <a:xfrm>
              <a:off x="0" y="1978224"/>
              <a:ext cx="3044952" cy="940987"/>
            </a:xfrm>
            <a:prstGeom prst="roundRect">
              <a:avLst/>
            </a:prstGeom>
            <a:grp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8" name="Rounded Rectangle 10"/>
            <p:cNvSpPr/>
            <p:nvPr/>
          </p:nvSpPr>
          <p:spPr>
            <a:xfrm>
              <a:off x="45935" y="2024159"/>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III:</a:t>
              </a:r>
            </a:p>
          </p:txBody>
        </p:sp>
      </p:grpSp>
      <p:grpSp>
        <p:nvGrpSpPr>
          <p:cNvPr id="69" name="Group 68"/>
          <p:cNvGrpSpPr/>
          <p:nvPr/>
        </p:nvGrpSpPr>
        <p:grpSpPr>
          <a:xfrm>
            <a:off x="4577922" y="4308576"/>
            <a:ext cx="6527223" cy="673796"/>
            <a:chOff x="3044952" y="3060359"/>
            <a:chExt cx="5413248" cy="752789"/>
          </a:xfrm>
          <a:solidFill>
            <a:schemeClr val="tx1">
              <a:lumMod val="40000"/>
              <a:lumOff val="60000"/>
            </a:schemeClr>
          </a:solidFill>
        </p:grpSpPr>
        <p:sp>
          <p:nvSpPr>
            <p:cNvPr id="70" name="Round Same Side Corner Rectangle 69"/>
            <p:cNvSpPr/>
            <p:nvPr/>
          </p:nvSpPr>
          <p:spPr>
            <a:xfrm rot="5400000">
              <a:off x="5375181" y="730130"/>
              <a:ext cx="752789" cy="5413248"/>
            </a:xfrm>
            <a:prstGeom prst="round2SameRect">
              <a:avLst/>
            </a:prstGeom>
            <a:grpFill/>
            <a:ln>
              <a:noFill/>
            </a:ln>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1" name="Round Same Side Corner Rectangle 12"/>
            <p:cNvSpPr/>
            <p:nvPr/>
          </p:nvSpPr>
          <p:spPr>
            <a:xfrm>
              <a:off x="3044952" y="3097107"/>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Invest in the end</a:t>
              </a:r>
            </a:p>
          </p:txBody>
        </p:sp>
      </p:grpSp>
      <p:grpSp>
        <p:nvGrpSpPr>
          <p:cNvPr id="72" name="Group 71"/>
          <p:cNvGrpSpPr/>
          <p:nvPr/>
        </p:nvGrpSpPr>
        <p:grpSpPr>
          <a:xfrm>
            <a:off x="1037263" y="4219335"/>
            <a:ext cx="3594893" cy="842245"/>
            <a:chOff x="0" y="2966261"/>
            <a:chExt cx="3044952" cy="940987"/>
          </a:xfrm>
          <a:solidFill>
            <a:schemeClr val="tx1">
              <a:lumMod val="60000"/>
              <a:lumOff val="40000"/>
            </a:schemeClr>
          </a:solidFill>
        </p:grpSpPr>
        <p:sp>
          <p:nvSpPr>
            <p:cNvPr id="73" name="Rounded Rectangle 72"/>
            <p:cNvSpPr/>
            <p:nvPr/>
          </p:nvSpPr>
          <p:spPr>
            <a:xfrm>
              <a:off x="0" y="2966261"/>
              <a:ext cx="3044952" cy="940987"/>
            </a:xfrm>
            <a:prstGeom prst="roundRect">
              <a:avLst/>
            </a:prstGeom>
            <a:gr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4" name="Rounded Rectangle 14"/>
            <p:cNvSpPr/>
            <p:nvPr/>
          </p:nvSpPr>
          <p:spPr>
            <a:xfrm>
              <a:off x="45935" y="3012196"/>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IV:</a:t>
              </a:r>
            </a:p>
          </p:txBody>
        </p:sp>
      </p:grpSp>
      <p:grpSp>
        <p:nvGrpSpPr>
          <p:cNvPr id="75" name="Group 74"/>
          <p:cNvGrpSpPr/>
          <p:nvPr/>
        </p:nvGrpSpPr>
        <p:grpSpPr>
          <a:xfrm>
            <a:off x="4577922" y="5200353"/>
            <a:ext cx="6527223" cy="673796"/>
            <a:chOff x="3044952" y="4048396"/>
            <a:chExt cx="5413248" cy="752789"/>
          </a:xfrm>
          <a:solidFill>
            <a:schemeClr val="tx1">
              <a:lumMod val="40000"/>
              <a:lumOff val="60000"/>
            </a:schemeClr>
          </a:solidFill>
        </p:grpSpPr>
        <p:sp>
          <p:nvSpPr>
            <p:cNvPr id="76" name="Round Same Side Corner Rectangle 75"/>
            <p:cNvSpPr/>
            <p:nvPr/>
          </p:nvSpPr>
          <p:spPr>
            <a:xfrm rot="5400000">
              <a:off x="5375181" y="1718167"/>
              <a:ext cx="752789" cy="5413248"/>
            </a:xfrm>
            <a:prstGeom prst="round2SameRect">
              <a:avLst/>
            </a:prstGeom>
            <a:grp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77" name="Round Same Side Corner Rectangle 16"/>
            <p:cNvSpPr/>
            <p:nvPr/>
          </p:nvSpPr>
          <p:spPr>
            <a:xfrm>
              <a:off x="3044952" y="4085144"/>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Putting it all together</a:t>
              </a:r>
            </a:p>
          </p:txBody>
        </p:sp>
      </p:grpSp>
      <p:grpSp>
        <p:nvGrpSpPr>
          <p:cNvPr id="78" name="Group 77"/>
          <p:cNvGrpSpPr/>
          <p:nvPr/>
        </p:nvGrpSpPr>
        <p:grpSpPr>
          <a:xfrm>
            <a:off x="1037263" y="5111111"/>
            <a:ext cx="3594893" cy="842245"/>
            <a:chOff x="0" y="3954297"/>
            <a:chExt cx="3044952" cy="940987"/>
          </a:xfrm>
          <a:solidFill>
            <a:schemeClr val="tx1">
              <a:lumMod val="60000"/>
              <a:lumOff val="40000"/>
            </a:schemeClr>
          </a:solidFill>
        </p:grpSpPr>
        <p:sp>
          <p:nvSpPr>
            <p:cNvPr id="79" name="Rounded Rectangle 78"/>
            <p:cNvSpPr/>
            <p:nvPr/>
          </p:nvSpPr>
          <p:spPr>
            <a:xfrm>
              <a:off x="0" y="3954297"/>
              <a:ext cx="3044952" cy="940987"/>
            </a:xfrm>
            <a:prstGeom prst="round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0" name="Rounded Rectangle 18"/>
            <p:cNvSpPr/>
            <p:nvPr/>
          </p:nvSpPr>
          <p:spPr>
            <a:xfrm>
              <a:off x="45935" y="4000232"/>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V:</a:t>
              </a:r>
            </a:p>
          </p:txBody>
        </p:sp>
      </p:grpSp>
      <p:grpSp>
        <p:nvGrpSpPr>
          <p:cNvPr id="81" name="Group 80"/>
          <p:cNvGrpSpPr/>
          <p:nvPr/>
        </p:nvGrpSpPr>
        <p:grpSpPr>
          <a:xfrm>
            <a:off x="4577920" y="1666835"/>
            <a:ext cx="6527223" cy="673796"/>
            <a:chOff x="3044952" y="1084288"/>
            <a:chExt cx="5413248" cy="752789"/>
          </a:xfrm>
          <a:solidFill>
            <a:schemeClr val="bg2">
              <a:alpha val="30000"/>
            </a:schemeClr>
          </a:solidFill>
        </p:grpSpPr>
        <p:sp>
          <p:nvSpPr>
            <p:cNvPr id="82" name="Round Same Side Corner Rectangle 81"/>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83" name="Round Same Side Corner Rectangle 4"/>
            <p:cNvSpPr/>
            <p:nvPr/>
          </p:nvSpPr>
          <p:spPr>
            <a:xfrm>
              <a:off x="3044952" y="1121036"/>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60363" lvl="1" algn="l" defTabSz="889000">
                <a:lnSpc>
                  <a:spcPct val="90000"/>
                </a:lnSpc>
                <a:spcBef>
                  <a:spcPct val="0"/>
                </a:spcBef>
                <a:spcAft>
                  <a:spcPct val="15000"/>
                </a:spcAft>
                <a:buClr>
                  <a:schemeClr val="tx1">
                    <a:lumMod val="60000"/>
                    <a:lumOff val="40000"/>
                  </a:schemeClr>
                </a:buClr>
                <a:buSzPct val="150000"/>
                <a:tabLst>
                  <a:tab pos="360363" algn="l"/>
                </a:tabLst>
              </a:pPr>
              <a:r>
                <a:rPr lang="en-US" sz="1600" kern="1200" dirty="0">
                  <a:solidFill>
                    <a:schemeClr val="bg1">
                      <a:lumMod val="75000"/>
                    </a:schemeClr>
                  </a:solidFill>
                </a:rPr>
                <a:t>Introduction</a:t>
              </a:r>
            </a:p>
          </p:txBody>
        </p:sp>
      </p:grpSp>
      <p:grpSp>
        <p:nvGrpSpPr>
          <p:cNvPr id="84" name="Group 83"/>
          <p:cNvGrpSpPr/>
          <p:nvPr/>
        </p:nvGrpSpPr>
        <p:grpSpPr>
          <a:xfrm>
            <a:off x="1037261" y="1565560"/>
            <a:ext cx="3594893" cy="842245"/>
            <a:chOff x="0" y="990188"/>
            <a:chExt cx="3044952" cy="940987"/>
          </a:xfrm>
          <a:solidFill>
            <a:schemeClr val="bg2"/>
          </a:solidFill>
        </p:grpSpPr>
        <p:sp>
          <p:nvSpPr>
            <p:cNvPr id="85" name="Rounded Rectangle 84"/>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6"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a:t>
              </a:r>
            </a:p>
          </p:txBody>
        </p:sp>
      </p:grpSp>
    </p:spTree>
    <p:extLst>
      <p:ext uri="{BB962C8B-B14F-4D97-AF65-F5344CB8AC3E}">
        <p14:creationId xmlns:p14="http://schemas.microsoft.com/office/powerpoint/2010/main" val="408482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5" y="432264"/>
            <a:ext cx="10515600" cy="576168"/>
          </a:xfrm>
        </p:spPr>
        <p:txBody>
          <a:bodyPr>
            <a:normAutofit/>
          </a:bodyPr>
          <a:lstStyle/>
          <a:p>
            <a:r>
              <a:rPr lang="da-DK" sz="3000" b="1" dirty="0"/>
              <a:t>Learning </a:t>
            </a:r>
            <a:r>
              <a:rPr lang="da-DK" sz="3000" b="1" dirty="0" err="1"/>
              <a:t>objectives</a:t>
            </a:r>
            <a:endParaRPr lang="da-DK" sz="3000" b="1" dirty="0"/>
          </a:p>
        </p:txBody>
      </p:sp>
      <p:sp>
        <p:nvSpPr>
          <p:cNvPr id="3" name="Slide Number Placeholder 2"/>
          <p:cNvSpPr>
            <a:spLocks noGrp="1"/>
          </p:cNvSpPr>
          <p:nvPr>
            <p:ph type="sldNum" sz="quarter" idx="12"/>
          </p:nvPr>
        </p:nvSpPr>
        <p:spPr/>
        <p:txBody>
          <a:bodyPr/>
          <a:lstStyle/>
          <a:p>
            <a:fld id="{5CCBEFA6-8277-4D9D-9123-9269B66012E9}" type="slidenum">
              <a:rPr lang="da-DK" smtClean="0"/>
              <a:t>2</a:t>
            </a:fld>
            <a:endParaRPr lang="da-DK"/>
          </a:p>
        </p:txBody>
      </p:sp>
      <p:sp>
        <p:nvSpPr>
          <p:cNvPr id="4" name="TextBox 3"/>
          <p:cNvSpPr txBox="1"/>
          <p:nvPr/>
        </p:nvSpPr>
        <p:spPr>
          <a:xfrm>
            <a:off x="914400" y="918783"/>
            <a:ext cx="10533529" cy="369332"/>
          </a:xfrm>
          <a:prstGeom prst="rect">
            <a:avLst/>
          </a:prstGeom>
          <a:noFill/>
        </p:spPr>
        <p:txBody>
          <a:bodyPr wrap="square" rtlCol="0">
            <a:spAutoFit/>
          </a:bodyPr>
          <a:lstStyle/>
          <a:p>
            <a:r>
              <a:rPr lang="da-DK" dirty="0">
                <a:solidFill>
                  <a:schemeClr val="bg2">
                    <a:lumMod val="75000"/>
                  </a:schemeClr>
                </a:solidFill>
                <a:latin typeface="+mj-lt"/>
              </a:rPr>
              <a:t>Overview of </a:t>
            </a:r>
            <a:r>
              <a:rPr lang="da-DK" dirty="0" err="1">
                <a:solidFill>
                  <a:schemeClr val="bg2">
                    <a:lumMod val="75000"/>
                  </a:schemeClr>
                </a:solidFill>
                <a:latin typeface="+mj-lt"/>
              </a:rPr>
              <a:t>today’s</a:t>
            </a:r>
            <a:r>
              <a:rPr lang="da-DK" dirty="0">
                <a:solidFill>
                  <a:schemeClr val="bg2">
                    <a:lumMod val="75000"/>
                  </a:schemeClr>
                </a:solidFill>
                <a:latin typeface="+mj-lt"/>
              </a:rPr>
              <a:t> </a:t>
            </a:r>
            <a:r>
              <a:rPr lang="da-DK" dirty="0" err="1">
                <a:solidFill>
                  <a:schemeClr val="bg2">
                    <a:lumMod val="75000"/>
                  </a:schemeClr>
                </a:solidFill>
                <a:latin typeface="+mj-lt"/>
              </a:rPr>
              <a:t>goals</a:t>
            </a:r>
            <a:endParaRPr lang="da-DK" dirty="0">
              <a:solidFill>
                <a:schemeClr val="bg2">
                  <a:lumMod val="75000"/>
                </a:schemeClr>
              </a:solidFill>
              <a:latin typeface="+mj-lt"/>
            </a:endParaRPr>
          </a:p>
        </p:txBody>
      </p:sp>
      <p:sp>
        <p:nvSpPr>
          <p:cNvPr id="5" name="TextBox 4"/>
          <p:cNvSpPr txBox="1"/>
          <p:nvPr/>
        </p:nvSpPr>
        <p:spPr>
          <a:xfrm>
            <a:off x="959222" y="2348755"/>
            <a:ext cx="739305"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01</a:t>
            </a:r>
          </a:p>
        </p:txBody>
      </p:sp>
      <p:sp>
        <p:nvSpPr>
          <p:cNvPr id="6" name="TextBox 5"/>
          <p:cNvSpPr txBox="1"/>
          <p:nvPr/>
        </p:nvSpPr>
        <p:spPr>
          <a:xfrm>
            <a:off x="2335306" y="2232984"/>
            <a:ext cx="7521388" cy="1015663"/>
          </a:xfrm>
          <a:prstGeom prst="rect">
            <a:avLst/>
          </a:prstGeom>
          <a:noFill/>
        </p:spPr>
        <p:txBody>
          <a:bodyPr wrap="square" rtlCol="0" anchor="ctr">
            <a:spAutoFit/>
          </a:bodyPr>
          <a:lstStyle/>
          <a:p>
            <a:pPr lvl="0">
              <a:lnSpc>
                <a:spcPts val="2400"/>
              </a:lnSpc>
            </a:pPr>
            <a:r>
              <a:rPr lang="en-AU" sz="1600" dirty="0">
                <a:solidFill>
                  <a:schemeClr val="bg2">
                    <a:lumMod val="10000"/>
                  </a:schemeClr>
                </a:solidFill>
              </a:rPr>
              <a:t>Review the role of empathy in building a therapeutic relationship with patients and the current state of play in clinical practices.</a:t>
            </a:r>
          </a:p>
          <a:p>
            <a:pPr>
              <a:lnSpc>
                <a:spcPts val="2400"/>
              </a:lnSpc>
            </a:pPr>
            <a:endParaRPr lang="da-DK" sz="1600" dirty="0">
              <a:solidFill>
                <a:schemeClr val="bg2">
                  <a:lumMod val="10000"/>
                </a:schemeClr>
              </a:solidFill>
            </a:endParaRPr>
          </a:p>
        </p:txBody>
      </p:sp>
      <p:sp>
        <p:nvSpPr>
          <p:cNvPr id="7" name="TextBox 6"/>
          <p:cNvSpPr txBox="1"/>
          <p:nvPr/>
        </p:nvSpPr>
        <p:spPr>
          <a:xfrm>
            <a:off x="959222" y="3584734"/>
            <a:ext cx="803425"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02</a:t>
            </a:r>
          </a:p>
        </p:txBody>
      </p:sp>
      <p:sp>
        <p:nvSpPr>
          <p:cNvPr id="8" name="TextBox 7"/>
          <p:cNvSpPr txBox="1"/>
          <p:nvPr/>
        </p:nvSpPr>
        <p:spPr>
          <a:xfrm>
            <a:off x="2335306" y="3461317"/>
            <a:ext cx="7521388" cy="707886"/>
          </a:xfrm>
          <a:prstGeom prst="rect">
            <a:avLst/>
          </a:prstGeom>
          <a:noFill/>
        </p:spPr>
        <p:txBody>
          <a:bodyPr wrap="square" rtlCol="0" anchor="ctr">
            <a:spAutoFit/>
          </a:bodyPr>
          <a:lstStyle/>
          <a:p>
            <a:pPr lvl="0">
              <a:lnSpc>
                <a:spcPts val="2400"/>
              </a:lnSpc>
            </a:pPr>
            <a:r>
              <a:rPr lang="en-AU" sz="1600" dirty="0">
                <a:solidFill>
                  <a:schemeClr val="bg2">
                    <a:lumMod val="10000"/>
                  </a:schemeClr>
                </a:solidFill>
              </a:rPr>
              <a:t>Identify the key communication </a:t>
            </a:r>
            <a:r>
              <a:rPr lang="en-US" sz="1600" dirty="0">
                <a:solidFill>
                  <a:schemeClr val="bg2">
                    <a:lumMod val="10000"/>
                  </a:schemeClr>
                </a:solidFill>
              </a:rPr>
              <a:t>behaviors</a:t>
            </a:r>
            <a:r>
              <a:rPr lang="en-AU" sz="1600" dirty="0">
                <a:solidFill>
                  <a:schemeClr val="bg2">
                    <a:lumMod val="10000"/>
                  </a:schemeClr>
                </a:solidFill>
              </a:rPr>
              <a:t> to convey an empathetic response.</a:t>
            </a:r>
          </a:p>
        </p:txBody>
      </p:sp>
      <p:sp>
        <p:nvSpPr>
          <p:cNvPr id="9" name="TextBox 8"/>
          <p:cNvSpPr txBox="1"/>
          <p:nvPr/>
        </p:nvSpPr>
        <p:spPr>
          <a:xfrm>
            <a:off x="959222" y="4770473"/>
            <a:ext cx="800219"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03</a:t>
            </a:r>
          </a:p>
        </p:txBody>
      </p:sp>
      <p:sp>
        <p:nvSpPr>
          <p:cNvPr id="10" name="TextBox 9"/>
          <p:cNvSpPr txBox="1"/>
          <p:nvPr/>
        </p:nvSpPr>
        <p:spPr>
          <a:xfrm>
            <a:off x="2335306" y="4639415"/>
            <a:ext cx="7521388" cy="707886"/>
          </a:xfrm>
          <a:prstGeom prst="rect">
            <a:avLst/>
          </a:prstGeom>
          <a:noFill/>
        </p:spPr>
        <p:txBody>
          <a:bodyPr wrap="square" rtlCol="0" anchor="ctr">
            <a:spAutoFit/>
          </a:bodyPr>
          <a:lstStyle/>
          <a:p>
            <a:pPr>
              <a:lnSpc>
                <a:spcPts val="2400"/>
              </a:lnSpc>
            </a:pPr>
            <a:r>
              <a:rPr lang="en-US" sz="1600" dirty="0">
                <a:solidFill>
                  <a:schemeClr val="bg2">
                    <a:lumMod val="10000"/>
                  </a:schemeClr>
                </a:solidFill>
              </a:rPr>
              <a:t>Create</a:t>
            </a:r>
            <a:r>
              <a:rPr lang="en-AU" sz="1600" dirty="0">
                <a:solidFill>
                  <a:schemeClr val="bg2">
                    <a:lumMod val="10000"/>
                  </a:schemeClr>
                </a:solidFill>
              </a:rPr>
              <a:t> a safe peer-learning environment to practice communication skills and offer descriptive feedback.</a:t>
            </a:r>
            <a:endParaRPr lang="en-US" sz="1600" dirty="0">
              <a:solidFill>
                <a:schemeClr val="bg2">
                  <a:lumMod val="10000"/>
                </a:schemeClr>
              </a:solidFill>
            </a:endParaRPr>
          </a:p>
        </p:txBody>
      </p:sp>
    </p:spTree>
    <p:extLst>
      <p:ext uri="{BB962C8B-B14F-4D97-AF65-F5344CB8AC3E}">
        <p14:creationId xmlns:p14="http://schemas.microsoft.com/office/powerpoint/2010/main" val="385676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231" y="1635071"/>
            <a:ext cx="10116011" cy="3959613"/>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p:cNvSpPr>
            <a:spLocks noGrp="1"/>
          </p:cNvSpPr>
          <p:nvPr>
            <p:ph type="sldNum" sz="quarter" idx="12"/>
          </p:nvPr>
        </p:nvSpPr>
        <p:spPr/>
        <p:txBody>
          <a:bodyPr/>
          <a:lstStyle/>
          <a:p>
            <a:fld id="{5CCBEFA6-8277-4D9D-9123-9269B66012E9}" type="slidenum">
              <a:rPr lang="da-DK" smtClean="0"/>
              <a:t>3</a:t>
            </a:fld>
            <a:endParaRPr lang="da-DK"/>
          </a:p>
        </p:txBody>
      </p:sp>
      <p:sp>
        <p:nvSpPr>
          <p:cNvPr id="7" name="Title 1"/>
          <p:cNvSpPr txBox="1">
            <a:spLocks/>
          </p:cNvSpPr>
          <p:nvPr/>
        </p:nvSpPr>
        <p:spPr>
          <a:xfrm>
            <a:off x="918885" y="43226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Story</a:t>
            </a:r>
          </a:p>
        </p:txBody>
      </p:sp>
      <p:pic>
        <p:nvPicPr>
          <p:cNvPr id="2050" name="Picture 2" descr="https://images.unsplash.com/photo-1516472151647-6900f65d8975?ixlib=rb-1.2.1&amp;ixid=eyJhcHBfaWQiOjEyMDd9&amp;auto=format&amp;fit=crop&amp;w=1000&amp;q=80"/>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25231" y="1955405"/>
            <a:ext cx="6093917" cy="363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0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1CambridgeModelFig.pdf">
            <a:extLst>
              <a:ext uri="{FF2B5EF4-FFF2-40B4-BE49-F238E27FC236}">
                <a16:creationId xmlns:a16="http://schemas.microsoft.com/office/drawing/2014/main" xmlns="" id="{67F734BD-69D1-487F-968A-3BFBA0674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0197" y="1552080"/>
            <a:ext cx="8915400" cy="4174957"/>
          </a:xfrm>
          <a:prstGeom prst="rect">
            <a:avLst/>
          </a:prstGeom>
        </p:spPr>
      </p:pic>
      <p:sp>
        <p:nvSpPr>
          <p:cNvPr id="7" name="TextBox 6">
            <a:extLst>
              <a:ext uri="{FF2B5EF4-FFF2-40B4-BE49-F238E27FC236}">
                <a16:creationId xmlns:a16="http://schemas.microsoft.com/office/drawing/2014/main" xmlns="" id="{CC6CD804-300A-47F3-9DC1-83ECCA1E1E65}"/>
              </a:ext>
            </a:extLst>
          </p:cNvPr>
          <p:cNvSpPr txBox="1"/>
          <p:nvPr/>
        </p:nvSpPr>
        <p:spPr>
          <a:xfrm>
            <a:off x="5084031" y="5647947"/>
            <a:ext cx="6470041" cy="400110"/>
          </a:xfrm>
          <a:prstGeom prst="rect">
            <a:avLst/>
          </a:prstGeom>
          <a:noFill/>
        </p:spPr>
        <p:txBody>
          <a:bodyPr wrap="none" rtlCol="0">
            <a:spAutoFit/>
          </a:bodyPr>
          <a:lstStyle/>
          <a:p>
            <a:r>
              <a:rPr lang="en-US" sz="1000" dirty="0">
                <a:solidFill>
                  <a:schemeClr val="bg1">
                    <a:lumMod val="75000"/>
                  </a:schemeClr>
                </a:solidFill>
                <a:latin typeface="+mj-lt"/>
              </a:rPr>
              <a:t>Kurtz, S., Silverman, J., Bensons, J. Draper, J.(2005). Marrying content and process in clinical method</a:t>
            </a:r>
          </a:p>
          <a:p>
            <a:r>
              <a:rPr lang="en-US" sz="1000" dirty="0">
                <a:solidFill>
                  <a:schemeClr val="bg1">
                    <a:lumMod val="75000"/>
                  </a:schemeClr>
                </a:solidFill>
                <a:latin typeface="+mj-lt"/>
              </a:rPr>
              <a:t>teaching:  Enhancing the Calgary-Cambridge Guides. </a:t>
            </a:r>
            <a:r>
              <a:rPr lang="en-US" sz="1000" i="1" dirty="0">
                <a:solidFill>
                  <a:schemeClr val="bg1">
                    <a:lumMod val="75000"/>
                  </a:schemeClr>
                </a:solidFill>
                <a:latin typeface="+mj-lt"/>
              </a:rPr>
              <a:t>Academic Medicine,78(8)</a:t>
            </a:r>
            <a:r>
              <a:rPr lang="en-US" sz="1000" dirty="0">
                <a:solidFill>
                  <a:schemeClr val="bg1">
                    <a:lumMod val="75000"/>
                  </a:schemeClr>
                </a:solidFill>
                <a:latin typeface="+mj-lt"/>
              </a:rPr>
              <a:t>,802-809.  </a:t>
            </a:r>
          </a:p>
        </p:txBody>
      </p:sp>
      <p:sp>
        <p:nvSpPr>
          <p:cNvPr id="8" name="Rectangle: Rounded Corners 11">
            <a:extLst>
              <a:ext uri="{FF2B5EF4-FFF2-40B4-BE49-F238E27FC236}">
                <a16:creationId xmlns:a16="http://schemas.microsoft.com/office/drawing/2014/main" xmlns="" id="{791E6AFC-A8BB-45D1-970A-57576001252C}"/>
              </a:ext>
            </a:extLst>
          </p:cNvPr>
          <p:cNvSpPr/>
          <p:nvPr/>
        </p:nvSpPr>
        <p:spPr>
          <a:xfrm>
            <a:off x="8277726" y="1601488"/>
            <a:ext cx="1600200" cy="3574526"/>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a:bodyPr>
          <a:lstStyle/>
          <a:p>
            <a:pPr algn="ctr"/>
            <a:endParaRPr lang="en-US" sz="1400" dirty="0">
              <a:latin typeface="Georgia" pitchFamily="18" charset="0"/>
            </a:endParaRPr>
          </a:p>
        </p:txBody>
      </p:sp>
      <p:sp>
        <p:nvSpPr>
          <p:cNvPr id="2" name="Slide Number Placeholder 1"/>
          <p:cNvSpPr>
            <a:spLocks noGrp="1"/>
          </p:cNvSpPr>
          <p:nvPr>
            <p:ph type="sldNum" sz="quarter" idx="12"/>
          </p:nvPr>
        </p:nvSpPr>
        <p:spPr/>
        <p:txBody>
          <a:bodyPr/>
          <a:lstStyle/>
          <a:p>
            <a:fld id="{5CCBEFA6-8277-4D9D-9123-9269B66012E9}" type="slidenum">
              <a:rPr lang="da-DK" smtClean="0"/>
              <a:t>4</a:t>
            </a:fld>
            <a:endParaRPr lang="da-DK"/>
          </a:p>
        </p:txBody>
      </p:sp>
      <p:sp>
        <p:nvSpPr>
          <p:cNvPr id="10" name="Title 1"/>
          <p:cNvSpPr txBox="1">
            <a:spLocks/>
          </p:cNvSpPr>
          <p:nvPr/>
        </p:nvSpPr>
        <p:spPr>
          <a:xfrm>
            <a:off x="918885" y="432267"/>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Calgary-Cambridge guides</a:t>
            </a:r>
          </a:p>
        </p:txBody>
      </p:sp>
    </p:spTree>
    <p:extLst>
      <p:ext uri="{BB962C8B-B14F-4D97-AF65-F5344CB8AC3E}">
        <p14:creationId xmlns:p14="http://schemas.microsoft.com/office/powerpoint/2010/main" val="2325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5</a:t>
            </a:fld>
            <a:endParaRPr lang="da-DK"/>
          </a:p>
        </p:txBody>
      </p:sp>
      <p:sp>
        <p:nvSpPr>
          <p:cNvPr id="7" name="Title 1"/>
          <p:cNvSpPr txBox="1">
            <a:spLocks/>
          </p:cNvSpPr>
          <p:nvPr/>
        </p:nvSpPr>
        <p:spPr>
          <a:xfrm>
            <a:off x="918885" y="432264"/>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Missing </a:t>
            </a:r>
            <a:r>
              <a:rPr lang="da-DK" sz="3000" b="1" dirty="0" err="1"/>
              <a:t>emotional</a:t>
            </a:r>
            <a:r>
              <a:rPr lang="da-DK" sz="3000" b="1" dirty="0"/>
              <a:t> </a:t>
            </a:r>
            <a:r>
              <a:rPr lang="da-DK" sz="3000" b="1" dirty="0" err="1"/>
              <a:t>cues</a:t>
            </a:r>
            <a:endParaRPr lang="da-DK" sz="3000" b="1" dirty="0"/>
          </a:p>
        </p:txBody>
      </p:sp>
      <p:pic>
        <p:nvPicPr>
          <p:cNvPr id="3074" name="Picture 2" descr="side view of man's fac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37263" y="1583477"/>
            <a:ext cx="4810083" cy="23341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oman surrounded by gras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6384335" y="1571450"/>
            <a:ext cx="4696745" cy="23461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7263" y="3917603"/>
            <a:ext cx="4810083" cy="1689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Observational studies showed audiologists rarely acknowledge patients’ emotional concerns.</a:t>
            </a:r>
          </a:p>
        </p:txBody>
      </p:sp>
      <p:sp>
        <p:nvSpPr>
          <p:cNvPr id="12" name="Rectangle 11"/>
          <p:cNvSpPr/>
          <p:nvPr/>
        </p:nvSpPr>
        <p:spPr>
          <a:xfrm>
            <a:off x="6384337" y="3917603"/>
            <a:ext cx="4696745" cy="1689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Students and clinicians tend to feel more comfortable with information counseling than personal adjustment counseling.</a:t>
            </a:r>
          </a:p>
        </p:txBody>
      </p:sp>
    </p:spTree>
    <p:extLst>
      <p:ext uri="{BB962C8B-B14F-4D97-AF65-F5344CB8AC3E}">
        <p14:creationId xmlns:p14="http://schemas.microsoft.com/office/powerpoint/2010/main" val="376489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6</a:t>
            </a:fld>
            <a:endParaRPr lang="da-DK"/>
          </a:p>
        </p:txBody>
      </p:sp>
      <p:sp>
        <p:nvSpPr>
          <p:cNvPr id="7" name="Title 1"/>
          <p:cNvSpPr txBox="1">
            <a:spLocks/>
          </p:cNvSpPr>
          <p:nvPr/>
        </p:nvSpPr>
        <p:spPr>
          <a:xfrm>
            <a:off x="918885" y="424513"/>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Demonstrate</a:t>
            </a:r>
            <a:r>
              <a:rPr lang="da-DK" sz="3000" b="1" dirty="0"/>
              <a:t> </a:t>
            </a:r>
            <a:r>
              <a:rPr lang="da-DK" sz="3000" b="1" dirty="0" err="1"/>
              <a:t>empathy</a:t>
            </a:r>
            <a:endParaRPr lang="da-DK" sz="3000" b="1" dirty="0"/>
          </a:p>
        </p:txBody>
      </p:sp>
      <p:sp>
        <p:nvSpPr>
          <p:cNvPr id="8" name="Rectangle 7"/>
          <p:cNvSpPr/>
          <p:nvPr/>
        </p:nvSpPr>
        <p:spPr>
          <a:xfrm>
            <a:off x="0" y="1697064"/>
            <a:ext cx="5390147" cy="3885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1925" lvl="0" indent="-514350">
              <a:buClr>
                <a:schemeClr val="tx1">
                  <a:lumMod val="40000"/>
                  <a:lumOff val="60000"/>
                </a:schemeClr>
              </a:buClr>
              <a:buAutoNum type="romanLcParenR"/>
            </a:pPr>
            <a:r>
              <a:rPr lang="en-US" sz="1600" dirty="0">
                <a:solidFill>
                  <a:srgbClr val="040404"/>
                </a:solidFill>
              </a:rPr>
              <a:t>Be open to patients’ emotions</a:t>
            </a:r>
          </a:p>
          <a:p>
            <a:pPr marL="1431925" lvl="0" indent="-514350">
              <a:buClr>
                <a:schemeClr val="tx1">
                  <a:lumMod val="40000"/>
                  <a:lumOff val="60000"/>
                </a:schemeClr>
              </a:buClr>
              <a:buAutoNum type="romanLcParenR"/>
            </a:pPr>
            <a:endParaRPr lang="en-US" sz="1600" dirty="0">
              <a:solidFill>
                <a:srgbClr val="040404"/>
              </a:solidFill>
            </a:endParaRPr>
          </a:p>
          <a:p>
            <a:pPr marL="1431925" lvl="0" indent="-514350">
              <a:buClr>
                <a:schemeClr val="tx1">
                  <a:lumMod val="40000"/>
                  <a:lumOff val="60000"/>
                </a:schemeClr>
              </a:buClr>
              <a:buAutoNum type="romanLcParenR"/>
            </a:pPr>
            <a:r>
              <a:rPr lang="en-US" sz="1600" dirty="0">
                <a:solidFill>
                  <a:srgbClr val="040404"/>
                </a:solidFill>
              </a:rPr>
              <a:t>Discern empathetic opportunities</a:t>
            </a:r>
          </a:p>
          <a:p>
            <a:pPr marL="1431925" lvl="0" indent="-514350">
              <a:buClr>
                <a:schemeClr val="tx1">
                  <a:lumMod val="40000"/>
                  <a:lumOff val="60000"/>
                </a:schemeClr>
              </a:buClr>
              <a:buAutoNum type="romanLcParenR"/>
            </a:pPr>
            <a:endParaRPr lang="en-US" sz="1600" dirty="0">
              <a:solidFill>
                <a:srgbClr val="040404"/>
              </a:solidFill>
            </a:endParaRPr>
          </a:p>
          <a:p>
            <a:pPr marL="1431925" lvl="0" indent="-514350">
              <a:buClr>
                <a:schemeClr val="tx1">
                  <a:lumMod val="40000"/>
                  <a:lumOff val="60000"/>
                </a:schemeClr>
              </a:buClr>
              <a:buAutoNum type="romanLcParenR"/>
            </a:pPr>
            <a:r>
              <a:rPr lang="en-US" sz="1600" dirty="0">
                <a:solidFill>
                  <a:srgbClr val="040404"/>
                </a:solidFill>
              </a:rPr>
              <a:t>Express empathy</a:t>
            </a:r>
          </a:p>
        </p:txBody>
      </p:sp>
      <p:sp>
        <p:nvSpPr>
          <p:cNvPr id="18" name="TextBox 17"/>
          <p:cNvSpPr txBox="1"/>
          <p:nvPr/>
        </p:nvSpPr>
        <p:spPr>
          <a:xfrm>
            <a:off x="5835315" y="2303797"/>
            <a:ext cx="5414211" cy="2805320"/>
          </a:xfrm>
          <a:prstGeom prst="rect">
            <a:avLst/>
          </a:prstGeom>
          <a:noFill/>
        </p:spPr>
        <p:txBody>
          <a:bodyPr wrap="square" rtlCol="0">
            <a:spAutoFit/>
          </a:bodyPr>
          <a:lstStyle/>
          <a:p>
            <a:pPr lvl="0">
              <a:lnSpc>
                <a:spcPct val="150000"/>
              </a:lnSpc>
            </a:pPr>
            <a:r>
              <a:rPr lang="en-AU" sz="2000" i="1" dirty="0"/>
              <a:t>“Empathy begins with understanding life from another person’s perspective. Nobody has an objective experience of reality. It’s all through our own individual prisms.”</a:t>
            </a:r>
          </a:p>
          <a:p>
            <a:pPr lvl="0" algn="r">
              <a:lnSpc>
                <a:spcPct val="150000"/>
              </a:lnSpc>
            </a:pPr>
            <a:r>
              <a:rPr lang="en-AU" sz="1400" dirty="0"/>
              <a:t>- Sterling K. Brown</a:t>
            </a:r>
          </a:p>
          <a:p>
            <a:pPr>
              <a:lnSpc>
                <a:spcPct val="150000"/>
              </a:lnSpc>
            </a:pPr>
            <a:endParaRPr lang="da-DK" sz="2000" dirty="0"/>
          </a:p>
        </p:txBody>
      </p:sp>
    </p:spTree>
    <p:extLst>
      <p:ext uri="{BB962C8B-B14F-4D97-AF65-F5344CB8AC3E}">
        <p14:creationId xmlns:p14="http://schemas.microsoft.com/office/powerpoint/2010/main" val="410569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7</a:t>
            </a:fld>
            <a:endParaRPr lang="da-DK"/>
          </a:p>
        </p:txBody>
      </p:sp>
      <p:sp>
        <p:nvSpPr>
          <p:cNvPr id="7" name="Title 1"/>
          <p:cNvSpPr txBox="1">
            <a:spLocks/>
          </p:cNvSpPr>
          <p:nvPr/>
        </p:nvSpPr>
        <p:spPr>
          <a:xfrm>
            <a:off x="918885" y="432268"/>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Be open to patients’ emotions</a:t>
            </a:r>
          </a:p>
        </p:txBody>
      </p:sp>
      <p:sp>
        <p:nvSpPr>
          <p:cNvPr id="6" name="Rectangle 5"/>
          <p:cNvSpPr/>
          <p:nvPr/>
        </p:nvSpPr>
        <p:spPr>
          <a:xfrm>
            <a:off x="0" y="1697063"/>
            <a:ext cx="9430719" cy="38855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0950" lvl="0" indent="-342900">
              <a:buFontTx/>
              <a:buChar char="-"/>
            </a:pPr>
            <a:r>
              <a:rPr lang="en-AU" sz="1600" dirty="0">
                <a:solidFill>
                  <a:srgbClr val="040404"/>
                </a:solidFill>
              </a:rPr>
              <a:t>Being open to our patients’ emotions can add depth in the relationship building</a:t>
            </a:r>
          </a:p>
          <a:p>
            <a:pPr marL="1250950" lvl="0" indent="-342900">
              <a:buFontTx/>
              <a:buChar char="-"/>
            </a:pPr>
            <a:endParaRPr lang="en-AU" sz="1600" dirty="0">
              <a:solidFill>
                <a:srgbClr val="040404"/>
              </a:solidFill>
            </a:endParaRPr>
          </a:p>
          <a:p>
            <a:pPr marL="1250950" lvl="0" indent="-342900">
              <a:buFontTx/>
              <a:buChar char="-"/>
            </a:pPr>
            <a:r>
              <a:rPr lang="en-AU" sz="1600" dirty="0">
                <a:solidFill>
                  <a:srgbClr val="040404"/>
                </a:solidFill>
              </a:rPr>
              <a:t>Patients appreciate empathetic responses</a:t>
            </a:r>
          </a:p>
          <a:p>
            <a:pPr marL="1250950" lvl="0" indent="-342900">
              <a:buFontTx/>
              <a:buChar char="-"/>
            </a:pPr>
            <a:endParaRPr lang="en-AU" sz="1600" dirty="0">
              <a:solidFill>
                <a:srgbClr val="040404"/>
              </a:solidFill>
            </a:endParaRPr>
          </a:p>
          <a:p>
            <a:pPr marL="1250950" lvl="0" indent="-342900">
              <a:buFontTx/>
              <a:buChar char="-"/>
            </a:pPr>
            <a:r>
              <a:rPr lang="en-AU" sz="1600" dirty="0">
                <a:solidFill>
                  <a:srgbClr val="040404"/>
                </a:solidFill>
              </a:rPr>
              <a:t>Not acknowledging patients’ emotional concerns can negatively impact hearing care</a:t>
            </a:r>
          </a:p>
          <a:p>
            <a:pPr marL="1250950" lvl="0" indent="-342900">
              <a:buFontTx/>
              <a:buChar char="-"/>
            </a:pPr>
            <a:endParaRPr lang="en-AU" sz="1600" dirty="0">
              <a:solidFill>
                <a:srgbClr val="040404"/>
              </a:solidFill>
            </a:endParaRPr>
          </a:p>
          <a:p>
            <a:pPr marL="1250950" lvl="0" indent="-342900">
              <a:buFontTx/>
              <a:buChar char="-"/>
            </a:pPr>
            <a:r>
              <a:rPr lang="en-AU" sz="1600" dirty="0">
                <a:solidFill>
                  <a:srgbClr val="040404"/>
                </a:solidFill>
              </a:rPr>
              <a:t>Responding to patients’ emotions is part of scope of practice in many countries</a:t>
            </a:r>
          </a:p>
          <a:p>
            <a:pPr marL="1250950" lvl="0" indent="-342900">
              <a:buFontTx/>
              <a:buChar char="-"/>
            </a:pPr>
            <a:endParaRPr lang="en-AU" sz="1600" dirty="0">
              <a:solidFill>
                <a:srgbClr val="040404"/>
              </a:solidFill>
            </a:endParaRPr>
          </a:p>
          <a:p>
            <a:pPr marL="1250950" lvl="0" indent="-342900">
              <a:buFontTx/>
              <a:buChar char="-"/>
            </a:pPr>
            <a:r>
              <a:rPr lang="en-AU" sz="1600" dirty="0">
                <a:solidFill>
                  <a:srgbClr val="040404"/>
                </a:solidFill>
              </a:rPr>
              <a:t>Clinicians must be open to learning and adopting skills to respond to patients in an empathetic manner</a:t>
            </a:r>
          </a:p>
        </p:txBody>
      </p:sp>
    </p:spTree>
    <p:extLst>
      <p:ext uri="{BB962C8B-B14F-4D97-AF65-F5344CB8AC3E}">
        <p14:creationId xmlns:p14="http://schemas.microsoft.com/office/powerpoint/2010/main" val="45339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8</a:t>
            </a:fld>
            <a:endParaRPr lang="da-DK"/>
          </a:p>
        </p:txBody>
      </p:sp>
      <p:sp>
        <p:nvSpPr>
          <p:cNvPr id="7" name="Title 1"/>
          <p:cNvSpPr txBox="1">
            <a:spLocks/>
          </p:cNvSpPr>
          <p:nvPr/>
        </p:nvSpPr>
        <p:spPr>
          <a:xfrm>
            <a:off x="918885" y="43226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Discern</a:t>
            </a:r>
            <a:r>
              <a:rPr lang="da-DK" sz="3000" b="1" dirty="0"/>
              <a:t> </a:t>
            </a:r>
            <a:r>
              <a:rPr lang="da-DK" sz="3000" b="1" dirty="0" err="1"/>
              <a:t>empathetic</a:t>
            </a:r>
            <a:r>
              <a:rPr lang="da-DK" sz="3000" b="1" dirty="0"/>
              <a:t> </a:t>
            </a:r>
            <a:r>
              <a:rPr lang="da-DK" sz="3000" b="1" dirty="0" err="1"/>
              <a:t>opportunities</a:t>
            </a:r>
            <a:endParaRPr lang="da-DK" sz="3000" b="1" dirty="0"/>
          </a:p>
        </p:txBody>
      </p:sp>
      <p:sp>
        <p:nvSpPr>
          <p:cNvPr id="8" name="TextBox 7"/>
          <p:cNvSpPr txBox="1"/>
          <p:nvPr/>
        </p:nvSpPr>
        <p:spPr>
          <a:xfrm>
            <a:off x="967013" y="4211959"/>
            <a:ext cx="4328820" cy="2015936"/>
          </a:xfrm>
          <a:prstGeom prst="rect">
            <a:avLst/>
          </a:prstGeom>
          <a:noFill/>
        </p:spPr>
        <p:txBody>
          <a:bodyPr wrap="square" rtlCol="0">
            <a:spAutoFit/>
          </a:bodyPr>
          <a:lstStyle/>
          <a:p>
            <a:pPr lvl="0">
              <a:lnSpc>
                <a:spcPts val="1800"/>
              </a:lnSpc>
            </a:pPr>
            <a:r>
              <a:rPr lang="en-US" dirty="0"/>
              <a:t>Active listening </a:t>
            </a:r>
          </a:p>
          <a:p>
            <a:pPr lvl="0">
              <a:lnSpc>
                <a:spcPts val="1800"/>
              </a:lnSpc>
            </a:pPr>
            <a:endParaRPr lang="en-US" sz="2000" dirty="0"/>
          </a:p>
          <a:p>
            <a:pPr marL="285750" lvl="1" indent="-285750">
              <a:lnSpc>
                <a:spcPts val="18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Focus on not interrupting or finishing other peoples’ sentences</a:t>
            </a:r>
          </a:p>
          <a:p>
            <a:pPr marL="285750" lvl="1" indent="-285750">
              <a:lnSpc>
                <a:spcPts val="1800"/>
              </a:lnSpc>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endParaRPr>
          </a:p>
          <a:p>
            <a:pPr marL="285750" lvl="1" indent="-285750">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Affirm responses with ‘I see’, ‘mm’, ‘I understand’ etc.</a:t>
            </a:r>
            <a:endParaRPr lang="en-US" sz="1600" dirty="0">
              <a:solidFill>
                <a:schemeClr val="bg2">
                  <a:lumMod val="10000"/>
                </a:schemeClr>
              </a:solidFill>
            </a:endParaRPr>
          </a:p>
          <a:p>
            <a:pPr>
              <a:lnSpc>
                <a:spcPts val="2000"/>
              </a:lnSpc>
            </a:pPr>
            <a:endParaRPr lang="da-DK" sz="1600" dirty="0">
              <a:solidFill>
                <a:schemeClr val="bg2">
                  <a:lumMod val="10000"/>
                </a:schemeClr>
              </a:solidFill>
            </a:endParaRPr>
          </a:p>
        </p:txBody>
      </p:sp>
      <p:sp>
        <p:nvSpPr>
          <p:cNvPr id="9" name="TextBox 8"/>
          <p:cNvSpPr txBox="1"/>
          <p:nvPr/>
        </p:nvSpPr>
        <p:spPr>
          <a:xfrm>
            <a:off x="6299471" y="4211959"/>
            <a:ext cx="4328820" cy="1887696"/>
          </a:xfrm>
          <a:prstGeom prst="rect">
            <a:avLst/>
          </a:prstGeom>
          <a:noFill/>
        </p:spPr>
        <p:txBody>
          <a:bodyPr wrap="square" rtlCol="0">
            <a:spAutoFit/>
          </a:bodyPr>
          <a:lstStyle/>
          <a:p>
            <a:pPr lvl="0">
              <a:lnSpc>
                <a:spcPts val="2000"/>
              </a:lnSpc>
            </a:pPr>
            <a:r>
              <a:rPr lang="en-US" sz="2000" dirty="0"/>
              <a:t>Observations</a:t>
            </a:r>
          </a:p>
          <a:p>
            <a:pPr lvl="0">
              <a:lnSpc>
                <a:spcPts val="2000"/>
              </a:lnSpc>
            </a:pPr>
            <a:endParaRPr lang="en-US" sz="2000" dirty="0"/>
          </a:p>
          <a:p>
            <a:pPr marL="285750" lvl="0" indent="-285750">
              <a:lnSpc>
                <a:spcPts val="20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Observe non-verbal cues </a:t>
            </a:r>
          </a:p>
          <a:p>
            <a:pPr marL="285750" lvl="0" indent="-285750">
              <a:lnSpc>
                <a:spcPts val="2000"/>
              </a:lnSpc>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endParaRPr>
          </a:p>
          <a:p>
            <a:pPr marL="285750" lvl="0" indent="-285750">
              <a:lnSpc>
                <a:spcPts val="20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E.g. body posture, facial expression, tone of voice</a:t>
            </a:r>
          </a:p>
          <a:p>
            <a:pPr>
              <a:lnSpc>
                <a:spcPts val="2000"/>
              </a:lnSpc>
            </a:pPr>
            <a:endParaRPr lang="da-DK" sz="1600" dirty="0">
              <a:solidFill>
                <a:schemeClr val="bg2">
                  <a:lumMod val="10000"/>
                </a:schemeClr>
              </a:solidFill>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1327" y="1707453"/>
            <a:ext cx="4858209" cy="2329855"/>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0773" y="1718682"/>
            <a:ext cx="4763301" cy="2318626"/>
          </a:xfrm>
          <a:prstGeom prst="rect">
            <a:avLst/>
          </a:prstGeom>
        </p:spPr>
      </p:pic>
    </p:spTree>
    <p:extLst>
      <p:ext uri="{BB962C8B-B14F-4D97-AF65-F5344CB8AC3E}">
        <p14:creationId xmlns:p14="http://schemas.microsoft.com/office/powerpoint/2010/main" val="150254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9</a:t>
            </a:fld>
            <a:endParaRPr lang="da-DK"/>
          </a:p>
        </p:txBody>
      </p:sp>
      <p:sp>
        <p:nvSpPr>
          <p:cNvPr id="5" name="Title 4"/>
          <p:cNvSpPr>
            <a:spLocks noGrp="1"/>
          </p:cNvSpPr>
          <p:nvPr>
            <p:ph type="title"/>
          </p:nvPr>
        </p:nvSpPr>
        <p:spPr/>
        <p:txBody>
          <a:bodyPr/>
          <a:lstStyle/>
          <a:p>
            <a:r>
              <a:rPr lang="en-US" dirty="0" smtClean="0"/>
              <a:t>Empathy in action</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82087" y="1297859"/>
            <a:ext cx="8317702" cy="4683586"/>
          </a:xfrm>
          <a:prstGeom prst="rect">
            <a:avLst/>
          </a:prstGeom>
        </p:spPr>
      </p:pic>
    </p:spTree>
    <p:extLst>
      <p:ext uri="{BB962C8B-B14F-4D97-AF65-F5344CB8AC3E}">
        <p14:creationId xmlns:p14="http://schemas.microsoft.com/office/powerpoint/2010/main" val="3169801481"/>
      </p:ext>
    </p:extLst>
  </p:cSld>
  <p:clrMapOvr>
    <a:masterClrMapping/>
  </p:clrMapOvr>
</p:sld>
</file>

<file path=ppt/theme/theme1.xml><?xml version="1.0" encoding="utf-8"?>
<a:theme xmlns:a="http://schemas.openxmlformats.org/drawingml/2006/main" name="Ida_MIsd">
  <a:themeElements>
    <a:clrScheme name="Custom 5">
      <a:dk1>
        <a:srgbClr val="E63E4D"/>
      </a:dk1>
      <a:lt1>
        <a:srgbClr val="FFFFFF"/>
      </a:lt1>
      <a:dk2>
        <a:srgbClr val="000000"/>
      </a:dk2>
      <a:lt2>
        <a:srgbClr val="F2F2F2"/>
      </a:lt2>
      <a:accent1>
        <a:srgbClr val="0099AC"/>
      </a:accent1>
      <a:accent2>
        <a:srgbClr val="676696"/>
      </a:accent2>
      <a:accent3>
        <a:srgbClr val="A1ABD3"/>
      </a:accent3>
      <a:accent4>
        <a:srgbClr val="F5A52B"/>
      </a:accent4>
      <a:accent5>
        <a:srgbClr val="4472C4"/>
      </a:accent5>
      <a:accent6>
        <a:srgbClr val="70AD47"/>
      </a:accent6>
      <a:hlink>
        <a:srgbClr val="676696"/>
      </a:hlink>
      <a:folHlink>
        <a:srgbClr val="954F72"/>
      </a:folHlink>
    </a:clrScheme>
    <a:fontScheme name="Id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_MIsd" id="{CBB2ED63-F8C4-4DCA-B704-F0E3229A0715}" vid="{5D1E1421-27F9-41FE-B620-08F717D39D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Ida_MIsd</Template>
  <TotalTime>941</TotalTime>
  <Words>3778</Words>
  <Application>Microsoft Office PowerPoint</Application>
  <PresentationFormat>Widescreen</PresentationFormat>
  <Paragraphs>287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Montserrat</vt:lpstr>
      <vt:lpstr>Calibri</vt:lpstr>
      <vt:lpstr>Georgia</vt:lpstr>
      <vt:lpstr>Arial</vt:lpstr>
      <vt:lpstr>Ida_MIsd</vt:lpstr>
      <vt:lpstr>Building a therapeutic relationship: Empathy is the key</vt:lpstr>
      <vt:lpstr>Learning objectives</vt:lpstr>
      <vt:lpstr>PowerPoint Presentation</vt:lpstr>
      <vt:lpstr>PowerPoint Presentation</vt:lpstr>
      <vt:lpstr>PowerPoint Presentation</vt:lpstr>
      <vt:lpstr>PowerPoint Presentation</vt:lpstr>
      <vt:lpstr>PowerPoint Presentation</vt:lpstr>
      <vt:lpstr>PowerPoint Presentation</vt:lpstr>
      <vt:lpstr>Empathy in action</vt:lpstr>
      <vt:lpstr>PowerPoint Presentation</vt:lpstr>
      <vt:lpstr>PowerPoint Presentation</vt:lpstr>
      <vt:lpstr>PowerPoint Presentation</vt:lpstr>
      <vt:lpstr>PowerPoint Presentation</vt:lpstr>
      <vt:lpstr>PowerPoint Presentation</vt:lpstr>
      <vt:lpstr>Activity 2: Class role-play</vt:lpstr>
      <vt:lpstr>PowerPoint Presentation</vt:lpstr>
      <vt:lpstr>PowerPoint Presentation</vt:lpstr>
    </vt:vector>
  </TitlesOfParts>
  <Company>William Demant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by Ida</dc:title>
  <dc:creator>Adela Hrdlickova (ADHV)</dc:creator>
  <cp:lastModifiedBy>Ellen Pucke (ELPU)</cp:lastModifiedBy>
  <cp:revision>95</cp:revision>
  <dcterms:created xsi:type="dcterms:W3CDTF">2019-05-08T11:52:22Z</dcterms:created>
  <dcterms:modified xsi:type="dcterms:W3CDTF">2019-06-25T11:32:49Z</dcterms:modified>
</cp:coreProperties>
</file>