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30" r:id="rId1"/>
  </p:sldMasterIdLst>
  <p:notesMasterIdLst>
    <p:notesMasterId r:id="rId25"/>
  </p:notesMasterIdLst>
  <p:sldIdLst>
    <p:sldId id="256" r:id="rId2"/>
    <p:sldId id="287" r:id="rId3"/>
    <p:sldId id="257" r:id="rId4"/>
    <p:sldId id="265" r:id="rId5"/>
    <p:sldId id="259" r:id="rId6"/>
    <p:sldId id="266"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82" r:id="rId20"/>
    <p:sldId id="288" r:id="rId21"/>
    <p:sldId id="277" r:id="rId22"/>
    <p:sldId id="278" r:id="rId23"/>
    <p:sldId id="284" r:id="rId24"/>
  </p:sldIdLst>
  <p:sldSz cx="12192000" cy="6858000"/>
  <p:notesSz cx="6858000" cy="9144000"/>
  <p:embeddedFontLst>
    <p:embeddedFont>
      <p:font typeface="Montserrat"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Georgia" panose="02040502050405020303" pitchFamily="18" charset="0"/>
      <p:regular r:id="rId34"/>
      <p:bold r:id="rId35"/>
      <p:italic r:id="rId36"/>
      <p:boldItalic r:id="rId37"/>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la Hrdlickova (ADHV)" initials="AH(" lastIdx="1" clrIdx="0">
    <p:extLst>
      <p:ext uri="{19B8F6BF-5375-455C-9EA6-DF929625EA0E}">
        <p15:presenceInfo xmlns:p15="http://schemas.microsoft.com/office/powerpoint/2012/main" userId="S-1-5-21-3190351451-1368101502-2832606768-1479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3E4D"/>
    <a:srgbClr val="676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273" autoAdjust="0"/>
  </p:normalViewPr>
  <p:slideViewPr>
    <p:cSldViewPr snapToGrid="0">
      <p:cViewPr varScale="1">
        <p:scale>
          <a:sx n="97" d="100"/>
          <a:sy n="97" d="100"/>
        </p:scale>
        <p:origin x="306" y="90"/>
      </p:cViewPr>
      <p:guideLst>
        <p:guide orient="horz" pos="2160"/>
        <p:guide pos="381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0000"/>
                    <a:lumOff val="40000"/>
                  </a:schemeClr>
                </a:solidFill>
                <a:latin typeface="+mn-lt"/>
                <a:ea typeface="+mn-ea"/>
                <a:cs typeface="+mn-cs"/>
              </a:defRPr>
            </a:pPr>
            <a:r>
              <a:rPr lang="en-US" sz="2000" b="1" dirty="0">
                <a:solidFill>
                  <a:schemeClr val="tx1">
                    <a:lumMod val="60000"/>
                    <a:lumOff val="40000"/>
                  </a:schemeClr>
                </a:solidFill>
              </a:rPr>
              <a:t>Total PPOS scores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0000"/>
                  <a:lumOff val="40000"/>
                </a:schemeClr>
              </a:solidFill>
              <a:latin typeface="+mn-lt"/>
              <a:ea typeface="+mn-ea"/>
              <a:cs typeface="+mn-cs"/>
            </a:defRPr>
          </a:pPr>
          <a:endParaRPr lang="en-US"/>
        </a:p>
      </c:txPr>
    </c:title>
    <c:autoTitleDeleted val="0"/>
    <c:plotArea>
      <c:layout>
        <c:manualLayout>
          <c:layoutTarget val="inner"/>
          <c:xMode val="edge"/>
          <c:yMode val="edge"/>
          <c:x val="7.1594103271291482E-2"/>
          <c:y val="0.11058372984574805"/>
          <c:w val="0.88727144493933863"/>
          <c:h val="0.74321996095214704"/>
        </c:manualLayout>
      </c:layout>
      <c:barChart>
        <c:barDir val="col"/>
        <c:grouping val="clustered"/>
        <c:varyColors val="0"/>
        <c:ser>
          <c:idx val="0"/>
          <c:order val="0"/>
          <c:tx>
            <c:strRef>
              <c:f>'[Chart in Microsoft PowerPoint]Sheet1'!$A$2</c:f>
              <c:strCache>
                <c:ptCount val="1"/>
                <c:pt idx="0">
                  <c:v>Total PPOS</c:v>
                </c:pt>
              </c:strCache>
            </c:strRef>
          </c:tx>
          <c:spPr>
            <a:solidFill>
              <a:schemeClr val="accent1"/>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BA76-4475-9FCD-AE750343B6BA}"/>
              </c:ext>
            </c:extLst>
          </c:dPt>
          <c:dPt>
            <c:idx val="1"/>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3-BA76-4475-9FCD-AE750343B6BA}"/>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BA76-4475-9FCD-AE750343B6BA}"/>
              </c:ext>
            </c:extLst>
          </c:dPt>
          <c:dPt>
            <c:idx val="3"/>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7-3960-4E09-8FF1-B2F4486F76DE}"/>
              </c:ext>
            </c:extLst>
          </c:dPt>
          <c:dPt>
            <c:idx val="4"/>
            <c:invertIfNegative val="0"/>
            <c:bubble3D val="0"/>
            <c:spPr>
              <a:solidFill>
                <a:schemeClr val="bg2">
                  <a:lumMod val="90000"/>
                </a:schemeClr>
              </a:solidFill>
              <a:ln>
                <a:noFill/>
              </a:ln>
              <a:effectLst/>
            </c:spPr>
            <c:extLst xmlns:c16r2="http://schemas.microsoft.com/office/drawing/2015/06/chart">
              <c:ext xmlns:c16="http://schemas.microsoft.com/office/drawing/2014/chart" uri="{C3380CC4-5D6E-409C-BE32-E72D297353CC}">
                <c16:uniqueId val="{00000007-BA76-4475-9FCD-AE750343B6BA}"/>
              </c:ext>
            </c:extLst>
          </c:dPt>
          <c:dPt>
            <c:idx val="5"/>
            <c:invertIfNegative val="0"/>
            <c:bubble3D val="0"/>
            <c:spPr>
              <a:solidFill>
                <a:srgbClr val="676696"/>
              </a:solidFill>
              <a:ln>
                <a:noFill/>
              </a:ln>
              <a:effectLst/>
            </c:spPr>
            <c:extLst xmlns:c16r2="http://schemas.microsoft.com/office/drawing/2015/06/chart">
              <c:ext xmlns:c16="http://schemas.microsoft.com/office/drawing/2014/chart" uri="{C3380CC4-5D6E-409C-BE32-E72D297353CC}">
                <c16:uniqueId val="{00000009-BA76-4475-9FCD-AE750343B6B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in Microsoft PowerPoint]Sheet1'!$B$1:$G$1</c:f>
              <c:strCache>
                <c:ptCount val="6"/>
                <c:pt idx="0">
                  <c:v>Australia</c:v>
                </c:pt>
                <c:pt idx="1">
                  <c:v>Portugal</c:v>
                </c:pt>
                <c:pt idx="2">
                  <c:v>India</c:v>
                </c:pt>
                <c:pt idx="3">
                  <c:v>Iran</c:v>
                </c:pt>
                <c:pt idx="4">
                  <c:v>Malaysia</c:v>
                </c:pt>
                <c:pt idx="5">
                  <c:v>Pre-S&amp;H students</c:v>
                </c:pt>
              </c:strCache>
            </c:strRef>
          </c:cat>
          <c:val>
            <c:numRef>
              <c:f>'[Chart in Microsoft PowerPoint]Sheet1'!$B$2:$G$2</c:f>
              <c:numCache>
                <c:formatCode>General</c:formatCode>
                <c:ptCount val="6"/>
                <c:pt idx="0">
                  <c:v>4.5</c:v>
                </c:pt>
                <c:pt idx="1">
                  <c:v>4.2</c:v>
                </c:pt>
                <c:pt idx="2">
                  <c:v>3.5</c:v>
                </c:pt>
                <c:pt idx="3">
                  <c:v>3.4</c:v>
                </c:pt>
                <c:pt idx="4">
                  <c:v>3.9</c:v>
                </c:pt>
                <c:pt idx="5">
                  <c:v>4.0999999999999996</c:v>
                </c:pt>
              </c:numCache>
            </c:numRef>
          </c:val>
          <c:extLst xmlns:c16r2="http://schemas.microsoft.com/office/drawing/2015/06/chart">
            <c:ext xmlns:c16="http://schemas.microsoft.com/office/drawing/2014/chart" uri="{C3380CC4-5D6E-409C-BE32-E72D297353CC}">
              <c16:uniqueId val="{0000000A-BA76-4475-9FCD-AE750343B6BA}"/>
            </c:ext>
          </c:extLst>
        </c:ser>
        <c:dLbls>
          <c:showLegendKey val="0"/>
          <c:showVal val="0"/>
          <c:showCatName val="0"/>
          <c:showSerName val="0"/>
          <c:showPercent val="0"/>
          <c:showBubbleSize val="0"/>
        </c:dLbls>
        <c:gapWidth val="219"/>
        <c:overlap val="-27"/>
        <c:axId val="253929472"/>
        <c:axId val="253923984"/>
      </c:barChart>
      <c:catAx>
        <c:axId val="25392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53923984"/>
        <c:crosses val="autoZero"/>
        <c:auto val="1"/>
        <c:lblAlgn val="ctr"/>
        <c:lblOffset val="100"/>
        <c:noMultiLvlLbl val="0"/>
      </c:catAx>
      <c:valAx>
        <c:axId val="253923984"/>
        <c:scaling>
          <c:orientation val="minMax"/>
          <c:max val="6"/>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0000"/>
                        <a:lumOff val="40000"/>
                      </a:schemeClr>
                    </a:solidFill>
                    <a:latin typeface="+mn-lt"/>
                    <a:ea typeface="+mn-ea"/>
                    <a:cs typeface="+mn-cs"/>
                  </a:defRPr>
                </a:pPr>
                <a:r>
                  <a:rPr lang="en-US" sz="1600" dirty="0">
                    <a:solidFill>
                      <a:schemeClr val="tx1">
                        <a:lumMod val="60000"/>
                        <a:lumOff val="40000"/>
                      </a:schemeClr>
                    </a:solidFill>
                  </a:rPr>
                  <a:t>Mean Score</a:t>
                </a:r>
              </a:p>
              <a:p>
                <a:pPr>
                  <a:defRPr sz="1600">
                    <a:solidFill>
                      <a:schemeClr val="tx1">
                        <a:lumMod val="60000"/>
                        <a:lumOff val="40000"/>
                      </a:schemeClr>
                    </a:solidFill>
                  </a:defRPr>
                </a:pPr>
                <a:endParaRPr lang="en-US" sz="1600" dirty="0">
                  <a:solidFill>
                    <a:schemeClr val="tx1">
                      <a:lumMod val="60000"/>
                      <a:lumOff val="40000"/>
                    </a:schemeClr>
                  </a:solidFill>
                </a:endParaRPr>
              </a:p>
            </c:rich>
          </c:tx>
          <c:layout>
            <c:manualLayout>
              <c:xMode val="edge"/>
              <c:yMode val="edge"/>
              <c:x val="0"/>
              <c:y val="0.3438301078088802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0000"/>
                      <a:lumOff val="40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2">
                    <a:lumMod val="75000"/>
                  </a:schemeClr>
                </a:solidFill>
                <a:latin typeface="+mn-lt"/>
                <a:ea typeface="+mn-ea"/>
                <a:cs typeface="+mn-cs"/>
              </a:defRPr>
            </a:pPr>
            <a:endParaRPr lang="en-US"/>
          </a:p>
        </c:txPr>
        <c:crossAx val="253929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D926A-6B3A-49BF-A73E-EDBB1AC63195}" type="datetimeFigureOut">
              <a:rPr lang="da-DK" smtClean="0"/>
              <a:t>25-06-2019</a:t>
            </a:fld>
            <a:endParaRPr lang="da-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C3987-D689-41E7-B012-7A1AE2CA91E3}" type="slidenum">
              <a:rPr lang="da-DK" smtClean="0"/>
              <a:t>‹#›</a:t>
            </a:fld>
            <a:endParaRPr lang="da-DK"/>
          </a:p>
        </p:txBody>
      </p:sp>
    </p:spTree>
    <p:extLst>
      <p:ext uri="{BB962C8B-B14F-4D97-AF65-F5344CB8AC3E}">
        <p14:creationId xmlns:p14="http://schemas.microsoft.com/office/powerpoint/2010/main" val="223946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dainstitute.com/tools/university_course/module_2/time_and_tal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dainstitute.com/tools/self_development/get_started/reflective_journ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dainstitute.com/tools/time_and_talk/get_started/#page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0" dirty="0" smtClean="0"/>
              <a:t>This</a:t>
            </a:r>
            <a:r>
              <a:rPr lang="da-DK" i="0" baseline="0" dirty="0" smtClean="0"/>
              <a:t> is unit 1 of the ”</a:t>
            </a:r>
            <a:r>
              <a:rPr lang="da-DK" i="0" baseline="0" dirty="0" err="1" smtClean="0"/>
              <a:t>Applying</a:t>
            </a:r>
            <a:r>
              <a:rPr lang="da-DK" i="0" baseline="0" dirty="0" smtClean="0"/>
              <a:t> PCC in an Appointment” </a:t>
            </a:r>
            <a:r>
              <a:rPr lang="da-DK" i="0" baseline="0" dirty="0" err="1" smtClean="0"/>
              <a:t>module</a:t>
            </a:r>
            <a:r>
              <a:rPr lang="da-DK" i="0" baseline="0" dirty="0" smtClean="0"/>
              <a:t> of the Ida University Course. This </a:t>
            </a:r>
            <a:r>
              <a:rPr lang="da-DK" i="0" baseline="0" dirty="0" err="1" smtClean="0"/>
              <a:t>module</a:t>
            </a:r>
            <a:r>
              <a:rPr lang="da-DK" i="0" baseline="0" dirty="0" smtClean="0"/>
              <a:t> </a:t>
            </a:r>
            <a:r>
              <a:rPr lang="da-DK" i="0" baseline="0" dirty="0" err="1" smtClean="0"/>
              <a:t>helps</a:t>
            </a:r>
            <a:r>
              <a:rPr lang="da-DK" i="0" baseline="0" dirty="0" smtClean="0"/>
              <a:t> </a:t>
            </a:r>
            <a:r>
              <a:rPr lang="da-DK" i="0" baseline="0" dirty="0" err="1" smtClean="0"/>
              <a:t>lecturers</a:t>
            </a:r>
            <a:r>
              <a:rPr lang="da-DK" i="0" baseline="0" dirty="0" smtClean="0"/>
              <a:t> guide students in </a:t>
            </a:r>
            <a:r>
              <a:rPr lang="da-DK" i="0" baseline="0" dirty="0" err="1" smtClean="0"/>
              <a:t>hearing</a:t>
            </a:r>
            <a:r>
              <a:rPr lang="da-DK" i="0" baseline="0" dirty="0" smtClean="0"/>
              <a:t> </a:t>
            </a:r>
            <a:r>
              <a:rPr lang="da-DK" i="0" baseline="0" dirty="0" err="1" smtClean="0"/>
              <a:t>care</a:t>
            </a:r>
            <a:r>
              <a:rPr lang="da-DK" i="0" baseline="0" dirty="0" smtClean="0"/>
              <a:t>, rehabilitation, and </a:t>
            </a:r>
            <a:r>
              <a:rPr lang="da-DK" i="0" baseline="0" dirty="0" err="1" smtClean="0"/>
              <a:t>teaching</a:t>
            </a:r>
            <a:r>
              <a:rPr lang="da-DK" i="0" baseline="0" dirty="0" smtClean="0"/>
              <a:t> to </a:t>
            </a:r>
            <a:r>
              <a:rPr lang="da-DK" i="0" baseline="0" dirty="0" err="1" smtClean="0"/>
              <a:t>translate</a:t>
            </a:r>
            <a:r>
              <a:rPr lang="da-DK" i="0" baseline="0" dirty="0" smtClean="0"/>
              <a:t> person-centered </a:t>
            </a:r>
            <a:r>
              <a:rPr lang="da-DK" i="0" baseline="0" dirty="0" err="1" smtClean="0"/>
              <a:t>care</a:t>
            </a:r>
            <a:r>
              <a:rPr lang="da-DK" i="0" baseline="0" dirty="0" smtClean="0"/>
              <a:t> from </a:t>
            </a:r>
            <a:r>
              <a:rPr lang="da-DK" i="0" baseline="0" dirty="0" err="1" smtClean="0"/>
              <a:t>theory</a:t>
            </a:r>
            <a:r>
              <a:rPr lang="da-DK" i="0" baseline="0" dirty="0" smtClean="0"/>
              <a:t> </a:t>
            </a:r>
            <a:r>
              <a:rPr lang="da-DK" i="0" baseline="0" dirty="0" err="1" smtClean="0"/>
              <a:t>into</a:t>
            </a:r>
            <a:r>
              <a:rPr lang="da-DK" i="0" baseline="0" dirty="0" smtClean="0"/>
              <a:t> </a:t>
            </a:r>
            <a:r>
              <a:rPr lang="da-DK" i="0" baseline="0" dirty="0" err="1" smtClean="0"/>
              <a:t>practice</a:t>
            </a:r>
            <a:r>
              <a:rPr lang="da-DK" i="0" baseline="0" dirty="0" smtClean="0"/>
              <a:t>. </a:t>
            </a:r>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a:t>
            </a:fld>
            <a:endParaRPr lang="da-DK"/>
          </a:p>
        </p:txBody>
      </p:sp>
    </p:spTree>
    <p:extLst>
      <p:ext uri="{BB962C8B-B14F-4D97-AF65-F5344CB8AC3E}">
        <p14:creationId xmlns:p14="http://schemas.microsoft.com/office/powerpoint/2010/main" val="1016658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Communication is a skill that can be taught and cultivated.</a:t>
            </a:r>
          </a:p>
          <a:p>
            <a:r>
              <a:rPr lang="en-US" sz="1200" kern="1200" dirty="0">
                <a:solidFill>
                  <a:schemeClr val="tx1"/>
                </a:solidFill>
                <a:effectLst/>
                <a:latin typeface="+mn-lt"/>
                <a:ea typeface="+mn-ea"/>
                <a:cs typeface="+mn-cs"/>
              </a:rPr>
              <a:t>In the medical discipline, research has shown that doctors who have undergone person-centered communication training were better able to identify and handle their patient’s emotions than doctors without training. </a:t>
            </a:r>
          </a:p>
          <a:p>
            <a:r>
              <a:rPr lang="en-US" sz="1200" kern="1200" dirty="0">
                <a:solidFill>
                  <a:schemeClr val="tx1"/>
                </a:solidFill>
                <a:effectLst/>
                <a:latin typeface="+mn-lt"/>
                <a:ea typeface="+mn-ea"/>
                <a:cs typeface="+mn-cs"/>
              </a:rPr>
              <a:t>Practice and individual feedback</a:t>
            </a:r>
            <a:r>
              <a:rPr lang="en-US" sz="1200" kern="1200" baseline="0" dirty="0">
                <a:solidFill>
                  <a:schemeClr val="tx1"/>
                </a:solidFill>
                <a:effectLst/>
                <a:latin typeface="+mn-lt"/>
                <a:ea typeface="+mn-ea"/>
                <a:cs typeface="+mn-cs"/>
              </a:rPr>
              <a:t> support the active learning of </a:t>
            </a:r>
            <a:r>
              <a:rPr lang="en-US" sz="1200" kern="1200" dirty="0">
                <a:solidFill>
                  <a:schemeClr val="tx1"/>
                </a:solidFill>
                <a:effectLst/>
                <a:latin typeface="+mn-lt"/>
                <a:ea typeface="+mn-ea"/>
                <a:cs typeface="+mn-cs"/>
              </a:rPr>
              <a:t>communication skills.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Throughout this module, students will be encouraged to participate in activities and provide feedback to one another to aid each other’s learning.  </a:t>
            </a:r>
          </a:p>
          <a:p>
            <a:endParaRPr lang="en-US" dirty="0"/>
          </a:p>
          <a:p>
            <a:endParaRPr lang="en-US" dirty="0"/>
          </a:p>
          <a:p>
            <a:r>
              <a:rPr lang="en-US" sz="1200" b="0" i="0" kern="1200" dirty="0" err="1">
                <a:solidFill>
                  <a:schemeClr val="tx1"/>
                </a:solidFill>
                <a:effectLst/>
                <a:latin typeface="+mn-lt"/>
                <a:ea typeface="+mn-ea"/>
                <a:cs typeface="+mn-cs"/>
              </a:rPr>
              <a:t>Aspegren</a:t>
            </a:r>
            <a:r>
              <a:rPr lang="en-US" sz="1200" b="0" i="0" kern="1200" dirty="0">
                <a:solidFill>
                  <a:schemeClr val="tx1"/>
                </a:solidFill>
                <a:effectLst/>
                <a:latin typeface="+mn-lt"/>
                <a:ea typeface="+mn-ea"/>
                <a:cs typeface="+mn-cs"/>
              </a:rPr>
              <a:t>, K. (1999). BEME Guide No. 2: Teaching and learning communication skills in medicine-a review with quality grading of articles. </a:t>
            </a:r>
            <a:r>
              <a:rPr lang="en-US" sz="1200" b="0" i="1" kern="1200" dirty="0">
                <a:solidFill>
                  <a:schemeClr val="tx1"/>
                </a:solidFill>
                <a:effectLst/>
                <a:latin typeface="+mn-lt"/>
                <a:ea typeface="+mn-ea"/>
                <a:cs typeface="+mn-cs"/>
              </a:rPr>
              <a:t>Medical teacher</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(6), 563-570.</a:t>
            </a:r>
          </a:p>
          <a:p>
            <a:r>
              <a:rPr lang="en-US" sz="1200" b="0" i="0" kern="1200" dirty="0">
                <a:solidFill>
                  <a:schemeClr val="tx1"/>
                </a:solidFill>
                <a:effectLst/>
                <a:latin typeface="+mn-lt"/>
                <a:ea typeface="+mn-ea"/>
                <a:cs typeface="+mn-cs"/>
              </a:rPr>
              <a:t>Levinson, W., Lesser, C. S., &amp; Epstein, R. M. (2010). Developing physician communication skills for patient-centered care. </a:t>
            </a:r>
            <a:r>
              <a:rPr lang="en-US" sz="1200" b="0" i="1" kern="1200" dirty="0">
                <a:solidFill>
                  <a:schemeClr val="tx1"/>
                </a:solidFill>
                <a:effectLst/>
                <a:latin typeface="+mn-lt"/>
                <a:ea typeface="+mn-ea"/>
                <a:cs typeface="+mn-cs"/>
              </a:rPr>
              <a:t>Health affairs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29</a:t>
            </a:r>
            <a:r>
              <a:rPr lang="en-US" sz="1200" b="0" i="0" kern="1200" dirty="0">
                <a:solidFill>
                  <a:schemeClr val="tx1"/>
                </a:solidFill>
                <a:effectLst/>
                <a:latin typeface="+mn-lt"/>
                <a:ea typeface="+mn-ea"/>
                <a:cs typeface="+mn-cs"/>
              </a:rPr>
              <a:t>(7), 1310-1318.</a:t>
            </a:r>
          </a:p>
          <a:p>
            <a:r>
              <a:rPr lang="en-US" sz="1200" b="0" i="0" kern="1200" dirty="0">
                <a:solidFill>
                  <a:schemeClr val="tx1"/>
                </a:solidFill>
                <a:effectLst/>
                <a:latin typeface="+mn-lt"/>
                <a:ea typeface="+mn-ea"/>
                <a:cs typeface="+mn-cs"/>
              </a:rPr>
              <a:t>Lewin, S., </a:t>
            </a:r>
            <a:r>
              <a:rPr lang="en-US" sz="1200" b="0" i="0" kern="1200" dirty="0" err="1">
                <a:solidFill>
                  <a:schemeClr val="tx1"/>
                </a:solidFill>
                <a:effectLst/>
                <a:latin typeface="+mn-lt"/>
                <a:ea typeface="+mn-ea"/>
                <a:cs typeface="+mn-cs"/>
              </a:rPr>
              <a:t>Skea</a:t>
            </a:r>
            <a:r>
              <a:rPr lang="en-US" sz="1200" b="0" i="0" kern="1200" dirty="0">
                <a:solidFill>
                  <a:schemeClr val="tx1"/>
                </a:solidFill>
                <a:effectLst/>
                <a:latin typeface="+mn-lt"/>
                <a:ea typeface="+mn-ea"/>
                <a:cs typeface="+mn-cs"/>
              </a:rPr>
              <a:t>, Z., </a:t>
            </a:r>
            <a:r>
              <a:rPr lang="en-US" sz="1200" b="0" i="0" kern="1200" dirty="0" err="1">
                <a:solidFill>
                  <a:schemeClr val="tx1"/>
                </a:solidFill>
                <a:effectLst/>
                <a:latin typeface="+mn-lt"/>
                <a:ea typeface="+mn-ea"/>
                <a:cs typeface="+mn-cs"/>
              </a:rPr>
              <a:t>Entwistle</a:t>
            </a:r>
            <a:r>
              <a:rPr lang="en-US" sz="1200" b="0" i="0" kern="1200" dirty="0">
                <a:solidFill>
                  <a:schemeClr val="tx1"/>
                </a:solidFill>
                <a:effectLst/>
                <a:latin typeface="+mn-lt"/>
                <a:ea typeface="+mn-ea"/>
                <a:cs typeface="+mn-cs"/>
              </a:rPr>
              <a:t>, V. A., </a:t>
            </a:r>
            <a:r>
              <a:rPr lang="en-US" sz="1200" b="0" i="0" kern="1200" dirty="0" err="1">
                <a:solidFill>
                  <a:schemeClr val="tx1"/>
                </a:solidFill>
                <a:effectLst/>
                <a:latin typeface="+mn-lt"/>
                <a:ea typeface="+mn-ea"/>
                <a:cs typeface="+mn-cs"/>
              </a:rPr>
              <a:t>Zwarenstein</a:t>
            </a:r>
            <a:r>
              <a:rPr lang="en-US" sz="1200" b="0" i="0" kern="1200" dirty="0">
                <a:solidFill>
                  <a:schemeClr val="tx1"/>
                </a:solidFill>
                <a:effectLst/>
                <a:latin typeface="+mn-lt"/>
                <a:ea typeface="+mn-ea"/>
                <a:cs typeface="+mn-cs"/>
              </a:rPr>
              <a:t>, M., &amp; Dick, J. (2001). Interventions for providers to promote a patient‐</a:t>
            </a:r>
            <a:r>
              <a:rPr lang="en-US" sz="1200" b="0" i="0" kern="1200" dirty="0" err="1">
                <a:solidFill>
                  <a:schemeClr val="tx1"/>
                </a:solidFill>
                <a:effectLst/>
                <a:latin typeface="+mn-lt"/>
                <a:ea typeface="+mn-ea"/>
                <a:cs typeface="+mn-cs"/>
              </a:rPr>
              <a:t>centred</a:t>
            </a:r>
            <a:r>
              <a:rPr lang="en-US" sz="1200" b="0" i="0" kern="1200" dirty="0">
                <a:solidFill>
                  <a:schemeClr val="tx1"/>
                </a:solidFill>
                <a:effectLst/>
                <a:latin typeface="+mn-lt"/>
                <a:ea typeface="+mn-ea"/>
                <a:cs typeface="+mn-cs"/>
              </a:rPr>
              <a:t> approach in clinical consultations. </a:t>
            </a:r>
            <a:r>
              <a:rPr lang="en-US" sz="1200" b="0" i="1" kern="1200" dirty="0">
                <a:solidFill>
                  <a:schemeClr val="tx1"/>
                </a:solidFill>
                <a:effectLst/>
                <a:latin typeface="+mn-lt"/>
                <a:ea typeface="+mn-ea"/>
                <a:cs typeface="+mn-cs"/>
              </a:rPr>
              <a:t>Cochrane database of systematic reviews</a:t>
            </a:r>
            <a:r>
              <a:rPr lang="en-US" sz="1200" b="0" i="0" kern="1200" dirty="0">
                <a:solidFill>
                  <a:schemeClr val="tx1"/>
                </a:solidFill>
                <a:effectLst/>
                <a:latin typeface="+mn-lt"/>
                <a:ea typeface="+mn-ea"/>
                <a:cs typeface="+mn-cs"/>
              </a:rPr>
              <a:t>, (4).</a:t>
            </a:r>
          </a:p>
          <a:p>
            <a:r>
              <a:rPr lang="en-US" sz="1200" b="0" i="0" kern="1200" dirty="0">
                <a:solidFill>
                  <a:schemeClr val="tx1"/>
                </a:solidFill>
                <a:effectLst/>
                <a:latin typeface="+mn-lt"/>
                <a:ea typeface="+mn-ea"/>
                <a:cs typeface="+mn-cs"/>
              </a:rPr>
              <a:t>Smith, S., Hanson, J. L., Tewksbury, L. R., Christy, C., </a:t>
            </a:r>
            <a:r>
              <a:rPr lang="en-US" sz="1200" b="0" i="0" kern="1200" dirty="0" err="1">
                <a:solidFill>
                  <a:schemeClr val="tx1"/>
                </a:solidFill>
                <a:effectLst/>
                <a:latin typeface="+mn-lt"/>
                <a:ea typeface="+mn-ea"/>
                <a:cs typeface="+mn-cs"/>
              </a:rPr>
              <a:t>Talib</a:t>
            </a:r>
            <a:r>
              <a:rPr lang="en-US" sz="1200" b="0" i="0" kern="1200" dirty="0">
                <a:solidFill>
                  <a:schemeClr val="tx1"/>
                </a:solidFill>
                <a:effectLst/>
                <a:latin typeface="+mn-lt"/>
                <a:ea typeface="+mn-ea"/>
                <a:cs typeface="+mn-cs"/>
              </a:rPr>
              <a:t>, N. J., Harris, M. A., ... &amp; Wolf, F. M. (2007). Teaching patient communication skills to medical students: a review of randomized controlled trials. </a:t>
            </a:r>
            <a:r>
              <a:rPr lang="en-US" sz="1200" b="0" i="1" kern="1200" dirty="0">
                <a:solidFill>
                  <a:schemeClr val="tx1"/>
                </a:solidFill>
                <a:effectLst/>
                <a:latin typeface="+mn-lt"/>
                <a:ea typeface="+mn-ea"/>
                <a:cs typeface="+mn-cs"/>
              </a:rPr>
              <a:t>Evaluation &amp; the Health Professions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30</a:t>
            </a:r>
            <a:r>
              <a:rPr lang="en-US" sz="1200" b="0" i="0" kern="1200" dirty="0">
                <a:solidFill>
                  <a:schemeClr val="tx1"/>
                </a:solidFill>
                <a:effectLst/>
                <a:latin typeface="+mn-lt"/>
                <a:ea typeface="+mn-ea"/>
                <a:cs typeface="+mn-cs"/>
              </a:rPr>
              <a:t>(1), 3-21.</a:t>
            </a:r>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10</a:t>
            </a:fld>
            <a:endParaRPr lang="da-DK"/>
          </a:p>
        </p:txBody>
      </p:sp>
    </p:spTree>
    <p:extLst>
      <p:ext uri="{BB962C8B-B14F-4D97-AF65-F5344CB8AC3E}">
        <p14:creationId xmlns:p14="http://schemas.microsoft.com/office/powerpoint/2010/main" val="380344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You may recall the Calgary-Cambridge Guides introduced in the Time and Talk unit</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that talk about how we can integrate clinical with communication skills during the medical interview.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framework contains a sequence of interview tasks that begins with initiating the session, followed by gathering information, performing a physical examination, explanation and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planning, and closing the session.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Calgary-Cambridge Guides also highlight the importance of building the relationship throughout the appointment to develop trust and rapport.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Additionally, in any clinical </a:t>
            </a:r>
            <a:r>
              <a:rPr lang="en-US" sz="1200" kern="1200" dirty="0">
                <a:solidFill>
                  <a:schemeClr val="tx1"/>
                </a:solidFill>
                <a:effectLst/>
                <a:latin typeface="+mn-lt"/>
                <a:ea typeface="+mn-ea"/>
                <a:cs typeface="+mn-cs"/>
              </a:rPr>
              <a:t>appointment, having a structure will guide your patients’ expectations and give structure to the appointment. </a:t>
            </a:r>
          </a:p>
          <a:p>
            <a:r>
              <a:rPr lang="en-AU" sz="1200" kern="1200" dirty="0">
                <a:solidFill>
                  <a:schemeClr val="tx1"/>
                </a:solidFill>
                <a:effectLst/>
                <a:latin typeface="+mn-lt"/>
                <a:ea typeface="+mn-ea"/>
                <a:cs typeface="+mn-cs"/>
              </a:rPr>
              <a:t>The Calgary-Cambridge Guide’s comprehensive list of 71 communication processes are based on a medical setting and therefore may not all be applicable to all hearing care scenarios. Therefore, we will introduce The Four Habits Model to inform the key communication tasks that are relevant for audiology and speech language clinicians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and transferable across different hearing</a:t>
            </a:r>
            <a:r>
              <a:rPr lang="en-AU" sz="1200" kern="1200" baseline="0" dirty="0">
                <a:solidFill>
                  <a:schemeClr val="tx1"/>
                </a:solidFill>
                <a:effectLst/>
                <a:latin typeface="+mn-lt"/>
                <a:ea typeface="+mn-ea"/>
                <a:cs typeface="+mn-cs"/>
              </a:rPr>
              <a:t> care</a:t>
            </a:r>
            <a:r>
              <a:rPr lang="en-AU" sz="1200" kern="1200" dirty="0">
                <a:solidFill>
                  <a:schemeClr val="tx1"/>
                </a:solidFill>
                <a:effectLst/>
                <a:latin typeface="+mn-lt"/>
                <a:ea typeface="+mn-ea"/>
                <a:cs typeface="+mn-cs"/>
              </a:rPr>
              <a:t> cases.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Time</a:t>
            </a:r>
            <a:r>
              <a:rPr lang="en-AU" sz="1200" kern="1200" baseline="0" dirty="0">
                <a:solidFill>
                  <a:schemeClr val="tx1"/>
                </a:solidFill>
                <a:effectLst/>
                <a:latin typeface="+mn-lt"/>
                <a:ea typeface="+mn-ea"/>
                <a:cs typeface="+mn-cs"/>
              </a:rPr>
              <a:t> and Talk unit of the University Course is in module 2 “The Audiologist’s Perspective”: </a:t>
            </a:r>
            <a:r>
              <a:rPr lang="en-US" dirty="0">
                <a:hlinkClick r:id="rId3"/>
              </a:rPr>
              <a:t>https://idainstitute.com/tools/university_course/module_2/time_and_talk/</a:t>
            </a:r>
            <a:endParaRPr lang="en-US" dirty="0"/>
          </a:p>
          <a:p>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11</a:t>
            </a:fld>
            <a:endParaRPr lang="da-DK"/>
          </a:p>
        </p:txBody>
      </p:sp>
    </p:spTree>
    <p:extLst>
      <p:ext uri="{BB962C8B-B14F-4D97-AF65-F5344CB8AC3E}">
        <p14:creationId xmlns:p14="http://schemas.microsoft.com/office/powerpoint/2010/main" val="1508991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solidFill>
                  <a:srgbClr val="676696"/>
                </a:solidFill>
              </a:rPr>
              <a:t>The Four Habits are based on empirical evidence and synthesis of research on medical interviews. The key communication skills are clustered into four habits that are associated with positive patient outcomes. These habits are </a:t>
            </a:r>
            <a:r>
              <a:rPr lang="en-AU" dirty="0" err="1">
                <a:solidFill>
                  <a:srgbClr val="676696"/>
                </a:solidFill>
              </a:rPr>
              <a:t>i</a:t>
            </a:r>
            <a:r>
              <a:rPr lang="en-AU" dirty="0">
                <a:solidFill>
                  <a:srgbClr val="676696"/>
                </a:solidFill>
              </a:rPr>
              <a:t>) Invest in the beginning, ii) Elicit patient perspectives, iii) Demonstrate empathy, and iv) Invest in the end. </a:t>
            </a:r>
          </a:p>
          <a:p>
            <a:pPr marL="0" indent="0">
              <a:buNone/>
            </a:pPr>
            <a:r>
              <a:rPr lang="en-AU" dirty="0">
                <a:solidFill>
                  <a:srgbClr val="676696"/>
                </a:solidFill>
              </a:rPr>
              <a:t>These habits are fundamental to interactions both within and outside hearing care, and offers a descriptive means to think about how clinical interactions are structured.</a:t>
            </a:r>
          </a:p>
          <a:p>
            <a:pPr marL="0" indent="0">
              <a:buNone/>
            </a:pPr>
            <a:r>
              <a:rPr lang="en-AU" dirty="0">
                <a:solidFill>
                  <a:srgbClr val="676696"/>
                </a:solidFill>
              </a:rPr>
              <a:t>The Four Habits have been adopted as a teaching tool to guide feedback and assessment.</a:t>
            </a:r>
          </a:p>
          <a:p>
            <a:pPr marL="0" indent="0">
              <a:buNone/>
            </a:pPr>
            <a:r>
              <a:rPr lang="en-AU" dirty="0">
                <a:solidFill>
                  <a:srgbClr val="676696"/>
                </a:solidFill>
              </a:rPr>
              <a:t>In subsequent units, we will use the communication tasks within the Four Habits across different hearing healthcare scenario.</a:t>
            </a:r>
          </a:p>
          <a:p>
            <a:pPr marL="0" indent="0">
              <a:buNone/>
            </a:pPr>
            <a:endParaRPr lang="en-AU" dirty="0">
              <a:solidFill>
                <a:srgbClr val="676696"/>
              </a:solidFill>
            </a:endParaRPr>
          </a:p>
          <a:p>
            <a:pPr marL="0" indent="0">
              <a:buNone/>
            </a:pPr>
            <a:r>
              <a:rPr lang="en-US" sz="1200" b="0" i="0" kern="1200" dirty="0">
                <a:solidFill>
                  <a:schemeClr val="tx1"/>
                </a:solidFill>
                <a:effectLst/>
                <a:latin typeface="+mn-lt"/>
                <a:ea typeface="+mn-ea"/>
                <a:cs typeface="+mn-cs"/>
              </a:rPr>
              <a:t>Frankel, R. M., &amp; Stein, T. (1999). Getting the most out of the clinical encounter: the four habits model. </a:t>
            </a:r>
            <a:r>
              <a:rPr lang="en-US" sz="1200" b="0" i="1" kern="1200" dirty="0">
                <a:solidFill>
                  <a:schemeClr val="tx1"/>
                </a:solidFill>
                <a:effectLst/>
                <a:latin typeface="+mn-lt"/>
                <a:ea typeface="+mn-ea"/>
                <a:cs typeface="+mn-cs"/>
              </a:rPr>
              <a:t>Perm J</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a:t>
            </a:r>
            <a:r>
              <a:rPr lang="en-US" sz="1200" b="0" i="0" kern="1200" dirty="0">
                <a:solidFill>
                  <a:schemeClr val="tx1"/>
                </a:solidFill>
                <a:effectLst/>
                <a:latin typeface="+mn-lt"/>
                <a:ea typeface="+mn-ea"/>
                <a:cs typeface="+mn-cs"/>
              </a:rPr>
              <a:t>(3), 79-88.</a:t>
            </a:r>
          </a:p>
          <a:p>
            <a:pPr marL="0" indent="0">
              <a:buNone/>
            </a:pPr>
            <a:r>
              <a:rPr lang="en-US" sz="1200" b="0" i="0" kern="1200" dirty="0" err="1">
                <a:solidFill>
                  <a:schemeClr val="tx1"/>
                </a:solidFill>
                <a:effectLst/>
                <a:latin typeface="+mn-lt"/>
                <a:ea typeface="+mn-ea"/>
                <a:cs typeface="+mn-cs"/>
              </a:rPr>
              <a:t>Krupat</a:t>
            </a:r>
            <a:r>
              <a:rPr lang="en-US" sz="1200" b="0" i="0" kern="1200" dirty="0">
                <a:solidFill>
                  <a:schemeClr val="tx1"/>
                </a:solidFill>
                <a:effectLst/>
                <a:latin typeface="+mn-lt"/>
                <a:ea typeface="+mn-ea"/>
                <a:cs typeface="+mn-cs"/>
              </a:rPr>
              <a:t>, E., Frankel, R., Stein, T., &amp; Irish, J. (2006). The Four Habits Coding Scheme: validation of an instrument to assess clinicians’ communication behavior. </a:t>
            </a:r>
            <a:r>
              <a:rPr lang="en-US" sz="1200" b="0" i="1" kern="1200" dirty="0">
                <a:solidFill>
                  <a:schemeClr val="tx1"/>
                </a:solidFill>
                <a:effectLst/>
                <a:latin typeface="+mn-lt"/>
                <a:ea typeface="+mn-ea"/>
                <a:cs typeface="+mn-cs"/>
              </a:rPr>
              <a:t>Patient education and counseling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62</a:t>
            </a:r>
            <a:r>
              <a:rPr lang="en-US" sz="1200" b="0" i="0" kern="1200" dirty="0">
                <a:solidFill>
                  <a:schemeClr val="tx1"/>
                </a:solidFill>
                <a:effectLst/>
                <a:latin typeface="+mn-lt"/>
                <a:ea typeface="+mn-ea"/>
                <a:cs typeface="+mn-cs"/>
              </a:rPr>
              <a:t>(1), 38-45.</a:t>
            </a:r>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12</a:t>
            </a:fld>
            <a:endParaRPr lang="da-DK"/>
          </a:p>
        </p:txBody>
      </p:sp>
    </p:spTree>
    <p:extLst>
      <p:ext uri="{BB962C8B-B14F-4D97-AF65-F5344CB8AC3E}">
        <p14:creationId xmlns:p14="http://schemas.microsoft.com/office/powerpoint/2010/main" val="361344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communicative tasks in the Four Habits exhibit a number of overlaps with the Calgary-Cambridge Guides. </a:t>
            </a:r>
          </a:p>
          <a:p>
            <a:r>
              <a:rPr lang="en-US" sz="1200" kern="1200" dirty="0">
                <a:solidFill>
                  <a:schemeClr val="tx1"/>
                </a:solidFill>
                <a:effectLst/>
                <a:latin typeface="+mn-lt"/>
                <a:ea typeface="+mn-ea"/>
                <a:cs typeface="+mn-cs"/>
              </a:rPr>
              <a:t>For instance, the first habit of </a:t>
            </a:r>
            <a:r>
              <a:rPr lang="en-US" sz="1200" i="1" kern="1200" dirty="0">
                <a:solidFill>
                  <a:schemeClr val="tx1"/>
                </a:solidFill>
                <a:effectLst/>
                <a:latin typeface="+mn-lt"/>
                <a:ea typeface="+mn-ea"/>
                <a:cs typeface="+mn-cs"/>
              </a:rPr>
              <a:t>Invest in the beginning</a:t>
            </a:r>
            <a:r>
              <a:rPr lang="en-US" sz="1200" kern="1200" dirty="0">
                <a:solidFill>
                  <a:schemeClr val="tx1"/>
                </a:solidFill>
                <a:effectLst/>
                <a:latin typeface="+mn-lt"/>
                <a:ea typeface="+mn-ea"/>
                <a:cs typeface="+mn-cs"/>
              </a:rPr>
              <a:t> contains the tasks: create rapport quickly, elicit patient concerns, and plan the visit with the patient. This shares similarity with </a:t>
            </a:r>
            <a:r>
              <a:rPr lang="en-US" sz="1200" i="1" kern="1200" dirty="0">
                <a:solidFill>
                  <a:schemeClr val="tx1"/>
                </a:solidFill>
                <a:effectLst/>
                <a:latin typeface="+mn-lt"/>
                <a:ea typeface="+mn-ea"/>
                <a:cs typeface="+mn-cs"/>
              </a:rPr>
              <a:t>Initiating the session</a:t>
            </a:r>
            <a:r>
              <a:rPr lang="en-US" sz="1200" kern="1200" dirty="0">
                <a:solidFill>
                  <a:schemeClr val="tx1"/>
                </a:solidFill>
                <a:effectLst/>
                <a:latin typeface="+mn-lt"/>
                <a:ea typeface="+mn-ea"/>
                <a:cs typeface="+mn-cs"/>
              </a:rPr>
              <a:t> in the Calgary-Cambridge guides of establishing patient rapport and identifying reasons for the consultation. </a:t>
            </a:r>
          </a:p>
          <a:p>
            <a:r>
              <a:rPr lang="en-US" sz="1200" kern="1200" dirty="0">
                <a:solidFill>
                  <a:schemeClr val="tx1"/>
                </a:solidFill>
                <a:effectLst/>
                <a:latin typeface="+mn-lt"/>
                <a:ea typeface="+mn-ea"/>
                <a:cs typeface="+mn-cs"/>
              </a:rPr>
              <a:t>The second habit of </a:t>
            </a:r>
            <a:r>
              <a:rPr lang="en-US" sz="1200" i="1" kern="1200" dirty="0">
                <a:solidFill>
                  <a:schemeClr val="tx1"/>
                </a:solidFill>
                <a:effectLst/>
                <a:latin typeface="+mn-lt"/>
                <a:ea typeface="+mn-ea"/>
                <a:cs typeface="+mn-cs"/>
              </a:rPr>
              <a:t>Elicit the patient perspective</a:t>
            </a:r>
            <a:r>
              <a:rPr lang="en-US" sz="1200" kern="1200" dirty="0">
                <a:solidFill>
                  <a:schemeClr val="tx1"/>
                </a:solidFill>
                <a:effectLst/>
                <a:latin typeface="+mn-lt"/>
                <a:ea typeface="+mn-ea"/>
                <a:cs typeface="+mn-cs"/>
              </a:rPr>
              <a:t> focuses on gathering information from the patient. The third habit in demonstrating empathy sits within building the relationship in the Calgary-Cambridge guides. Finally, the fourth habit of </a:t>
            </a:r>
            <a:r>
              <a:rPr lang="en-US" sz="1200" i="1" kern="1200" dirty="0">
                <a:solidFill>
                  <a:schemeClr val="tx1"/>
                </a:solidFill>
                <a:effectLst/>
                <a:latin typeface="+mn-lt"/>
                <a:ea typeface="+mn-ea"/>
                <a:cs typeface="+mn-cs"/>
              </a:rPr>
              <a:t>invest in the end</a:t>
            </a:r>
            <a:r>
              <a:rPr lang="en-US" sz="1200" kern="1200" dirty="0">
                <a:solidFill>
                  <a:schemeClr val="tx1"/>
                </a:solidFill>
                <a:effectLst/>
                <a:latin typeface="+mn-lt"/>
                <a:ea typeface="+mn-ea"/>
                <a:cs typeface="+mn-cs"/>
              </a:rPr>
              <a:t> corresponds to the explanation of the diagnosis and closing the session. </a:t>
            </a:r>
          </a:p>
          <a:p>
            <a:r>
              <a:rPr lang="en-US" sz="1200" kern="1200" dirty="0">
                <a:solidFill>
                  <a:schemeClr val="tx1"/>
                </a:solidFill>
                <a:effectLst/>
                <a:latin typeface="+mn-lt"/>
                <a:ea typeface="+mn-ea"/>
                <a:cs typeface="+mn-cs"/>
              </a:rPr>
              <a:t>Of note is that each habit also looks at providing structure and forms part in building the relationship with the patient.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13</a:t>
            </a:fld>
            <a:endParaRPr lang="da-DK"/>
          </a:p>
        </p:txBody>
      </p:sp>
    </p:spTree>
    <p:extLst>
      <p:ext uri="{BB962C8B-B14F-4D97-AF65-F5344CB8AC3E}">
        <p14:creationId xmlns:p14="http://schemas.microsoft.com/office/powerpoint/2010/main" val="2665981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permanent hearing loss can impact a person’s quality of life. To help our patients achieve better hearing outcomes, we have an important role in providing support and walking with them through their hearing journey. If we think about the person living with a hearing impairment, he or she is likely to go through different states of emotions as they walk through their hearing rehabilitation journey, such as denial, frustration, fear, acceptance, persistence and relief. </a:t>
            </a:r>
          </a:p>
          <a:p>
            <a:r>
              <a:rPr lang="en-US" dirty="0"/>
              <a:t>We can assist the person through their journey by listening to their story and getting an in-depth understanding of what they are experiencing and feeling. We can share experiences and guide them through the process.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14</a:t>
            </a:fld>
            <a:endParaRPr lang="da-DK"/>
          </a:p>
        </p:txBody>
      </p:sp>
    </p:spTree>
    <p:extLst>
      <p:ext uri="{BB962C8B-B14F-4D97-AF65-F5344CB8AC3E}">
        <p14:creationId xmlns:p14="http://schemas.microsoft.com/office/powerpoint/2010/main" val="3747362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15</a:t>
            </a:fld>
            <a:endParaRPr lang="da-DK"/>
          </a:p>
        </p:txBody>
      </p:sp>
    </p:spTree>
    <p:extLst>
      <p:ext uri="{BB962C8B-B14F-4D97-AF65-F5344CB8AC3E}">
        <p14:creationId xmlns:p14="http://schemas.microsoft.com/office/powerpoint/2010/main" val="2386026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put our listening skills into practice. This is a fun but tricky activity that will require you to listen very carefully.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Instructor: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You are going to read them a long passage and at the end there will be a question for them. </a:t>
            </a:r>
          </a:p>
          <a:p>
            <a:r>
              <a:rPr lang="en-US" sz="1200" kern="1200" dirty="0">
                <a:solidFill>
                  <a:schemeClr val="tx1"/>
                </a:solidFill>
                <a:effectLst/>
                <a:latin typeface="+mn-lt"/>
                <a:ea typeface="+mn-ea"/>
                <a:cs typeface="+mn-cs"/>
              </a:rPr>
              <a:t>Students are allowed to get a pen and paper to take notes if they wish.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Start by saying “You (i.e. they) are the bus driver and you stop at stop no.1. A woman with a red coat walks in and takes a seat at the second row from the back. Then at stop no.2, a man with a green bag sits across from her. At stop no.3, three students around the age of 14 climb out of the bus, and 2 old men get in. At the next stop, a boy with an ice-cream and his mother get in, and the woman with a red coat steps off the bus. At stop no.6, a family of five walks in and gets off two stops later. At stop no.7, a woman carrying a yellow umbrella gets on the bus. At stop no.8, a teacher carrying a suitcase sits at the front of the bus.” </a:t>
            </a:r>
          </a:p>
          <a:p>
            <a:r>
              <a:rPr lang="en-US" sz="1200" kern="1200" dirty="0">
                <a:solidFill>
                  <a:schemeClr val="tx1"/>
                </a:solidFill>
                <a:effectLst/>
                <a:latin typeface="+mn-lt"/>
                <a:ea typeface="+mn-ea"/>
                <a:cs typeface="+mn-cs"/>
              </a:rPr>
              <a:t>At the end of the story, ask students ”What is the age of the driver?” Only the people who have really listened will be able to answer this.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also other similar listening games on this website: </a:t>
            </a:r>
          </a:p>
          <a:p>
            <a:r>
              <a:rPr lang="en-US" sz="1200" kern="1200" dirty="0">
                <a:solidFill>
                  <a:schemeClr val="tx1"/>
                </a:solidFill>
                <a:effectLst/>
                <a:latin typeface="+mn-lt"/>
                <a:ea typeface="+mn-ea"/>
                <a:cs typeface="+mn-cs"/>
              </a:rPr>
              <a:t>https://plentifun.com/listening-games-for-adults.amp</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p:txBody>
      </p:sp>
      <p:sp>
        <p:nvSpPr>
          <p:cNvPr id="4" name="Slide Number Placeholder 3"/>
          <p:cNvSpPr>
            <a:spLocks noGrp="1"/>
          </p:cNvSpPr>
          <p:nvPr>
            <p:ph type="sldNum" sz="quarter" idx="10"/>
          </p:nvPr>
        </p:nvSpPr>
        <p:spPr/>
        <p:txBody>
          <a:bodyPr/>
          <a:lstStyle/>
          <a:p>
            <a:fld id="{6D1C3987-D689-41E7-B012-7A1AE2CA91E3}" type="slidenum">
              <a:rPr lang="da-DK" smtClean="0"/>
              <a:t>16</a:t>
            </a:fld>
            <a:endParaRPr lang="da-DK"/>
          </a:p>
        </p:txBody>
      </p:sp>
    </p:spTree>
    <p:extLst>
      <p:ext uri="{BB962C8B-B14F-4D97-AF65-F5344CB8AC3E}">
        <p14:creationId xmlns:p14="http://schemas.microsoft.com/office/powerpoint/2010/main" val="1498617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instructor:</a:t>
            </a:r>
            <a:endParaRPr lang="en-US" b="0" dirty="0"/>
          </a:p>
          <a:p>
            <a:r>
              <a:rPr lang="en-US" b="0" dirty="0"/>
              <a:t>Spell out the CAPITAL writing below.</a:t>
            </a:r>
            <a:endParaRPr lang="en-US" b="1" dirty="0"/>
          </a:p>
          <a:p>
            <a:endParaRPr lang="en-US" dirty="0"/>
          </a:p>
          <a:p>
            <a:r>
              <a:rPr lang="en-US" dirty="0"/>
              <a:t>When we talk to someone, it is easy to get distracted about what we want to ask, or we think of something and want to interrupt them before the person has had a chance to finish what they are saying. So in this next activity, we want to emphasize the importance of being present and </a:t>
            </a:r>
            <a:r>
              <a:rPr lang="en-US" i="1" dirty="0"/>
              <a:t>really</a:t>
            </a:r>
            <a:r>
              <a:rPr lang="en-US" dirty="0"/>
              <a:t> listening to the person. </a:t>
            </a:r>
          </a:p>
          <a:p>
            <a:r>
              <a:rPr lang="en-US" dirty="0"/>
              <a:t>This is a fun game from Matt Abrahams, who is a lecturer at </a:t>
            </a:r>
            <a:r>
              <a:rPr lang="en-US" dirty="0" smtClean="0"/>
              <a:t>Stanford </a:t>
            </a:r>
            <a:r>
              <a:rPr lang="en-US" dirty="0"/>
              <a:t>Graduate School of Business. In this game, I want you to “S-P-E-L-L E-V-E-R-Y-T-H-I-N-G Y-O-U S-A-Y T-O Y-O-U-R P-A-R-T-N-E-R”</a:t>
            </a:r>
          </a:p>
          <a:p>
            <a:r>
              <a:rPr lang="en-US" dirty="0"/>
              <a:t>Ok, to translate, you will get into pairs, and I want you to talk about something fun that you plan to do today, but you will do so by spelling it. </a:t>
            </a:r>
          </a:p>
          <a:p>
            <a:r>
              <a:rPr lang="en-US" dirty="0"/>
              <a:t>You have 1 minute each: S-P-E-L-L something fun you would like to do today. The person will also respond by S-P-E-L-L-I-N-G I-T. </a:t>
            </a:r>
          </a:p>
          <a:p>
            <a:endParaRPr lang="en-US" dirty="0"/>
          </a:p>
          <a:p>
            <a:r>
              <a:rPr lang="en-US" dirty="0"/>
              <a:t>After 2 minutes, O-K, W-O-N-D-E-R-F-U-L. P-L-E-A-S-E T-A-K-E Y-O-U-R S-E-A-T-S. </a:t>
            </a:r>
          </a:p>
          <a:p>
            <a:r>
              <a:rPr lang="en-US" dirty="0"/>
              <a:t>Ask students what they have noticed during that exercise. What did they have to do? Focus and listen! You cannot think ahead, therefore you</a:t>
            </a:r>
            <a:r>
              <a:rPr lang="en-US" baseline="0" dirty="0"/>
              <a:t> are </a:t>
            </a:r>
            <a:r>
              <a:rPr lang="en-US" dirty="0"/>
              <a:t>more present in the moment and in responding to the person. </a:t>
            </a:r>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17</a:t>
            </a:fld>
            <a:endParaRPr lang="da-DK"/>
          </a:p>
        </p:txBody>
      </p:sp>
    </p:spTree>
    <p:extLst>
      <p:ext uri="{BB962C8B-B14F-4D97-AF65-F5344CB8AC3E}">
        <p14:creationId xmlns:p14="http://schemas.microsoft.com/office/powerpoint/2010/main" val="3764261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big part of communicating in a person-centered manner is to develop your own self-awareness in your own interaction with the patient. </a:t>
            </a:r>
          </a:p>
          <a:p>
            <a:r>
              <a:rPr lang="en-US" dirty="0"/>
              <a:t>Reflective practice is a way we can reflect on how the interaction went and find ways to improve it. </a:t>
            </a:r>
          </a:p>
          <a:p>
            <a:r>
              <a:rPr lang="en-US" dirty="0"/>
              <a:t>We will encourage you to perform self-reflective practices throughout these units to promote life-long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18</a:t>
            </a:fld>
            <a:endParaRPr lang="da-DK"/>
          </a:p>
        </p:txBody>
      </p:sp>
    </p:spTree>
    <p:extLst>
      <p:ext uri="{BB962C8B-B14F-4D97-AF65-F5344CB8AC3E}">
        <p14:creationId xmlns:p14="http://schemas.microsoft.com/office/powerpoint/2010/main" val="2344745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Adopting </a:t>
            </a:r>
            <a:r>
              <a:rPr kumimoji="0" lang="en-AU" sz="1200" b="0" i="0" u="none" strike="noStrike" kern="1200" cap="none" normalizeH="0" baseline="0" dirty="0">
                <a:ln>
                  <a:noFill/>
                </a:ln>
                <a:solidFill>
                  <a:schemeClr val="accent2"/>
                </a:solidFill>
                <a:effectLst/>
                <a:latin typeface="+mn-lt"/>
                <a:ea typeface="Calibri" pitchFamily="34" charset="0"/>
                <a:cs typeface="Times New Roman" pitchFamily="18" charset="0"/>
              </a:rPr>
              <a:t>Gibbs’ Reflective Cycle (</a:t>
            </a:r>
            <a:r>
              <a:rPr lang="en-AU" sz="1200" kern="1200" dirty="0">
                <a:solidFill>
                  <a:schemeClr val="accent2"/>
                </a:solidFill>
                <a:latin typeface="+mn-lt"/>
                <a:ea typeface="Calibri" pitchFamily="34" charset="0"/>
                <a:cs typeface="Times New Roman" pitchFamily="18" charset="0"/>
              </a:rPr>
              <a:t>1988)</a:t>
            </a:r>
            <a:r>
              <a:rPr kumimoji="0" lang="en-AU" sz="1200" b="0" i="0" u="none" strike="noStrike" kern="1200" cap="none" normalizeH="0" baseline="0" dirty="0">
                <a:ln>
                  <a:noFill/>
                </a:ln>
                <a:solidFill>
                  <a:schemeClr val="accent2"/>
                </a:solidFill>
                <a:effectLst/>
                <a:latin typeface="+mn-lt"/>
                <a:ea typeface="+mn-ea"/>
                <a:cs typeface="+mn-cs"/>
              </a:rPr>
              <a:t>, </a:t>
            </a:r>
            <a:r>
              <a:rPr kumimoji="0" lang="en-US" sz="1200" b="0" i="0" u="none" strike="noStrike" kern="1200" cap="none" normalizeH="0" baseline="0" dirty="0">
                <a:ln>
                  <a:noFill/>
                </a:ln>
                <a:solidFill>
                  <a:schemeClr val="accent2"/>
                </a:solidFill>
                <a:effectLst/>
                <a:latin typeface="+mn-lt"/>
                <a:ea typeface="+mn-ea"/>
                <a:cs typeface="+mn-cs"/>
              </a:rPr>
              <a:t>we</a:t>
            </a:r>
            <a:r>
              <a:rPr lang="en-US" dirty="0"/>
              <a:t> want you to think about an interaction you had with a patient that was challenging or didn’t go according to plan. It could be a patient getting confused with an explanation, or perhaps a very chatty patient.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On a piece of paper, describe what happened. Then describe how the situation made you feel. Now dissect the scenario and write down what went well and what didn’t go well. And finally, come up with strategies for what you can do next time to improve the situation.</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Invite students to share their reflective statements and facilitate a class discussion around similar experiences, and </a:t>
            </a:r>
            <a:r>
              <a:rPr lang="en-US" baseline="0" dirty="0"/>
              <a:t>s</a:t>
            </a:r>
            <a:r>
              <a:rPr lang="en-US" dirty="0"/>
              <a:t>trategies for improvement. </a:t>
            </a:r>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smtClean="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Gibbs, G (1988) Learning by doing: a guide to teaching and learning methods. Oxford: Further Education Unit, Oxford Polytechnic.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19</a:t>
            </a:fld>
            <a:endParaRPr lang="da-DK"/>
          </a:p>
        </p:txBody>
      </p:sp>
    </p:spTree>
    <p:extLst>
      <p:ext uri="{BB962C8B-B14F-4D97-AF65-F5344CB8AC3E}">
        <p14:creationId xmlns:p14="http://schemas.microsoft.com/office/powerpoint/2010/main" val="89544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smtClean="0"/>
              <a:t>Thank</a:t>
            </a:r>
            <a:r>
              <a:rPr lang="da-DK" baseline="0" dirty="0" smtClean="0"/>
              <a:t> </a:t>
            </a:r>
            <a:r>
              <a:rPr lang="da-DK" baseline="0" dirty="0" err="1" smtClean="0"/>
              <a:t>you</a:t>
            </a:r>
            <a:r>
              <a:rPr lang="da-DK" baseline="0" dirty="0" smtClean="0"/>
              <a:t>!</a:t>
            </a:r>
            <a:endParaRPr lang="da-DK" dirty="0" smtClean="0"/>
          </a:p>
        </p:txBody>
      </p:sp>
      <p:sp>
        <p:nvSpPr>
          <p:cNvPr id="4" name="Slide Number Placeholder 3"/>
          <p:cNvSpPr>
            <a:spLocks noGrp="1"/>
          </p:cNvSpPr>
          <p:nvPr>
            <p:ph type="sldNum" sz="quarter" idx="10"/>
          </p:nvPr>
        </p:nvSpPr>
        <p:spPr/>
        <p:txBody>
          <a:bodyPr/>
          <a:lstStyle/>
          <a:p>
            <a:fld id="{6D1C3987-D689-41E7-B012-7A1AE2CA91E3}" type="slidenum">
              <a:rPr lang="da-DK" smtClean="0"/>
              <a:t>2</a:t>
            </a:fld>
            <a:endParaRPr lang="da-DK"/>
          </a:p>
        </p:txBody>
      </p:sp>
    </p:spTree>
    <p:extLst>
      <p:ext uri="{BB962C8B-B14F-4D97-AF65-F5344CB8AC3E}">
        <p14:creationId xmlns:p14="http://schemas.microsoft.com/office/powerpoint/2010/main" val="1680055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smtClean="0"/>
              <a:t>In the Ida toolbox</a:t>
            </a:r>
            <a:r>
              <a:rPr lang="en-US" baseline="0" dirty="0" smtClean="0"/>
              <a:t> you will find a tool for reflective practice, the Reflective Journal. </a:t>
            </a:r>
            <a:r>
              <a:rPr lang="en-US" b="0" i="0" dirty="0" smtClean="0">
                <a:solidFill>
                  <a:srgbClr val="737B7D"/>
                </a:solidFill>
                <a:effectLst/>
                <a:latin typeface="Gotham A"/>
              </a:rPr>
              <a:t>The Reflective Journal will help you gain deeper insight into your clinical practice and to help you understand your own behavior.</a:t>
            </a:r>
          </a:p>
          <a:p>
            <a:pPr algn="l" fontAlgn="base"/>
            <a:endParaRPr lang="en-US" b="0" i="0" dirty="0" smtClean="0">
              <a:solidFill>
                <a:srgbClr val="737B7D"/>
              </a:solidFill>
              <a:effectLst/>
              <a:latin typeface="Gotham A"/>
            </a:endParaRPr>
          </a:p>
          <a:p>
            <a:pPr algn="l" fontAlgn="base"/>
            <a:r>
              <a:rPr lang="en-US" b="0" i="0" dirty="0" smtClean="0">
                <a:solidFill>
                  <a:srgbClr val="737B7D"/>
                </a:solidFill>
                <a:effectLst/>
                <a:latin typeface="Gotham A"/>
              </a:rPr>
              <a:t>By looking back at what occurred during an appointment, you can find ways to improve in future. Spend five minutes on reflection after each appointment, or as often as you can, and use the </a:t>
            </a:r>
            <a:r>
              <a:rPr lang="en-US" b="0" i="0" u="none" strike="noStrike" dirty="0" smtClean="0">
                <a:solidFill>
                  <a:srgbClr val="E63E4D"/>
                </a:solidFill>
                <a:effectLst/>
                <a:latin typeface="inherit"/>
              </a:rPr>
              <a:t>journal </a:t>
            </a:r>
            <a:r>
              <a:rPr lang="en-US" b="0" i="0" dirty="0" smtClean="0">
                <a:solidFill>
                  <a:srgbClr val="737B7D"/>
                </a:solidFill>
                <a:effectLst/>
                <a:latin typeface="Gotham A"/>
              </a:rPr>
              <a:t>to document what happened. </a:t>
            </a:r>
          </a:p>
          <a:p>
            <a:pPr algn="l" fontAlgn="base"/>
            <a:endParaRPr lang="en-US" b="0" i="0" dirty="0" smtClean="0">
              <a:solidFill>
                <a:srgbClr val="737B7D"/>
              </a:solidFill>
              <a:effectLst/>
              <a:latin typeface="Gotham A"/>
            </a:endParaRPr>
          </a:p>
          <a:p>
            <a:pPr algn="l" fontAlgn="base"/>
            <a:r>
              <a:rPr lang="en-US" b="0" i="0" dirty="0" smtClean="0">
                <a:solidFill>
                  <a:srgbClr val="737B7D"/>
                </a:solidFill>
                <a:effectLst/>
                <a:latin typeface="Gotham A"/>
              </a:rPr>
              <a:t>Reflecting on your practice can help you become more person-centered, reduce stress in your workday, and become more time efficient with clients.</a:t>
            </a:r>
          </a:p>
          <a:p>
            <a:endParaRPr lang="en-US" dirty="0" smtClean="0"/>
          </a:p>
          <a:p>
            <a:r>
              <a:rPr lang="en-US" dirty="0" smtClean="0"/>
              <a:t>Prompts</a:t>
            </a:r>
            <a:r>
              <a:rPr lang="en-US" baseline="0" dirty="0" smtClean="0"/>
              <a:t> in the reflective journal:</a:t>
            </a:r>
          </a:p>
          <a:p>
            <a:r>
              <a:rPr lang="en-US" baseline="0" dirty="0" smtClean="0"/>
              <a:t>-What happened in the session?</a:t>
            </a:r>
          </a:p>
          <a:p>
            <a:r>
              <a:rPr lang="en-US" baseline="0" dirty="0" smtClean="0"/>
              <a:t>-Describe one or two things which went well in the session</a:t>
            </a:r>
          </a:p>
          <a:p>
            <a:r>
              <a:rPr lang="en-US" baseline="0" dirty="0" smtClean="0"/>
              <a:t>-Why do you think they went well?</a:t>
            </a:r>
          </a:p>
          <a:p>
            <a:r>
              <a:rPr lang="en-US" baseline="0" dirty="0" smtClean="0"/>
              <a:t>-How did you feel?  Why do you think you acted as you did?</a:t>
            </a:r>
          </a:p>
          <a:p>
            <a:r>
              <a:rPr lang="en-US" baseline="0" dirty="0" smtClean="0"/>
              <a:t>-Describe one or two things which went less well in the session.</a:t>
            </a:r>
          </a:p>
          <a:p>
            <a:r>
              <a:rPr lang="en-US" baseline="0" dirty="0" smtClean="0"/>
              <a:t>-Why do you think they did not go well?</a:t>
            </a:r>
          </a:p>
          <a:p>
            <a:r>
              <a:rPr lang="en-US" baseline="0" dirty="0" smtClean="0"/>
              <a:t>-How did you feel? Why do you think you acted as you did?</a:t>
            </a:r>
          </a:p>
          <a:p>
            <a:r>
              <a:rPr lang="en-US" baseline="0" dirty="0" smtClean="0"/>
              <a:t>-What can you do differently next time?</a:t>
            </a:r>
          </a:p>
          <a:p>
            <a:endParaRPr lang="en-US" baseline="0" dirty="0" smtClean="0"/>
          </a:p>
          <a:p>
            <a:r>
              <a:rPr lang="en-US" dirty="0" smtClean="0">
                <a:hlinkClick r:id="rId3"/>
              </a:rPr>
              <a:t>https://idainstitute.com/tools/self_development/get_started/reflective_journal/</a:t>
            </a:r>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20</a:t>
            </a:fld>
            <a:endParaRPr lang="da-DK"/>
          </a:p>
        </p:txBody>
      </p:sp>
    </p:spTree>
    <p:extLst>
      <p:ext uri="{BB962C8B-B14F-4D97-AF65-F5344CB8AC3E}">
        <p14:creationId xmlns:p14="http://schemas.microsoft.com/office/powerpoint/2010/main" val="2561574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Ask the students to get into pairs and if they are comfortable, share with each other the scenario they described in their reflective statement. Alternatively, they can come up with a scenario that they anticipate would be difficult to handle in clinic. </a:t>
            </a:r>
          </a:p>
          <a:p>
            <a:endParaRPr lang="en-US" b="1" dirty="0"/>
          </a:p>
          <a:p>
            <a:r>
              <a:rPr lang="en-US" dirty="0"/>
              <a:t>Ask students to role-play the scenario described in their reflective statement (activity 3) or a different scenario they’ve encountered in the clinic. </a:t>
            </a:r>
          </a:p>
          <a:p>
            <a:r>
              <a:rPr lang="en-US" dirty="0"/>
              <a:t>Working in pairs, one student will be the clinician and the other will</a:t>
            </a:r>
            <a:r>
              <a:rPr lang="en-US" baseline="0" dirty="0"/>
              <a:t> role-play</a:t>
            </a:r>
            <a:r>
              <a:rPr lang="en-US" dirty="0"/>
              <a:t> the patient. </a:t>
            </a:r>
          </a:p>
          <a:p>
            <a:r>
              <a:rPr lang="en-US" dirty="0"/>
              <a:t>Discuss the case and build the patient’s character. </a:t>
            </a:r>
          </a:p>
          <a:p>
            <a:r>
              <a:rPr lang="en-US" dirty="0"/>
              <a:t>Have students use their own</a:t>
            </a:r>
            <a:r>
              <a:rPr lang="en-US" baseline="0" dirty="0"/>
              <a:t> smart phones to </a:t>
            </a:r>
            <a:r>
              <a:rPr lang="en-US" dirty="0"/>
              <a:t>record their interaction role-playing</a:t>
            </a:r>
            <a:r>
              <a:rPr lang="en-US" baseline="0" dirty="0"/>
              <a:t> </a:t>
            </a:r>
            <a:r>
              <a:rPr lang="en-US" dirty="0"/>
              <a:t>as a clinician. This is a baseline to be used in later modules. </a:t>
            </a:r>
          </a:p>
          <a:p>
            <a:endParaRPr lang="en-US" b="1" dirty="0"/>
          </a:p>
          <a:p>
            <a:endParaRPr lang="en-US" b="1" dirty="0"/>
          </a:p>
          <a:p>
            <a:r>
              <a:rPr lang="en-US" b="1" dirty="0"/>
              <a:t>Note to instructor</a:t>
            </a:r>
          </a:p>
          <a:p>
            <a:r>
              <a:rPr lang="en-US" b="0" dirty="0"/>
              <a:t>Refer to the associated instructor’s guide for details.</a:t>
            </a:r>
          </a:p>
          <a:p>
            <a:r>
              <a:rPr lang="en-US" b="0" dirty="0"/>
              <a:t>This activity will take approximately 30 minutes. If there is not enough time, students could do one role-play scenario in the classroom and the other scenario as homework. </a:t>
            </a:r>
            <a:r>
              <a:rPr lang="en-US" dirty="0"/>
              <a:t>Please refer to the role-play rules and guidelines in Ida Time and Talk:</a:t>
            </a:r>
            <a:r>
              <a:rPr lang="en-US" baseline="0" dirty="0"/>
              <a:t> </a:t>
            </a:r>
            <a:r>
              <a:rPr lang="en-US" dirty="0">
                <a:hlinkClick r:id="rId3"/>
              </a:rPr>
              <a:t>https://idainstitute.com/tools/time_and_talk/get_started/#page2</a:t>
            </a:r>
            <a:endParaRPr lang="en-US" dirty="0"/>
          </a:p>
          <a:p>
            <a:r>
              <a:rPr lang="en-US" b="1" dirty="0"/>
              <a:t>Please ensure you cover the ground rules in the next slide before students start the activity.</a:t>
            </a:r>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21</a:t>
            </a:fld>
            <a:endParaRPr lang="da-DK"/>
          </a:p>
        </p:txBody>
      </p:sp>
    </p:spTree>
    <p:extLst>
      <p:ext uri="{BB962C8B-B14F-4D97-AF65-F5344CB8AC3E}">
        <p14:creationId xmlns:p14="http://schemas.microsoft.com/office/powerpoint/2010/main" val="387801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Note: Students are more likely to share their experiences and feel comfortable in role-play situations when the learning takes place in a safe environment. It is important that we create this environment by setting ground rules early on in the learning session. This will help everyone feel at ease during role-play and feedback situations.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ground rules are shown above.  These ground rules also exist in a handout that should be given to the students and these ground rules should be discussed in detail. Please watch Dr. Leslie Jones discuss the ground rules in the video “Group rules – creating a safe environment”: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Video and hand-out can be found in t</a:t>
            </a:r>
            <a:r>
              <a:rPr lang="en-US" sz="1200" kern="1200" dirty="0">
                <a:solidFill>
                  <a:schemeClr val="tx1"/>
                </a:solidFill>
                <a:effectLst/>
                <a:latin typeface="+mn-lt"/>
                <a:ea typeface="+mn-ea"/>
                <a:cs typeface="+mn-cs"/>
              </a:rPr>
              <a:t>he section of the University Course website called “videos and handouts”:</a:t>
            </a:r>
          </a:p>
          <a:p>
            <a:r>
              <a:rPr lang="en-US" sz="1200" b="0" i="0" u="none" strike="noStrike" kern="1200" baseline="0" dirty="0">
                <a:solidFill>
                  <a:schemeClr val="tx1"/>
                </a:solidFill>
                <a:effectLst/>
                <a:latin typeface="+mn-lt"/>
                <a:ea typeface="+mn-ea"/>
                <a:cs typeface="+mn-cs"/>
              </a:rPr>
              <a:t>https://idainstitute.com/tools/university_course/videos_and_handouts/module_6/</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Note to Instructor:  </a:t>
            </a:r>
            <a:r>
              <a:rPr lang="en-US" sz="1200" b="0" i="0" u="none" strike="noStrike" kern="1200" baseline="0" dirty="0">
                <a:solidFill>
                  <a:schemeClr val="tx1"/>
                </a:solidFill>
                <a:latin typeface="+mn-lt"/>
                <a:ea typeface="+mn-ea"/>
                <a:cs typeface="+mn-cs"/>
              </a:rPr>
              <a:t>This section provides suggestions on how you can effectively plan role-play sessions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Note to Instructor:  </a:t>
            </a:r>
            <a:r>
              <a:rPr lang="en-US" sz="1200" b="0" i="0" u="none" strike="noStrike" kern="1200" baseline="0" dirty="0">
                <a:solidFill>
                  <a:schemeClr val="tx1"/>
                </a:solidFill>
                <a:latin typeface="+mn-lt"/>
                <a:ea typeface="+mn-ea"/>
                <a:cs typeface="+mn-cs"/>
              </a:rPr>
              <a:t>Before moving on it will be important to ask the students whether they all agree to the ground rules above.  </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22</a:t>
            </a:fld>
            <a:endParaRPr lang="da-DK"/>
          </a:p>
        </p:txBody>
      </p:sp>
    </p:spTree>
    <p:extLst>
      <p:ext uri="{BB962C8B-B14F-4D97-AF65-F5344CB8AC3E}">
        <p14:creationId xmlns:p14="http://schemas.microsoft.com/office/powerpoint/2010/main" val="2909109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1C3987-D689-41E7-B012-7A1AE2CA91E3}" type="slidenum">
              <a:rPr lang="da-DK" smtClean="0"/>
              <a:t>23</a:t>
            </a:fld>
            <a:endParaRPr lang="da-DK"/>
          </a:p>
        </p:txBody>
      </p:sp>
    </p:spTree>
    <p:extLst>
      <p:ext uri="{BB962C8B-B14F-4D97-AF65-F5344CB8AC3E}">
        <p14:creationId xmlns:p14="http://schemas.microsoft.com/office/powerpoint/2010/main" val="357294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the</a:t>
            </a:r>
            <a:r>
              <a:rPr lang="en-US" dirty="0"/>
              <a:t> learning objectives in this unit:</a:t>
            </a:r>
          </a:p>
          <a:p>
            <a:endParaRPr lang="en-US" dirty="0"/>
          </a:p>
          <a:p>
            <a:r>
              <a:rPr lang="en-US" dirty="0"/>
              <a:t>We</a:t>
            </a:r>
            <a:r>
              <a:rPr lang="en-US" baseline="0" dirty="0"/>
              <a:t> </a:t>
            </a:r>
            <a:r>
              <a:rPr lang="en-US" dirty="0"/>
              <a:t>will first review the concepts of person-centered care and define the key components of person-centered communication in </a:t>
            </a:r>
            <a:r>
              <a:rPr lang="en-US" dirty="0" smtClean="0"/>
              <a:t>hearing</a:t>
            </a:r>
            <a:r>
              <a:rPr lang="en-US" baseline="0" dirty="0" smtClean="0"/>
              <a:t> care</a:t>
            </a:r>
            <a:r>
              <a:rPr lang="en-US" baseline="0" dirty="0"/>
              <a:t> </a:t>
            </a:r>
            <a:r>
              <a:rPr lang="en-US" baseline="0" dirty="0" smtClean="0"/>
              <a:t>and rehabilitation.</a:t>
            </a:r>
            <a:endParaRPr lang="en-US" dirty="0"/>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We will revisit the </a:t>
            </a:r>
            <a:r>
              <a:rPr lang="en-AU" sz="1200" dirty="0"/>
              <a:t>Calgary-Cambridge Guides and introduce The Four Habits to facilitate a person-</a:t>
            </a:r>
            <a:r>
              <a:rPr lang="en-AU" sz="1200" dirty="0" err="1"/>
              <a:t>centered</a:t>
            </a:r>
            <a:r>
              <a:rPr lang="en-AU" sz="1200" dirty="0"/>
              <a:t> interaction.</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sz="1200"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AU" sz="1200" dirty="0"/>
              <a:t>We will also review the key communication skills that are fundamental in </a:t>
            </a:r>
            <a:r>
              <a:rPr lang="en-AU" sz="1200" i="0" dirty="0"/>
              <a:t>any</a:t>
            </a:r>
            <a:r>
              <a:rPr lang="en-AU" sz="1200" dirty="0"/>
              <a:t> </a:t>
            </a:r>
            <a:r>
              <a:rPr lang="en-AU" sz="1200" dirty="0" smtClean="0"/>
              <a:t>hearing care or rehabilitation </a:t>
            </a:r>
            <a:r>
              <a:rPr lang="en-AU" sz="1200" dirty="0"/>
              <a:t>scenario.</a:t>
            </a:r>
          </a:p>
          <a:p>
            <a:endParaRPr lang="en-US" dirty="0" smtClean="0"/>
          </a:p>
          <a:p>
            <a:endParaRPr lang="en-US" dirty="0" smtClean="0"/>
          </a:p>
          <a:p>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3</a:t>
            </a:fld>
            <a:endParaRPr lang="da-DK"/>
          </a:p>
        </p:txBody>
      </p:sp>
    </p:spTree>
    <p:extLst>
      <p:ext uri="{BB962C8B-B14F-4D97-AF65-F5344CB8AC3E}">
        <p14:creationId xmlns:p14="http://schemas.microsoft.com/office/powerpoint/2010/main" val="3049518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AU" dirty="0">
                <a:solidFill>
                  <a:srgbClr val="676696"/>
                </a:solidFill>
              </a:rPr>
              <a:t>Person-centered care is a holistic approach to care whereby a person’s biological, psychological or emotional functioning and social aspects are considered as part of our approach to hearing </a:t>
            </a:r>
            <a:r>
              <a:rPr lang="en-AU" dirty="0" smtClean="0">
                <a:solidFill>
                  <a:srgbClr val="676696"/>
                </a:solidFill>
              </a:rPr>
              <a:t>or</a:t>
            </a:r>
            <a:r>
              <a:rPr lang="en-AU" baseline="0" dirty="0" smtClean="0">
                <a:solidFill>
                  <a:srgbClr val="676696"/>
                </a:solidFill>
              </a:rPr>
              <a:t> rehabilitation care</a:t>
            </a:r>
            <a:r>
              <a:rPr lang="en-AU" dirty="0" smtClean="0">
                <a:solidFill>
                  <a:srgbClr val="676696"/>
                </a:solidFill>
              </a:rPr>
              <a:t>. </a:t>
            </a:r>
            <a:endParaRPr lang="en-AU" dirty="0">
              <a:solidFill>
                <a:srgbClr val="676696"/>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AU" dirty="0">
                <a:solidFill>
                  <a:srgbClr val="676696"/>
                </a:solidFill>
              </a:rPr>
              <a:t>The </a:t>
            </a:r>
            <a:r>
              <a:rPr lang="en-US" dirty="0"/>
              <a:t>biopsychosocial model is recommended across many </a:t>
            </a:r>
            <a:r>
              <a:rPr lang="en-US" dirty="0" smtClean="0"/>
              <a:t>health and rehabilitation </a:t>
            </a:r>
            <a:r>
              <a:rPr lang="en-US" dirty="0"/>
              <a:t>professions, including </a:t>
            </a:r>
            <a:r>
              <a:rPr lang="en-US" dirty="0" smtClean="0"/>
              <a:t>audiology</a:t>
            </a:r>
            <a:r>
              <a:rPr lang="en-US" baseline="0" dirty="0" smtClean="0"/>
              <a:t> and speech pathology</a:t>
            </a:r>
            <a:r>
              <a:rPr lang="en-US" dirty="0" smtClean="0"/>
              <a:t> (collectively referred to as “hearing </a:t>
            </a:r>
            <a:r>
              <a:rPr lang="en-US" dirty="0"/>
              <a:t>care </a:t>
            </a:r>
            <a:r>
              <a:rPr lang="en-US" dirty="0" smtClean="0"/>
              <a:t>professionals”</a:t>
            </a:r>
            <a:r>
              <a:rPr lang="en-US" baseline="0" dirty="0" smtClean="0"/>
              <a:t> or “</a:t>
            </a:r>
            <a:r>
              <a:rPr lang="en-US" dirty="0" smtClean="0"/>
              <a:t>HCPs” throughout</a:t>
            </a:r>
            <a:r>
              <a:rPr lang="en-US" baseline="0" dirty="0" smtClean="0"/>
              <a:t> this presentation</a:t>
            </a:r>
            <a:r>
              <a:rPr lang="en-US" dirty="0" smtClean="0"/>
              <a:t>)</a:t>
            </a:r>
            <a:r>
              <a:rPr lang="en-US" baseline="0" dirty="0" smtClean="0"/>
              <a:t> </a:t>
            </a:r>
            <a:r>
              <a:rPr lang="en-US" dirty="0"/>
              <a:t>as it is associated with a number of patient benefits such as adherence to treatment recommendations, positive patient health outcomes and improved patient satisfaction.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 clinician also benefits from an increase in overall job satisfaction.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This is why person-centered care is being recognized across professional bodies internationally </a:t>
            </a:r>
            <a:r>
              <a:rPr lang="da-DK" dirty="0">
                <a:solidFill>
                  <a:srgbClr val="676696"/>
                </a:solidFill>
              </a:rPr>
              <a:t>and </a:t>
            </a:r>
            <a:r>
              <a:rPr lang="da-DK" dirty="0" err="1">
                <a:solidFill>
                  <a:srgbClr val="676696"/>
                </a:solidFill>
              </a:rPr>
              <a:t>incorporated</a:t>
            </a:r>
            <a:r>
              <a:rPr lang="da-DK" dirty="0">
                <a:solidFill>
                  <a:srgbClr val="676696"/>
                </a:solidFill>
              </a:rPr>
              <a:t> </a:t>
            </a:r>
            <a:r>
              <a:rPr lang="da-DK" dirty="0" err="1">
                <a:solidFill>
                  <a:srgbClr val="676696"/>
                </a:solidFill>
              </a:rPr>
              <a:t>into</a:t>
            </a:r>
            <a:r>
              <a:rPr lang="da-DK" dirty="0">
                <a:solidFill>
                  <a:srgbClr val="676696"/>
                </a:solidFill>
              </a:rPr>
              <a:t> the </a:t>
            </a:r>
            <a:r>
              <a:rPr lang="da-DK" dirty="0" err="1">
                <a:solidFill>
                  <a:srgbClr val="676696"/>
                </a:solidFill>
              </a:rPr>
              <a:t>scope</a:t>
            </a:r>
            <a:r>
              <a:rPr lang="da-DK" dirty="0">
                <a:solidFill>
                  <a:srgbClr val="676696"/>
                </a:solidFill>
              </a:rPr>
              <a:t> of </a:t>
            </a:r>
            <a:r>
              <a:rPr lang="da-DK" dirty="0" err="1">
                <a:solidFill>
                  <a:srgbClr val="676696"/>
                </a:solidFill>
              </a:rPr>
              <a:t>practice</a:t>
            </a:r>
            <a:r>
              <a:rPr lang="en-US" dirty="0"/>
              <a: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Further reading:</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Laplante</a:t>
            </a:r>
            <a:r>
              <a:rPr lang="en-US" sz="1200" b="0" i="0" kern="1200" dirty="0">
                <a:solidFill>
                  <a:schemeClr val="tx1"/>
                </a:solidFill>
                <a:effectLst/>
                <a:latin typeface="+mn-lt"/>
                <a:ea typeface="+mn-ea"/>
                <a:cs typeface="+mn-cs"/>
              </a:rPr>
              <a:t>-Lévesque, A., Knudsen, L. V., Preminger, J. E., Jones, L., Nielsen, C., </a:t>
            </a:r>
            <a:r>
              <a:rPr lang="en-US" sz="1200" b="0" i="0" kern="1200" dirty="0" err="1">
                <a:solidFill>
                  <a:schemeClr val="tx1"/>
                </a:solidFill>
                <a:effectLst/>
                <a:latin typeface="+mn-lt"/>
                <a:ea typeface="+mn-ea"/>
                <a:cs typeface="+mn-cs"/>
              </a:rPr>
              <a:t>Öberg</a:t>
            </a:r>
            <a:r>
              <a:rPr lang="en-US" sz="1200" b="0" i="0" kern="1200" dirty="0">
                <a:solidFill>
                  <a:schemeClr val="tx1"/>
                </a:solidFill>
                <a:effectLst/>
                <a:latin typeface="+mn-lt"/>
                <a:ea typeface="+mn-ea"/>
                <a:cs typeface="+mn-cs"/>
              </a:rPr>
              <a:t>, M., ... &amp; Kramer, S. E. (2012). Hearing help-seeking and rehabilitation: Perspectives of adults with hearing impairment. </a:t>
            </a:r>
            <a:r>
              <a:rPr lang="en-US" sz="1200" b="0" i="1" kern="1200" dirty="0">
                <a:solidFill>
                  <a:schemeClr val="tx1"/>
                </a:solidFill>
                <a:effectLst/>
                <a:latin typeface="+mn-lt"/>
                <a:ea typeface="+mn-ea"/>
                <a:cs typeface="+mn-cs"/>
              </a:rPr>
              <a:t>International journal of audiology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51</a:t>
            </a:r>
            <a:r>
              <a:rPr lang="en-US" sz="1200" b="0" i="0" kern="1200" dirty="0">
                <a:solidFill>
                  <a:schemeClr val="tx1"/>
                </a:solidFill>
                <a:effectLst/>
                <a:latin typeface="+mn-lt"/>
                <a:ea typeface="+mn-ea"/>
                <a:cs typeface="+mn-cs"/>
              </a:rPr>
              <a:t>(2), 93-102.</a:t>
            </a: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Michie</a:t>
            </a:r>
            <a:r>
              <a:rPr lang="en-US" sz="1200" b="0" i="0" kern="1200" dirty="0">
                <a:solidFill>
                  <a:schemeClr val="tx1"/>
                </a:solidFill>
                <a:effectLst/>
                <a:latin typeface="+mn-lt"/>
                <a:ea typeface="+mn-ea"/>
                <a:cs typeface="+mn-cs"/>
              </a:rPr>
              <a:t>, S., Miles, J., &amp; </a:t>
            </a:r>
            <a:r>
              <a:rPr lang="en-US" sz="1200" b="0" i="0" kern="1200" dirty="0" err="1">
                <a:solidFill>
                  <a:schemeClr val="tx1"/>
                </a:solidFill>
                <a:effectLst/>
                <a:latin typeface="+mn-lt"/>
                <a:ea typeface="+mn-ea"/>
                <a:cs typeface="+mn-cs"/>
              </a:rPr>
              <a:t>Weinman</a:t>
            </a:r>
            <a:r>
              <a:rPr lang="en-US" sz="1200" b="0" i="0" kern="1200" dirty="0">
                <a:solidFill>
                  <a:schemeClr val="tx1"/>
                </a:solidFill>
                <a:effectLst/>
                <a:latin typeface="+mn-lt"/>
                <a:ea typeface="+mn-ea"/>
                <a:cs typeface="+mn-cs"/>
              </a:rPr>
              <a:t>, J. (2003). Patient-</a:t>
            </a:r>
            <a:r>
              <a:rPr lang="en-US" sz="1200" b="0" i="0" kern="1200" dirty="0" err="1">
                <a:solidFill>
                  <a:schemeClr val="tx1"/>
                </a:solidFill>
                <a:effectLst/>
                <a:latin typeface="+mn-lt"/>
                <a:ea typeface="+mn-ea"/>
                <a:cs typeface="+mn-cs"/>
              </a:rPr>
              <a:t>centredness</a:t>
            </a:r>
            <a:r>
              <a:rPr lang="en-US" sz="1200" b="0" i="0" kern="1200" dirty="0">
                <a:solidFill>
                  <a:schemeClr val="tx1"/>
                </a:solidFill>
                <a:effectLst/>
                <a:latin typeface="+mn-lt"/>
                <a:ea typeface="+mn-ea"/>
                <a:cs typeface="+mn-cs"/>
              </a:rPr>
              <a:t> in chronic illness: what is it and does it matter?. </a:t>
            </a:r>
            <a:r>
              <a:rPr lang="en-US" sz="1200" b="0" i="1" kern="1200" dirty="0">
                <a:solidFill>
                  <a:schemeClr val="tx1"/>
                </a:solidFill>
                <a:effectLst/>
                <a:latin typeface="+mn-lt"/>
                <a:ea typeface="+mn-ea"/>
                <a:cs typeface="+mn-cs"/>
              </a:rPr>
              <a:t>Patient education and counseling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51</a:t>
            </a:r>
            <a:r>
              <a:rPr lang="en-US" sz="1200" b="0" i="0" kern="1200" dirty="0">
                <a:solidFill>
                  <a:schemeClr val="tx1"/>
                </a:solidFill>
                <a:effectLst/>
                <a:latin typeface="+mn-lt"/>
                <a:ea typeface="+mn-ea"/>
                <a:cs typeface="+mn-cs"/>
              </a:rPr>
              <a:t>(3), 197-206.</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Poost-Foroosh</a:t>
            </a:r>
            <a:r>
              <a:rPr lang="en-US" sz="1200" b="0" i="0" kern="1200" dirty="0">
                <a:solidFill>
                  <a:schemeClr val="tx1"/>
                </a:solidFill>
                <a:effectLst/>
                <a:latin typeface="+mn-lt"/>
                <a:ea typeface="+mn-ea"/>
                <a:cs typeface="+mn-cs"/>
              </a:rPr>
              <a:t>, L., Jennings, M. B., Shaw, L., </a:t>
            </a:r>
            <a:r>
              <a:rPr lang="en-US" sz="1200" b="0" i="0" kern="1200" dirty="0" err="1">
                <a:solidFill>
                  <a:schemeClr val="tx1"/>
                </a:solidFill>
                <a:effectLst/>
                <a:latin typeface="+mn-lt"/>
                <a:ea typeface="+mn-ea"/>
                <a:cs typeface="+mn-cs"/>
              </a:rPr>
              <a:t>Meston</a:t>
            </a:r>
            <a:r>
              <a:rPr lang="en-US" sz="1200" b="0" i="0" kern="1200" dirty="0">
                <a:solidFill>
                  <a:schemeClr val="tx1"/>
                </a:solidFill>
                <a:effectLst/>
                <a:latin typeface="+mn-lt"/>
                <a:ea typeface="+mn-ea"/>
                <a:cs typeface="+mn-cs"/>
              </a:rPr>
              <a:t>, C. N., &amp; </a:t>
            </a:r>
            <a:r>
              <a:rPr lang="en-US" sz="1200" b="0" i="0" kern="1200" dirty="0" err="1">
                <a:solidFill>
                  <a:schemeClr val="tx1"/>
                </a:solidFill>
                <a:effectLst/>
                <a:latin typeface="+mn-lt"/>
                <a:ea typeface="+mn-ea"/>
                <a:cs typeface="+mn-cs"/>
              </a:rPr>
              <a:t>Cheesman</a:t>
            </a:r>
            <a:r>
              <a:rPr lang="en-US" sz="1200" b="0" i="0" kern="1200" dirty="0">
                <a:solidFill>
                  <a:schemeClr val="tx1"/>
                </a:solidFill>
                <a:effectLst/>
                <a:latin typeface="+mn-lt"/>
                <a:ea typeface="+mn-ea"/>
                <a:cs typeface="+mn-cs"/>
              </a:rPr>
              <a:t>, M. F. (2011). Factors in client–clinician interaction that influence hearing aid adoption. </a:t>
            </a:r>
            <a:r>
              <a:rPr lang="en-US" sz="1200" b="0" i="1" kern="1200" dirty="0">
                <a:solidFill>
                  <a:schemeClr val="tx1"/>
                </a:solidFill>
                <a:effectLst/>
                <a:latin typeface="+mn-lt"/>
                <a:ea typeface="+mn-ea"/>
                <a:cs typeface="+mn-cs"/>
              </a:rPr>
              <a:t>Trends in Amplification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15</a:t>
            </a:r>
            <a:r>
              <a:rPr lang="en-US" sz="1200" b="0" i="0" kern="1200" dirty="0">
                <a:solidFill>
                  <a:schemeClr val="tx1"/>
                </a:solidFill>
                <a:effectLst/>
                <a:latin typeface="+mn-lt"/>
                <a:ea typeface="+mn-ea"/>
                <a:cs typeface="+mn-cs"/>
              </a:rPr>
              <a:t>(3), 127-139.</a:t>
            </a: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Zolnierek</a:t>
            </a:r>
            <a:r>
              <a:rPr lang="en-US" sz="1200" b="0" i="0" kern="1200" dirty="0">
                <a:solidFill>
                  <a:schemeClr val="tx1"/>
                </a:solidFill>
                <a:effectLst/>
                <a:latin typeface="+mn-lt"/>
                <a:ea typeface="+mn-ea"/>
                <a:cs typeface="+mn-cs"/>
              </a:rPr>
              <a:t>, K. B. H., &amp; </a:t>
            </a:r>
            <a:r>
              <a:rPr lang="en-US" sz="1200" b="0" i="0" kern="1200" dirty="0" err="1">
                <a:solidFill>
                  <a:schemeClr val="tx1"/>
                </a:solidFill>
                <a:effectLst/>
                <a:latin typeface="+mn-lt"/>
                <a:ea typeface="+mn-ea"/>
                <a:cs typeface="+mn-cs"/>
              </a:rPr>
              <a:t>DiMatteo</a:t>
            </a:r>
            <a:r>
              <a:rPr lang="en-US" sz="1200" b="0" i="0" kern="1200" dirty="0">
                <a:solidFill>
                  <a:schemeClr val="tx1"/>
                </a:solidFill>
                <a:effectLst/>
                <a:latin typeface="+mn-lt"/>
                <a:ea typeface="+mn-ea"/>
                <a:cs typeface="+mn-cs"/>
              </a:rPr>
              <a:t>, M. R. (2009). Physician communication and patient adherence to treatment: a meta-analysis. </a:t>
            </a:r>
            <a:r>
              <a:rPr lang="en-US" sz="1200" b="0" i="1" kern="1200" dirty="0">
                <a:solidFill>
                  <a:schemeClr val="tx1"/>
                </a:solidFill>
                <a:effectLst/>
                <a:latin typeface="+mn-lt"/>
                <a:ea typeface="+mn-ea"/>
                <a:cs typeface="+mn-cs"/>
              </a:rPr>
              <a:t>Medical care</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47</a:t>
            </a:r>
            <a:r>
              <a:rPr lang="en-US" sz="1200" b="0" i="0" kern="1200" dirty="0">
                <a:solidFill>
                  <a:schemeClr val="tx1"/>
                </a:solidFill>
                <a:effectLst/>
                <a:latin typeface="+mn-lt"/>
                <a:ea typeface="+mn-ea"/>
                <a:cs typeface="+mn-cs"/>
              </a:rPr>
              <a:t>(8), 826.</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4</a:t>
            </a:fld>
            <a:endParaRPr lang="da-DK"/>
          </a:p>
        </p:txBody>
      </p:sp>
    </p:spTree>
    <p:extLst>
      <p:ext uri="{BB962C8B-B14F-4D97-AF65-F5344CB8AC3E}">
        <p14:creationId xmlns:p14="http://schemas.microsoft.com/office/powerpoint/2010/main" val="184078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The principles of person-centered care advocated by the Ida Institute </a:t>
            </a:r>
            <a:r>
              <a:rPr lang="en-US" dirty="0" smtClean="0"/>
              <a:t>include </a:t>
            </a:r>
            <a:r>
              <a:rPr lang="en-US" dirty="0"/>
              <a:t>showing </a:t>
            </a:r>
            <a:r>
              <a:rPr lang="en-US" i="1" dirty="0"/>
              <a:t>respect for the patient’s values, preferences and needs</a:t>
            </a:r>
            <a:r>
              <a:rPr lang="en-US" dirty="0"/>
              <a:t>, </a:t>
            </a:r>
            <a:r>
              <a:rPr lang="en-US" i="1" dirty="0"/>
              <a:t>information to facilitate independence and self-care</a:t>
            </a:r>
            <a:r>
              <a:rPr lang="en-US" dirty="0"/>
              <a:t>, </a:t>
            </a:r>
            <a:r>
              <a:rPr lang="en-US" i="1" dirty="0"/>
              <a:t>joint decision-making</a:t>
            </a:r>
            <a:r>
              <a:rPr lang="en-US" dirty="0"/>
              <a:t>, and </a:t>
            </a:r>
            <a:r>
              <a:rPr lang="en-US" i="1" dirty="0"/>
              <a:t>emotional support and empathy</a:t>
            </a:r>
            <a:r>
              <a:rPr lang="en-US" dirty="0"/>
              <a:t>.</a:t>
            </a:r>
          </a:p>
          <a:p>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AU" dirty="0">
                <a:solidFill>
                  <a:srgbClr val="676696"/>
                </a:solidFill>
              </a:rPr>
              <a:t>Communication is the tool we use to enact person-</a:t>
            </a:r>
            <a:r>
              <a:rPr lang="en-AU" dirty="0" err="1">
                <a:solidFill>
                  <a:srgbClr val="676696"/>
                </a:solidFill>
              </a:rPr>
              <a:t>centered</a:t>
            </a:r>
            <a:r>
              <a:rPr lang="en-AU" dirty="0">
                <a:solidFill>
                  <a:srgbClr val="676696"/>
                </a:solidFill>
              </a:rPr>
              <a:t> care during our interaction with patients. </a:t>
            </a:r>
            <a:endParaRPr 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While there are a number of definitions of person-centered communication, </a:t>
            </a:r>
            <a:r>
              <a:rPr lang="en-US" i="1" dirty="0"/>
              <a:t>information gathering</a:t>
            </a:r>
            <a:r>
              <a:rPr lang="en-US" dirty="0"/>
              <a:t>, </a:t>
            </a:r>
            <a:r>
              <a:rPr lang="en-US" i="1" dirty="0"/>
              <a:t>information providing</a:t>
            </a:r>
            <a:r>
              <a:rPr lang="en-US" dirty="0"/>
              <a:t>, </a:t>
            </a:r>
            <a:r>
              <a:rPr lang="en-US" i="1" dirty="0"/>
              <a:t>shared decision-making</a:t>
            </a:r>
            <a:r>
              <a:rPr lang="en-US" dirty="0"/>
              <a:t>, </a:t>
            </a:r>
            <a:r>
              <a:rPr lang="en-US" i="1" dirty="0"/>
              <a:t>acknowledging patients’ emotional </a:t>
            </a:r>
            <a:r>
              <a:rPr lang="en-US" i="1" dirty="0" smtClean="0"/>
              <a:t>responses </a:t>
            </a:r>
            <a:r>
              <a:rPr lang="en-US" dirty="0"/>
              <a:t>and </a:t>
            </a:r>
            <a:r>
              <a:rPr lang="en-US" i="1" dirty="0"/>
              <a:t>building a therapeutic relationship </a:t>
            </a:r>
            <a:r>
              <a:rPr lang="en-US" i="0" dirty="0"/>
              <a:t>are readily cited in the medical literature and considered the key communication functions to enact person-centered care.</a:t>
            </a:r>
            <a:endParaRPr lang="en-US" i="1"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a:p>
            <a:endParaRPr lang="en-US" dirty="0"/>
          </a:p>
          <a:p>
            <a:r>
              <a:rPr lang="en-US" dirty="0"/>
              <a:t>https://idalearninghall.fuseuniversal.com/learning/plans/getting-started-with-person-centered-care?skip_promo=true</a:t>
            </a:r>
          </a:p>
          <a:p>
            <a:r>
              <a:rPr lang="en-US" sz="1200" b="0" i="0" kern="1200" dirty="0">
                <a:solidFill>
                  <a:schemeClr val="tx1"/>
                </a:solidFill>
                <a:effectLst/>
                <a:latin typeface="+mn-lt"/>
                <a:ea typeface="+mn-ea"/>
                <a:cs typeface="+mn-cs"/>
              </a:rPr>
              <a:t>De </a:t>
            </a:r>
            <a:r>
              <a:rPr lang="en-US" sz="1200" b="0" i="0" kern="1200" dirty="0" err="1">
                <a:solidFill>
                  <a:schemeClr val="tx1"/>
                </a:solidFill>
                <a:effectLst/>
                <a:latin typeface="+mn-lt"/>
                <a:ea typeface="+mn-ea"/>
                <a:cs typeface="+mn-cs"/>
              </a:rPr>
              <a:t>Haes</a:t>
            </a:r>
            <a:r>
              <a:rPr lang="en-US" sz="1200" b="0" i="0" kern="1200" dirty="0">
                <a:solidFill>
                  <a:schemeClr val="tx1"/>
                </a:solidFill>
                <a:effectLst/>
                <a:latin typeface="+mn-lt"/>
                <a:ea typeface="+mn-ea"/>
                <a:cs typeface="+mn-cs"/>
              </a:rPr>
              <a:t>, H., &amp; </a:t>
            </a:r>
            <a:r>
              <a:rPr lang="en-US" sz="1200" b="0" i="0" kern="1200" dirty="0" err="1">
                <a:solidFill>
                  <a:schemeClr val="tx1"/>
                </a:solidFill>
                <a:effectLst/>
                <a:latin typeface="+mn-lt"/>
                <a:ea typeface="+mn-ea"/>
                <a:cs typeface="+mn-cs"/>
              </a:rPr>
              <a:t>Bensing</a:t>
            </a:r>
            <a:r>
              <a:rPr lang="en-US" sz="1200" b="0" i="0" kern="1200" dirty="0">
                <a:solidFill>
                  <a:schemeClr val="tx1"/>
                </a:solidFill>
                <a:effectLst/>
                <a:latin typeface="+mn-lt"/>
                <a:ea typeface="+mn-ea"/>
                <a:cs typeface="+mn-cs"/>
              </a:rPr>
              <a:t>, J. (2009). Endpoints in medical communication research, proposing a framework of functions and outcomes. </a:t>
            </a:r>
            <a:r>
              <a:rPr lang="en-US" sz="1200" b="0" i="1" kern="1200" dirty="0">
                <a:solidFill>
                  <a:schemeClr val="tx1"/>
                </a:solidFill>
                <a:effectLst/>
                <a:latin typeface="+mn-lt"/>
                <a:ea typeface="+mn-ea"/>
                <a:cs typeface="+mn-cs"/>
              </a:rPr>
              <a:t>Patient education and counseling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74</a:t>
            </a:r>
            <a:r>
              <a:rPr lang="en-US" sz="1200" b="0" i="0" kern="1200" dirty="0">
                <a:solidFill>
                  <a:schemeClr val="tx1"/>
                </a:solidFill>
                <a:effectLst/>
                <a:latin typeface="+mn-lt"/>
                <a:ea typeface="+mn-ea"/>
                <a:cs typeface="+mn-cs"/>
              </a:rPr>
              <a:t>(3), 287-294.</a:t>
            </a:r>
            <a:endParaRPr lang="en-US" dirty="0"/>
          </a:p>
          <a:p>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5</a:t>
            </a:fld>
            <a:endParaRPr lang="da-DK"/>
          </a:p>
        </p:txBody>
      </p:sp>
    </p:spTree>
    <p:extLst>
      <p:ext uri="{BB962C8B-B14F-4D97-AF65-F5344CB8AC3E}">
        <p14:creationId xmlns:p14="http://schemas.microsoft.com/office/powerpoint/2010/main" val="199363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To investigate hearing care professionals’ preference for person-centered care in their clinical encounters, a number of studies have used the modified Patient-Practitioner Oriented Scale (PPOS) questionnaire. </a:t>
            </a:r>
          </a:p>
          <a:p>
            <a:pPr marL="1588" marR="0" lvl="1"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 two subscales in this questionnaire are </a:t>
            </a:r>
            <a:r>
              <a:rPr lang="en-US" sz="1200" b="0" i="1" u="none" strike="noStrike" kern="1200" baseline="0" dirty="0">
                <a:solidFill>
                  <a:schemeClr val="tx1"/>
                </a:solidFill>
                <a:latin typeface="+mn-lt"/>
                <a:ea typeface="+mn-ea"/>
                <a:cs typeface="+mn-cs"/>
              </a:rPr>
              <a:t>sharing</a:t>
            </a:r>
            <a:r>
              <a:rPr lang="en-US" sz="1200" b="0" i="0" u="none" strike="noStrike" kern="1200" baseline="0" dirty="0">
                <a:solidFill>
                  <a:schemeClr val="tx1"/>
                </a:solidFill>
                <a:latin typeface="+mn-lt"/>
                <a:ea typeface="+mn-ea"/>
                <a:cs typeface="+mn-cs"/>
              </a:rPr>
              <a:t>, which focuses on sharing of information and decisions regarding treatment with the patient; and </a:t>
            </a:r>
            <a:r>
              <a:rPr lang="en-US" sz="1200" b="0" i="1" u="none" strike="noStrike" kern="1200" baseline="0" dirty="0">
                <a:solidFill>
                  <a:schemeClr val="tx1"/>
                </a:solidFill>
                <a:latin typeface="+mn-lt"/>
                <a:ea typeface="+mn-ea"/>
                <a:cs typeface="+mn-cs"/>
              </a:rPr>
              <a:t>caring</a:t>
            </a:r>
            <a:r>
              <a:rPr lang="en-US" sz="1200" b="0" i="0" u="none" strike="noStrike" kern="1200" baseline="0" dirty="0">
                <a:solidFill>
                  <a:schemeClr val="tx1"/>
                </a:solidFill>
                <a:latin typeface="+mn-lt"/>
                <a:ea typeface="+mn-ea"/>
                <a:cs typeface="+mn-cs"/>
              </a:rPr>
              <a:t>, which focuses on the patient’s emotions and a holistic approach to care.</a:t>
            </a:r>
            <a:endParaRPr lang="en-AU" dirty="0">
              <a:solidFill>
                <a:srgbClr val="676696"/>
              </a:solidFill>
            </a:endParaRPr>
          </a:p>
          <a:p>
            <a:pPr marL="1588" lvl="1" indent="0">
              <a:buFont typeface="Arial" panose="020B0604020202020204" pitchFamily="34" charset="0"/>
              <a:buNone/>
            </a:pPr>
            <a:endParaRPr lang="en-AU" dirty="0">
              <a:solidFill>
                <a:srgbClr val="676696"/>
              </a:solidFill>
            </a:endParaRPr>
          </a:p>
          <a:p>
            <a:pPr marL="1588" lvl="1" indent="0">
              <a:buFont typeface="Arial" panose="020B0604020202020204" pitchFamily="34" charset="0"/>
              <a:buNone/>
            </a:pPr>
            <a:r>
              <a:rPr lang="en-AU" dirty="0">
                <a:solidFill>
                  <a:srgbClr val="676696"/>
                </a:solidFill>
              </a:rPr>
              <a:t>Ask the class: Do you think hearing care professionals</a:t>
            </a:r>
            <a:r>
              <a:rPr lang="en-AU" baseline="0" dirty="0">
                <a:solidFill>
                  <a:srgbClr val="676696"/>
                </a:solidFill>
              </a:rPr>
              <a:t> </a:t>
            </a:r>
            <a:r>
              <a:rPr lang="en-AU" dirty="0">
                <a:solidFill>
                  <a:srgbClr val="676696"/>
                </a:solidFill>
              </a:rPr>
              <a:t>prefer person-centered interactions?</a:t>
            </a:r>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6</a:t>
            </a:fld>
            <a:endParaRPr lang="da-DK"/>
          </a:p>
        </p:txBody>
      </p:sp>
    </p:spTree>
    <p:extLst>
      <p:ext uri="{BB962C8B-B14F-4D97-AF65-F5344CB8AC3E}">
        <p14:creationId xmlns:p14="http://schemas.microsoft.com/office/powerpoint/2010/main" val="1552415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lvl="1" indent="0">
              <a:buFont typeface="Arial" panose="020B0604020202020204" pitchFamily="34" charset="0"/>
              <a:buNone/>
            </a:pPr>
            <a:r>
              <a:rPr lang="en-AU" dirty="0">
                <a:solidFill>
                  <a:srgbClr val="676696"/>
                </a:solidFill>
              </a:rPr>
              <a:t>The PPOS has been administered to audiologists in Australia, Portugal, India, Iran and Malaysia, as well as undergraduate Speech and Hearing Science students in Lamar University in the US.</a:t>
            </a:r>
          </a:p>
          <a:p>
            <a:pPr marL="1588" lvl="1" indent="0">
              <a:buFont typeface="Arial" panose="020B0604020202020204" pitchFamily="34" charset="0"/>
              <a:buNone/>
            </a:pPr>
            <a:r>
              <a:rPr lang="en-AU" dirty="0">
                <a:solidFill>
                  <a:srgbClr val="676696"/>
                </a:solidFill>
              </a:rPr>
              <a:t>The figure show the mean total PPOS scores including the sharing and caring subscales.</a:t>
            </a:r>
          </a:p>
          <a:p>
            <a:pPr marL="1588" lvl="1" indent="0">
              <a:buFont typeface="Arial" panose="020B0604020202020204" pitchFamily="34" charset="0"/>
              <a:buNone/>
            </a:pPr>
            <a:r>
              <a:rPr lang="en-AU" dirty="0">
                <a:solidFill>
                  <a:srgbClr val="676696"/>
                </a:solidFill>
              </a:rPr>
              <a:t>Collectively, while cultural factors may account for variations in person-</a:t>
            </a:r>
            <a:r>
              <a:rPr lang="en-AU" dirty="0" err="1">
                <a:solidFill>
                  <a:srgbClr val="676696"/>
                </a:solidFill>
              </a:rPr>
              <a:t>centered</a:t>
            </a:r>
            <a:r>
              <a:rPr lang="en-AU" dirty="0">
                <a:solidFill>
                  <a:srgbClr val="676696"/>
                </a:solidFill>
              </a:rPr>
              <a:t> preferences across different countries, audiologists generally showed a moderate preference for person-</a:t>
            </a:r>
            <a:r>
              <a:rPr lang="en-AU" dirty="0" err="1">
                <a:solidFill>
                  <a:srgbClr val="676696"/>
                </a:solidFill>
              </a:rPr>
              <a:t>centered</a:t>
            </a:r>
            <a:r>
              <a:rPr lang="en-AU" dirty="0">
                <a:solidFill>
                  <a:srgbClr val="676696"/>
                </a:solidFill>
              </a:rPr>
              <a:t> interactions (ranging 3-4.5 out of 6). </a:t>
            </a:r>
          </a:p>
          <a:p>
            <a:pPr marL="1588" lvl="1" indent="0">
              <a:buFont typeface="Arial" panose="020B0604020202020204" pitchFamily="34" charset="0"/>
              <a:buNone/>
            </a:pPr>
            <a:endParaRPr lang="en-AU" dirty="0">
              <a:solidFill>
                <a:srgbClr val="676696"/>
              </a:solidFill>
            </a:endParaRPr>
          </a:p>
          <a:p>
            <a:pPr marL="1588" lvl="1" indent="0">
              <a:buFont typeface="Arial" panose="020B0604020202020204" pitchFamily="34" charset="0"/>
              <a:buNone/>
            </a:pPr>
            <a:r>
              <a:rPr lang="en-US" sz="1200" b="0" i="0" kern="1200" dirty="0">
                <a:solidFill>
                  <a:schemeClr val="tx1"/>
                </a:solidFill>
                <a:effectLst/>
                <a:latin typeface="+mn-lt"/>
                <a:ea typeface="+mn-ea"/>
                <a:cs typeface="+mn-cs"/>
              </a:rPr>
              <a:t>Ali, A., Meyer, C., &amp; </a:t>
            </a:r>
            <a:r>
              <a:rPr lang="en-US" sz="1200" b="0" i="0" kern="1200" dirty="0" err="1">
                <a:solidFill>
                  <a:schemeClr val="tx1"/>
                </a:solidFill>
                <a:effectLst/>
                <a:latin typeface="+mn-lt"/>
                <a:ea typeface="+mn-ea"/>
                <a:cs typeface="+mn-cs"/>
              </a:rPr>
              <a:t>Hickson</a:t>
            </a:r>
            <a:r>
              <a:rPr lang="en-US" sz="1200" b="0" i="0" kern="1200" dirty="0">
                <a:solidFill>
                  <a:schemeClr val="tx1"/>
                </a:solidFill>
                <a:effectLst/>
                <a:latin typeface="+mn-lt"/>
                <a:ea typeface="+mn-ea"/>
                <a:cs typeface="+mn-cs"/>
              </a:rPr>
              <a:t>, L. (2018). Patient-</a:t>
            </a:r>
            <a:r>
              <a:rPr lang="en-US" sz="1200" b="0" i="0" kern="1200" dirty="0" err="1">
                <a:solidFill>
                  <a:schemeClr val="tx1"/>
                </a:solidFill>
                <a:effectLst/>
                <a:latin typeface="+mn-lt"/>
                <a:ea typeface="+mn-ea"/>
                <a:cs typeface="+mn-cs"/>
              </a:rPr>
              <a:t>centred</a:t>
            </a:r>
            <a:r>
              <a:rPr lang="en-US" sz="1200" b="0" i="0" kern="1200" dirty="0">
                <a:solidFill>
                  <a:schemeClr val="tx1"/>
                </a:solidFill>
                <a:effectLst/>
                <a:latin typeface="+mn-lt"/>
                <a:ea typeface="+mn-ea"/>
                <a:cs typeface="+mn-cs"/>
              </a:rPr>
              <a:t> hearing care in Malaysia: what do audiologists prefer and to what extent is it implemented in practice?. </a:t>
            </a:r>
            <a:r>
              <a:rPr lang="en-US" sz="1200" b="0" i="1" kern="1200" dirty="0">
                <a:solidFill>
                  <a:schemeClr val="tx1"/>
                </a:solidFill>
                <a:effectLst/>
                <a:latin typeface="+mn-lt"/>
                <a:ea typeface="+mn-ea"/>
                <a:cs typeface="+mn-cs"/>
              </a:rPr>
              <a:t>Speech, Language and Hearing</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21</a:t>
            </a:r>
            <a:r>
              <a:rPr lang="en-US" sz="1200" b="0" i="0" kern="1200" dirty="0">
                <a:solidFill>
                  <a:schemeClr val="tx1"/>
                </a:solidFill>
                <a:effectLst/>
                <a:latin typeface="+mn-lt"/>
                <a:ea typeface="+mn-ea"/>
                <a:cs typeface="+mn-cs"/>
              </a:rPr>
              <a:t>(3), 172-182.</a:t>
            </a:r>
          </a:p>
          <a:p>
            <a:pPr marL="1588" lvl="1" indent="0">
              <a:buFont typeface="Arial" panose="020B0604020202020204" pitchFamily="34" charset="0"/>
              <a:buNone/>
            </a:pPr>
            <a:r>
              <a:rPr lang="en-US" sz="1200" b="0" i="0" kern="1200" dirty="0" err="1">
                <a:solidFill>
                  <a:schemeClr val="tx1"/>
                </a:solidFill>
                <a:effectLst/>
                <a:latin typeface="+mn-lt"/>
                <a:ea typeface="+mn-ea"/>
                <a:cs typeface="+mn-cs"/>
              </a:rPr>
              <a:t>Dockens</a:t>
            </a:r>
            <a:r>
              <a:rPr lang="en-US" sz="1200" b="0" i="0" kern="1200" dirty="0">
                <a:solidFill>
                  <a:schemeClr val="tx1"/>
                </a:solidFill>
                <a:effectLst/>
                <a:latin typeface="+mn-lt"/>
                <a:ea typeface="+mn-ea"/>
                <a:cs typeface="+mn-cs"/>
              </a:rPr>
              <a:t>, A. L., </a:t>
            </a:r>
            <a:r>
              <a:rPr lang="en-US" sz="1200" b="0" i="0" kern="1200" dirty="0" err="1">
                <a:solidFill>
                  <a:schemeClr val="tx1"/>
                </a:solidFill>
                <a:effectLst/>
                <a:latin typeface="+mn-lt"/>
                <a:ea typeface="+mn-ea"/>
                <a:cs typeface="+mn-cs"/>
              </a:rPr>
              <a:t>Bellon-Harn</a:t>
            </a:r>
            <a:r>
              <a:rPr lang="en-US" sz="1200" b="0" i="0" kern="1200" dirty="0">
                <a:solidFill>
                  <a:schemeClr val="tx1"/>
                </a:solidFill>
                <a:effectLst/>
                <a:latin typeface="+mn-lt"/>
                <a:ea typeface="+mn-ea"/>
                <a:cs typeface="+mn-cs"/>
              </a:rPr>
              <a:t>, M. L., &amp; </a:t>
            </a:r>
            <a:r>
              <a:rPr lang="en-US" sz="1200" b="0" i="0" kern="1200" dirty="0" err="1">
                <a:solidFill>
                  <a:schemeClr val="tx1"/>
                </a:solidFill>
                <a:effectLst/>
                <a:latin typeface="+mn-lt"/>
                <a:ea typeface="+mn-ea"/>
                <a:cs typeface="+mn-cs"/>
              </a:rPr>
              <a:t>Manchaiah</a:t>
            </a:r>
            <a:r>
              <a:rPr lang="en-US" sz="1200" b="0" i="0" kern="1200" dirty="0">
                <a:solidFill>
                  <a:schemeClr val="tx1"/>
                </a:solidFill>
                <a:effectLst/>
                <a:latin typeface="+mn-lt"/>
                <a:ea typeface="+mn-ea"/>
                <a:cs typeface="+mn-cs"/>
              </a:rPr>
              <a:t>, V. (2016). Preferences to patient-centeredness in pre-service speech and hearing sciences students: a cross-sectional study. </a:t>
            </a:r>
            <a:r>
              <a:rPr lang="en-US" sz="1200" b="0" i="1" kern="1200" dirty="0">
                <a:solidFill>
                  <a:schemeClr val="tx1"/>
                </a:solidFill>
                <a:effectLst/>
                <a:latin typeface="+mn-lt"/>
                <a:ea typeface="+mn-ea"/>
                <a:cs typeface="+mn-cs"/>
              </a:rPr>
              <a:t>Journal of audiology &amp; otology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20</a:t>
            </a:r>
            <a:r>
              <a:rPr lang="en-US" sz="1200" b="0" i="0" kern="1200" dirty="0">
                <a:solidFill>
                  <a:schemeClr val="tx1"/>
                </a:solidFill>
                <a:effectLst/>
                <a:latin typeface="+mn-lt"/>
                <a:ea typeface="+mn-ea"/>
                <a:cs typeface="+mn-cs"/>
              </a:rPr>
              <a:t>(2), 73.</a:t>
            </a:r>
          </a:p>
          <a:p>
            <a:pPr marL="1588" lvl="1" indent="0">
              <a:buFont typeface="Arial" panose="020B0604020202020204" pitchFamily="34" charset="0"/>
              <a:buNone/>
            </a:pPr>
            <a:r>
              <a:rPr lang="en-US" sz="1200" b="0" i="0" kern="1200" dirty="0" err="1">
                <a:solidFill>
                  <a:schemeClr val="tx1"/>
                </a:solidFill>
                <a:effectLst/>
                <a:latin typeface="+mn-lt"/>
                <a:ea typeface="+mn-ea"/>
                <a:cs typeface="+mn-cs"/>
              </a:rPr>
              <a:t>Laplante</a:t>
            </a:r>
            <a:r>
              <a:rPr lang="en-US" sz="1200" b="0" i="0" kern="1200" dirty="0">
                <a:solidFill>
                  <a:schemeClr val="tx1"/>
                </a:solidFill>
                <a:effectLst/>
                <a:latin typeface="+mn-lt"/>
                <a:ea typeface="+mn-ea"/>
                <a:cs typeface="+mn-cs"/>
              </a:rPr>
              <a:t>-Lévesque, A., </a:t>
            </a:r>
            <a:r>
              <a:rPr lang="en-US" sz="1200" b="0" i="0" kern="1200" dirty="0" err="1">
                <a:solidFill>
                  <a:schemeClr val="tx1"/>
                </a:solidFill>
                <a:effectLst/>
                <a:latin typeface="+mn-lt"/>
                <a:ea typeface="+mn-ea"/>
                <a:cs typeface="+mn-cs"/>
              </a:rPr>
              <a:t>Hickson</a:t>
            </a:r>
            <a:r>
              <a:rPr lang="en-US" sz="1200" b="0" i="0" kern="1200" dirty="0">
                <a:solidFill>
                  <a:schemeClr val="tx1"/>
                </a:solidFill>
                <a:effectLst/>
                <a:latin typeface="+mn-lt"/>
                <a:ea typeface="+mn-ea"/>
                <a:cs typeface="+mn-cs"/>
              </a:rPr>
              <a:t>, L., &amp; </a:t>
            </a:r>
            <a:r>
              <a:rPr lang="en-US" sz="1200" b="0" i="0" kern="1200" dirty="0" err="1">
                <a:solidFill>
                  <a:schemeClr val="tx1"/>
                </a:solidFill>
                <a:effectLst/>
                <a:latin typeface="+mn-lt"/>
                <a:ea typeface="+mn-ea"/>
                <a:cs typeface="+mn-cs"/>
              </a:rPr>
              <a:t>Grenness</a:t>
            </a:r>
            <a:r>
              <a:rPr lang="en-US" sz="1200" b="0" i="0" kern="1200" dirty="0">
                <a:solidFill>
                  <a:schemeClr val="tx1"/>
                </a:solidFill>
                <a:effectLst/>
                <a:latin typeface="+mn-lt"/>
                <a:ea typeface="+mn-ea"/>
                <a:cs typeface="+mn-cs"/>
              </a:rPr>
              <a:t>, C. (2014). An Australian survey of audiologists’ preferences for patient-</a:t>
            </a:r>
            <a:r>
              <a:rPr lang="en-US" sz="1200" b="0" i="0" kern="1200" dirty="0" err="1">
                <a:solidFill>
                  <a:schemeClr val="tx1"/>
                </a:solidFill>
                <a:effectLst/>
                <a:latin typeface="+mn-lt"/>
                <a:ea typeface="+mn-ea"/>
                <a:cs typeface="+mn-cs"/>
              </a:rPr>
              <a:t>centredness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International journal of audiology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53</a:t>
            </a:r>
            <a:r>
              <a:rPr lang="en-US" sz="1200" b="0" i="0" kern="1200" dirty="0">
                <a:solidFill>
                  <a:schemeClr val="tx1"/>
                </a:solidFill>
                <a:effectLst/>
                <a:latin typeface="+mn-lt"/>
                <a:ea typeface="+mn-ea"/>
                <a:cs typeface="+mn-cs"/>
              </a:rPr>
              <a:t>(sup1), S76-S82.</a:t>
            </a:r>
          </a:p>
          <a:p>
            <a:pPr marL="1588" lvl="1" indent="0">
              <a:buFont typeface="Arial" panose="020B0604020202020204" pitchFamily="34" charset="0"/>
              <a:buNone/>
            </a:pPr>
            <a:r>
              <a:rPr lang="en-US" sz="1200" b="0" i="0" kern="1200" dirty="0" err="1">
                <a:solidFill>
                  <a:schemeClr val="tx1"/>
                </a:solidFill>
                <a:effectLst/>
                <a:latin typeface="+mn-lt"/>
                <a:ea typeface="+mn-ea"/>
                <a:cs typeface="+mn-cs"/>
              </a:rPr>
              <a:t>Manchaiah</a:t>
            </a:r>
            <a:r>
              <a:rPr lang="en-US" sz="1200" b="0" i="0" kern="1200" dirty="0">
                <a:solidFill>
                  <a:schemeClr val="tx1"/>
                </a:solidFill>
                <a:effectLst/>
                <a:latin typeface="+mn-lt"/>
                <a:ea typeface="+mn-ea"/>
                <a:cs typeface="+mn-cs"/>
              </a:rPr>
              <a:t>, V., </a:t>
            </a:r>
            <a:r>
              <a:rPr lang="en-US" sz="1200" b="0" i="0" kern="1200" dirty="0" err="1">
                <a:solidFill>
                  <a:schemeClr val="tx1"/>
                </a:solidFill>
                <a:effectLst/>
                <a:latin typeface="+mn-lt"/>
                <a:ea typeface="+mn-ea"/>
                <a:cs typeface="+mn-cs"/>
              </a:rPr>
              <a:t>Gomersall</a:t>
            </a:r>
            <a:r>
              <a:rPr lang="en-US" sz="1200" b="0" i="0" kern="1200" dirty="0">
                <a:solidFill>
                  <a:schemeClr val="tx1"/>
                </a:solidFill>
                <a:effectLst/>
                <a:latin typeface="+mn-lt"/>
                <a:ea typeface="+mn-ea"/>
                <a:cs typeface="+mn-cs"/>
              </a:rPr>
              <a:t>, P. A., Tomé, D., Ahmadi, T., &amp; Krishna, R. (2014). Audiologists’ preferences for patient-</a:t>
            </a:r>
            <a:r>
              <a:rPr lang="en-US" sz="1200" b="0" i="0" kern="1200" dirty="0" err="1">
                <a:solidFill>
                  <a:schemeClr val="tx1"/>
                </a:solidFill>
                <a:effectLst/>
                <a:latin typeface="+mn-lt"/>
                <a:ea typeface="+mn-ea"/>
                <a:cs typeface="+mn-cs"/>
              </a:rPr>
              <a:t>centredness</a:t>
            </a:r>
            <a:r>
              <a:rPr lang="en-US" sz="1200" b="0" i="0" kern="1200" dirty="0">
                <a:solidFill>
                  <a:schemeClr val="tx1"/>
                </a:solidFill>
                <a:effectLst/>
                <a:latin typeface="+mn-lt"/>
                <a:ea typeface="+mn-ea"/>
                <a:cs typeface="+mn-cs"/>
              </a:rPr>
              <a:t>: a cross-sectional questionnaire study of cross-cultural differences and similarities among professionals in Portugal, India and Iran. </a:t>
            </a:r>
            <a:r>
              <a:rPr lang="en-US" sz="1200" b="0" i="1" kern="1200" dirty="0">
                <a:solidFill>
                  <a:schemeClr val="tx1"/>
                </a:solidFill>
                <a:effectLst/>
                <a:latin typeface="+mn-lt"/>
                <a:ea typeface="+mn-ea"/>
                <a:cs typeface="+mn-cs"/>
              </a:rPr>
              <a:t>BMJ open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(10), e005915.</a:t>
            </a:r>
            <a:endParaRPr lang="en-US" baseline="0" dirty="0"/>
          </a:p>
          <a:p>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7</a:t>
            </a:fld>
            <a:endParaRPr lang="da-DK"/>
          </a:p>
        </p:txBody>
      </p:sp>
    </p:spTree>
    <p:extLst>
      <p:ext uri="{BB962C8B-B14F-4D97-AF65-F5344CB8AC3E}">
        <p14:creationId xmlns:p14="http://schemas.microsoft.com/office/powerpoint/2010/main" val="420087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8" lvl="1" indent="0">
              <a:buFont typeface="Arial" panose="020B0604020202020204" pitchFamily="34" charset="0"/>
              <a:buNone/>
            </a:pPr>
            <a:r>
              <a:rPr lang="en-AU" dirty="0">
                <a:solidFill>
                  <a:srgbClr val="676696"/>
                </a:solidFill>
              </a:rPr>
              <a:t>Do </a:t>
            </a:r>
            <a:r>
              <a:rPr lang="en-AU" dirty="0" err="1">
                <a:solidFill>
                  <a:srgbClr val="676696"/>
                </a:solidFill>
              </a:rPr>
              <a:t>HCPs’</a:t>
            </a:r>
            <a:r>
              <a:rPr lang="en-AU" dirty="0">
                <a:solidFill>
                  <a:srgbClr val="676696"/>
                </a:solidFill>
              </a:rPr>
              <a:t> person-centered preferences translate into practice?</a:t>
            </a:r>
          </a:p>
          <a:p>
            <a:pPr marL="1588" lvl="1" indent="0">
              <a:buFont typeface="Arial" panose="020B0604020202020204" pitchFamily="34" charset="0"/>
              <a:buNone/>
            </a:pPr>
            <a:r>
              <a:rPr lang="en-AU" dirty="0">
                <a:solidFill>
                  <a:srgbClr val="676696"/>
                </a:solidFill>
              </a:rPr>
              <a:t>Observational studies looking at audiologist-patient interactions during actual clinical appointments showed that despite self-reported preferences towards person-centered care, HCPs had a tendency to interact with their patients </a:t>
            </a:r>
            <a:r>
              <a:rPr lang="en-AU" dirty="0" err="1">
                <a:solidFill>
                  <a:srgbClr val="676696"/>
                </a:solidFill>
              </a:rPr>
              <a:t>biomedically</a:t>
            </a:r>
            <a:r>
              <a:rPr lang="en-AU" dirty="0">
                <a:solidFill>
                  <a:srgbClr val="676696"/>
                </a:solidFill>
              </a:rPr>
              <a:t>.</a:t>
            </a:r>
          </a:p>
          <a:p>
            <a:pPr marL="1588" lvl="1" indent="0">
              <a:buFont typeface="Arial" panose="020B0604020202020204" pitchFamily="34" charset="0"/>
              <a:buNone/>
            </a:pPr>
            <a:r>
              <a:rPr lang="en-AU" dirty="0">
                <a:solidFill>
                  <a:srgbClr val="676696"/>
                </a:solidFill>
              </a:rPr>
              <a:t>This may negatively impact patient outcomes such as hearing aid uptake, patient satisfaction and adherence to recommendations.</a:t>
            </a:r>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8</a:t>
            </a:fld>
            <a:endParaRPr lang="da-DK"/>
          </a:p>
        </p:txBody>
      </p:sp>
    </p:spTree>
    <p:extLst>
      <p:ext uri="{BB962C8B-B14F-4D97-AF65-F5344CB8AC3E}">
        <p14:creationId xmlns:p14="http://schemas.microsoft.com/office/powerpoint/2010/main" val="22986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676696"/>
                </a:solidFill>
              </a:rPr>
              <a:t>A number of factors exist that may hinder the hearing</a:t>
            </a:r>
            <a:r>
              <a:rPr lang="en-AU" baseline="0" dirty="0">
                <a:solidFill>
                  <a:srgbClr val="676696"/>
                </a:solidFill>
              </a:rPr>
              <a:t> care professional</a:t>
            </a:r>
            <a:r>
              <a:rPr lang="en-AU" dirty="0">
                <a:solidFill>
                  <a:srgbClr val="676696"/>
                </a:solidFill>
              </a:rPr>
              <a:t> to enact in a person-centered manner. </a:t>
            </a:r>
          </a:p>
          <a:p>
            <a:endParaRPr lang="en-AU" dirty="0">
              <a:solidFill>
                <a:srgbClr val="676696"/>
              </a:solidFill>
            </a:endParaRPr>
          </a:p>
          <a:p>
            <a:r>
              <a:rPr lang="en-AU" dirty="0" smtClean="0">
                <a:solidFill>
                  <a:srgbClr val="676696"/>
                </a:solidFill>
              </a:rPr>
              <a:t>In audiology</a:t>
            </a:r>
            <a:r>
              <a:rPr lang="en-AU" dirty="0">
                <a:solidFill>
                  <a:srgbClr val="676696"/>
                </a:solidFill>
              </a:rPr>
              <a:t>:</a:t>
            </a:r>
            <a:r>
              <a:rPr lang="en-AU" baseline="0" dirty="0">
                <a:solidFill>
                  <a:srgbClr val="676696"/>
                </a:solidFill>
              </a:rPr>
              <a:t> </a:t>
            </a:r>
          </a:p>
          <a:p>
            <a:r>
              <a:rPr lang="en-AU" dirty="0">
                <a:solidFill>
                  <a:srgbClr val="676696"/>
                </a:solidFill>
              </a:rPr>
              <a:t>You may have noticed that audiologists perform many assessments that require a substantial amount of technical skills. When audiology course coordinators were interviewed, it was acknowledged that more emphasis was placed on teaching and assessing technical competencies than person-</a:t>
            </a:r>
            <a:r>
              <a:rPr lang="en-AU" dirty="0" err="1">
                <a:solidFill>
                  <a:srgbClr val="676696"/>
                </a:solidFill>
              </a:rPr>
              <a:t>centered</a:t>
            </a:r>
            <a:r>
              <a:rPr lang="en-AU" dirty="0">
                <a:solidFill>
                  <a:srgbClr val="676696"/>
                </a:solidFill>
              </a:rPr>
              <a:t> interactions.  </a:t>
            </a:r>
          </a:p>
          <a:p>
            <a:r>
              <a:rPr lang="en-AU" dirty="0">
                <a:solidFill>
                  <a:srgbClr val="676696"/>
                </a:solidFill>
              </a:rPr>
              <a:t>When audiology students were interviewed, they reported placing a greater focus on technical tasks such as performing a hearing test and often felt ill-prepared when communicating with patients.</a:t>
            </a:r>
          </a:p>
          <a:p>
            <a:r>
              <a:rPr lang="en-AU" dirty="0">
                <a:solidFill>
                  <a:srgbClr val="676696"/>
                </a:solidFill>
              </a:rPr>
              <a:t>Although technical skills are important, our scope of practice goes beyond just being good technicians. Hence, it is important to foster person-</a:t>
            </a:r>
            <a:r>
              <a:rPr lang="en-AU" dirty="0" err="1">
                <a:solidFill>
                  <a:srgbClr val="676696"/>
                </a:solidFill>
              </a:rPr>
              <a:t>centered</a:t>
            </a:r>
            <a:r>
              <a:rPr lang="en-AU" dirty="0">
                <a:solidFill>
                  <a:srgbClr val="676696"/>
                </a:solidFill>
              </a:rPr>
              <a:t> communication skills to build a therapeutic relationship with our patients. </a:t>
            </a:r>
          </a:p>
          <a:p>
            <a:endParaRPr lang="en-AU" dirty="0">
              <a:solidFill>
                <a:srgbClr val="676696"/>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AU" dirty="0">
              <a:solidFill>
                <a:srgbClr val="676696"/>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English, K. (2005). </a:t>
            </a:r>
            <a:r>
              <a:rPr lang="en-US" sz="1200" b="0" i="0" kern="1200" dirty="0" err="1">
                <a:solidFill>
                  <a:schemeClr val="tx1"/>
                </a:solidFill>
                <a:effectLst/>
                <a:latin typeface="+mn-lt"/>
                <a:ea typeface="+mn-ea"/>
                <a:cs typeface="+mn-cs"/>
              </a:rPr>
              <a:t>AuD</a:t>
            </a:r>
            <a:r>
              <a:rPr lang="en-US" sz="1200" b="0" i="0" kern="1200" dirty="0">
                <a:solidFill>
                  <a:schemeClr val="tx1"/>
                </a:solidFill>
                <a:effectLst/>
                <a:latin typeface="+mn-lt"/>
                <a:ea typeface="+mn-ea"/>
                <a:cs typeface="+mn-cs"/>
              </a:rPr>
              <a:t> students' concerns about interacting with patients and families.</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err="1">
                <a:solidFill>
                  <a:schemeClr val="tx1"/>
                </a:solidFill>
                <a:effectLst/>
                <a:latin typeface="+mn-lt"/>
                <a:ea typeface="+mn-ea"/>
                <a:cs typeface="+mn-cs"/>
              </a:rPr>
              <a:t>Meibos</a:t>
            </a:r>
            <a:r>
              <a:rPr lang="en-US" sz="1200" b="0" i="0" kern="1200" dirty="0">
                <a:solidFill>
                  <a:schemeClr val="tx1"/>
                </a:solidFill>
                <a:effectLst/>
                <a:latin typeface="+mn-lt"/>
                <a:ea typeface="+mn-ea"/>
                <a:cs typeface="+mn-cs"/>
              </a:rPr>
              <a:t>, A., Munoz, K., White, K., Preston, E., Pitt, C., &amp; </a:t>
            </a:r>
            <a:r>
              <a:rPr lang="en-US" sz="1200" b="0" i="0" kern="1200" dirty="0" err="1">
                <a:solidFill>
                  <a:schemeClr val="tx1"/>
                </a:solidFill>
                <a:effectLst/>
                <a:latin typeface="+mn-lt"/>
                <a:ea typeface="+mn-ea"/>
                <a:cs typeface="+mn-cs"/>
              </a:rPr>
              <a:t>Twohig</a:t>
            </a:r>
            <a:r>
              <a:rPr lang="en-US" sz="1200" b="0" i="0" kern="1200" dirty="0">
                <a:solidFill>
                  <a:schemeClr val="tx1"/>
                </a:solidFill>
                <a:effectLst/>
                <a:latin typeface="+mn-lt"/>
                <a:ea typeface="+mn-ea"/>
                <a:cs typeface="+mn-cs"/>
              </a:rPr>
              <a:t>, M. (2016). Audiologist practices: Parent hearing aid education and support. </a:t>
            </a:r>
            <a:r>
              <a:rPr lang="en-US" sz="1200" b="0" i="1" kern="1200" dirty="0">
                <a:solidFill>
                  <a:schemeClr val="tx1"/>
                </a:solidFill>
                <a:effectLst/>
                <a:latin typeface="+mn-lt"/>
                <a:ea typeface="+mn-ea"/>
                <a:cs typeface="+mn-cs"/>
              </a:rPr>
              <a:t>Journal of the American Academy of Audiology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27</a:t>
            </a:r>
            <a:r>
              <a:rPr lang="en-US" sz="1200" b="0" i="0" kern="1200" dirty="0">
                <a:solidFill>
                  <a:schemeClr val="tx1"/>
                </a:solidFill>
                <a:effectLst/>
                <a:latin typeface="+mn-lt"/>
                <a:ea typeface="+mn-ea"/>
                <a:cs typeface="+mn-cs"/>
              </a:rPr>
              <a:t>(4), 324-332.</a:t>
            </a:r>
            <a:endParaRPr lang="en-AU" dirty="0">
              <a:solidFill>
                <a:srgbClr val="676696"/>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Tai, S., Barr, C., &amp; Woodward-</a:t>
            </a:r>
            <a:r>
              <a:rPr lang="en-US" sz="1200" b="0" i="0" kern="1200" dirty="0" err="1">
                <a:solidFill>
                  <a:schemeClr val="tx1"/>
                </a:solidFill>
                <a:effectLst/>
                <a:latin typeface="+mn-lt"/>
                <a:ea typeface="+mn-ea"/>
                <a:cs typeface="+mn-cs"/>
              </a:rPr>
              <a:t>Kron</a:t>
            </a:r>
            <a:r>
              <a:rPr lang="en-US" sz="1200" b="0" i="0" kern="1200" dirty="0">
                <a:solidFill>
                  <a:schemeClr val="tx1"/>
                </a:solidFill>
                <a:effectLst/>
                <a:latin typeface="+mn-lt"/>
                <a:ea typeface="+mn-ea"/>
                <a:cs typeface="+mn-cs"/>
              </a:rPr>
              <a:t>, R. (2018). Competing agendas and other tensions in developing patient-</a:t>
            </a:r>
            <a:r>
              <a:rPr lang="en-US" sz="1200" b="0" i="0" kern="1200" dirty="0" err="1">
                <a:solidFill>
                  <a:schemeClr val="tx1"/>
                </a:solidFill>
                <a:effectLst/>
                <a:latin typeface="+mn-lt"/>
                <a:ea typeface="+mn-ea"/>
                <a:cs typeface="+mn-cs"/>
              </a:rPr>
              <a:t>centred</a:t>
            </a:r>
            <a:r>
              <a:rPr lang="en-US" sz="1200" b="0" i="0" kern="1200" dirty="0">
                <a:solidFill>
                  <a:schemeClr val="tx1"/>
                </a:solidFill>
                <a:effectLst/>
                <a:latin typeface="+mn-lt"/>
                <a:ea typeface="+mn-ea"/>
                <a:cs typeface="+mn-cs"/>
              </a:rPr>
              <a:t> communication in audiology education: A qualitative study of educator perspectives. </a:t>
            </a:r>
            <a:r>
              <a:rPr lang="en-US" sz="1200" b="0" i="1" kern="1200" dirty="0">
                <a:solidFill>
                  <a:schemeClr val="tx1"/>
                </a:solidFill>
                <a:effectLst/>
                <a:latin typeface="+mn-lt"/>
                <a:ea typeface="+mn-ea"/>
                <a:cs typeface="+mn-cs"/>
              </a:rPr>
              <a:t>International journal of audiology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57</a:t>
            </a:r>
            <a:r>
              <a:rPr lang="en-US" sz="1200" b="0" i="0" kern="1200" dirty="0">
                <a:solidFill>
                  <a:schemeClr val="tx1"/>
                </a:solidFill>
                <a:effectLst/>
                <a:latin typeface="+mn-lt"/>
                <a:ea typeface="+mn-ea"/>
                <a:cs typeface="+mn-cs"/>
              </a:rPr>
              <a:t>(4), 274-282.</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Tai, S., Woodward-</a:t>
            </a:r>
            <a:r>
              <a:rPr lang="en-US" sz="1200" b="0" i="0" kern="1200" dirty="0" err="1">
                <a:solidFill>
                  <a:schemeClr val="tx1"/>
                </a:solidFill>
                <a:effectLst/>
                <a:latin typeface="+mn-lt"/>
                <a:ea typeface="+mn-ea"/>
                <a:cs typeface="+mn-cs"/>
              </a:rPr>
              <a:t>Kron</a:t>
            </a:r>
            <a:r>
              <a:rPr lang="en-US" sz="1200" b="0" i="0" kern="1200" dirty="0">
                <a:solidFill>
                  <a:schemeClr val="tx1"/>
                </a:solidFill>
                <a:effectLst/>
                <a:latin typeface="+mn-lt"/>
                <a:ea typeface="+mn-ea"/>
                <a:cs typeface="+mn-cs"/>
              </a:rPr>
              <a:t>, R., &amp; Barr, C. (2018). Audiology Students' Perspectives of Enacting and Learning Clinical Communication: A Qualitative Interview and Video Reflexivity Study. </a:t>
            </a:r>
            <a:r>
              <a:rPr lang="en-US" sz="1200" b="0" i="1" kern="1200" dirty="0">
                <a:solidFill>
                  <a:schemeClr val="tx1"/>
                </a:solidFill>
                <a:effectLst/>
                <a:latin typeface="+mn-lt"/>
                <a:ea typeface="+mn-ea"/>
                <a:cs typeface="+mn-cs"/>
              </a:rPr>
              <a:t>American journal of audiology</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27</a:t>
            </a:r>
            <a:r>
              <a:rPr lang="en-US" sz="1200" b="0" i="0" kern="1200" dirty="0">
                <a:solidFill>
                  <a:schemeClr val="tx1"/>
                </a:solidFill>
                <a:effectLst/>
                <a:latin typeface="+mn-lt"/>
                <a:ea typeface="+mn-ea"/>
                <a:cs typeface="+mn-cs"/>
              </a:rPr>
              <a:t>(2), 219-230.</a:t>
            </a:r>
            <a:endParaRPr lang="en-US" dirty="0"/>
          </a:p>
          <a:p>
            <a:endParaRPr lang="da-DK" dirty="0"/>
          </a:p>
        </p:txBody>
      </p:sp>
      <p:sp>
        <p:nvSpPr>
          <p:cNvPr id="4" name="Slide Number Placeholder 3"/>
          <p:cNvSpPr>
            <a:spLocks noGrp="1"/>
          </p:cNvSpPr>
          <p:nvPr>
            <p:ph type="sldNum" sz="quarter" idx="10"/>
          </p:nvPr>
        </p:nvSpPr>
        <p:spPr/>
        <p:txBody>
          <a:bodyPr/>
          <a:lstStyle/>
          <a:p>
            <a:fld id="{6D1C3987-D689-41E7-B012-7A1AE2CA91E3}" type="slidenum">
              <a:rPr lang="da-DK" smtClean="0"/>
              <a:t>9</a:t>
            </a:fld>
            <a:endParaRPr lang="da-DK"/>
          </a:p>
        </p:txBody>
      </p:sp>
    </p:spTree>
    <p:extLst>
      <p:ext uri="{BB962C8B-B14F-4D97-AF65-F5344CB8AC3E}">
        <p14:creationId xmlns:p14="http://schemas.microsoft.com/office/powerpoint/2010/main" val="926389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3683" y="3261473"/>
            <a:ext cx="9974317" cy="575178"/>
          </a:xfrm>
        </p:spPr>
        <p:txBody>
          <a:bodyPr anchor="b">
            <a:normAutofit/>
          </a:bodyPr>
          <a:lstStyle>
            <a:lvl1pPr algn="l">
              <a:defRPr sz="2400" b="1">
                <a:latin typeface="Montserrat" panose="00000500000000000000" pitchFamily="2" charset="0"/>
              </a:defRPr>
            </a:lvl1pPr>
          </a:lstStyle>
          <a:p>
            <a:r>
              <a:rPr lang="en-US" dirty="0"/>
              <a:t>Presentation name</a:t>
            </a:r>
            <a:endParaRPr lang="da-DK" dirty="0"/>
          </a:p>
        </p:txBody>
      </p:sp>
      <p:sp>
        <p:nvSpPr>
          <p:cNvPr id="3" name="Subtitle 2"/>
          <p:cNvSpPr>
            <a:spLocks noGrp="1"/>
          </p:cNvSpPr>
          <p:nvPr>
            <p:ph type="subTitle" idx="1" hasCustomPrompt="1"/>
          </p:nvPr>
        </p:nvSpPr>
        <p:spPr>
          <a:xfrm>
            <a:off x="693683" y="3864655"/>
            <a:ext cx="9144000" cy="532005"/>
          </a:xfrm>
        </p:spPr>
        <p:txBody>
          <a:bodyPr>
            <a:norm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Presentator</a:t>
            </a:r>
            <a:r>
              <a:rPr lang="en-US" dirty="0"/>
              <a:t> name</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8624" y="3431398"/>
            <a:ext cx="2088749" cy="606198"/>
          </a:xfrm>
          <a:prstGeom prst="rect">
            <a:avLst/>
          </a:prstGeom>
        </p:spPr>
      </p:pic>
    </p:spTree>
    <p:extLst>
      <p:ext uri="{BB962C8B-B14F-4D97-AF65-F5344CB8AC3E}">
        <p14:creationId xmlns:p14="http://schemas.microsoft.com/office/powerpoint/2010/main" val="204960008"/>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4269" y="489418"/>
            <a:ext cx="10477351" cy="339357"/>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70450"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10" name="Content Placeholder 3"/>
          <p:cNvSpPr>
            <a:spLocks noGrp="1"/>
          </p:cNvSpPr>
          <p:nvPr>
            <p:ph sz="half" idx="2" hasCustomPrompt="1"/>
          </p:nvPr>
        </p:nvSpPr>
        <p:spPr>
          <a:xfrm>
            <a:off x="770624"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7" hasCustomPrompt="1"/>
          </p:nvPr>
        </p:nvSpPr>
        <p:spPr>
          <a:xfrm>
            <a:off x="4644767" y="1814980"/>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6" name="Content Placeholder 3"/>
          <p:cNvSpPr>
            <a:spLocks noGrp="1"/>
          </p:cNvSpPr>
          <p:nvPr>
            <p:ph sz="half" idx="18" hasCustomPrompt="1"/>
          </p:nvPr>
        </p:nvSpPr>
        <p:spPr>
          <a:xfrm>
            <a:off x="8524908" y="1839461"/>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5" name="Content Placeholder 3"/>
          <p:cNvSpPr>
            <a:spLocks noGrp="1"/>
          </p:cNvSpPr>
          <p:nvPr>
            <p:ph sz="half" idx="21" hasCustomPrompt="1"/>
          </p:nvPr>
        </p:nvSpPr>
        <p:spPr>
          <a:xfrm>
            <a:off x="770450" y="492874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6" name="Content Placeholder 3"/>
          <p:cNvSpPr>
            <a:spLocks noGrp="1"/>
          </p:cNvSpPr>
          <p:nvPr>
            <p:ph sz="half" idx="22" hasCustomPrompt="1"/>
          </p:nvPr>
        </p:nvSpPr>
        <p:spPr>
          <a:xfrm>
            <a:off x="770624"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7" name="Content Placeholder 3"/>
          <p:cNvSpPr>
            <a:spLocks noGrp="1"/>
          </p:cNvSpPr>
          <p:nvPr>
            <p:ph sz="half" idx="23" hasCustomPrompt="1"/>
          </p:nvPr>
        </p:nvSpPr>
        <p:spPr>
          <a:xfrm>
            <a:off x="4644767" y="3902872"/>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28" name="Content Placeholder 3"/>
          <p:cNvSpPr>
            <a:spLocks noGrp="1"/>
          </p:cNvSpPr>
          <p:nvPr>
            <p:ph sz="half" idx="24" hasCustomPrompt="1"/>
          </p:nvPr>
        </p:nvSpPr>
        <p:spPr>
          <a:xfrm>
            <a:off x="8524908" y="3927353"/>
            <a:ext cx="2902465" cy="100811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9" name="Content Placeholder 3">
            <a:extLst>
              <a:ext uri="{FF2B5EF4-FFF2-40B4-BE49-F238E27FC236}">
                <a16:creationId xmlns:a16="http://schemas.microsoft.com/office/drawing/2014/main" xmlns="" id="{FB27CA29-4225-4F81-9241-C7157A001811}"/>
              </a:ext>
            </a:extLst>
          </p:cNvPr>
          <p:cNvSpPr>
            <a:spLocks noGrp="1"/>
          </p:cNvSpPr>
          <p:nvPr>
            <p:ph sz="half" idx="25" hasCustomPrompt="1"/>
          </p:nvPr>
        </p:nvSpPr>
        <p:spPr>
          <a:xfrm>
            <a:off x="4644767" y="4928740"/>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0" name="Content Placeholder 3">
            <a:extLst>
              <a:ext uri="{FF2B5EF4-FFF2-40B4-BE49-F238E27FC236}">
                <a16:creationId xmlns:a16="http://schemas.microsoft.com/office/drawing/2014/main" xmlns="" id="{E420874D-4824-4B45-BFCC-F7C2DC50C6C0}"/>
              </a:ext>
            </a:extLst>
          </p:cNvPr>
          <p:cNvSpPr>
            <a:spLocks noGrp="1"/>
          </p:cNvSpPr>
          <p:nvPr>
            <p:ph sz="half" idx="26" hasCustomPrompt="1"/>
          </p:nvPr>
        </p:nvSpPr>
        <p:spPr>
          <a:xfrm>
            <a:off x="8524211" y="4910991"/>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1" name="Content Placeholder 3">
            <a:extLst>
              <a:ext uri="{FF2B5EF4-FFF2-40B4-BE49-F238E27FC236}">
                <a16:creationId xmlns:a16="http://schemas.microsoft.com/office/drawing/2014/main" xmlns="" id="{91F1EBE7-BFB7-4C7D-8980-83D5EEFC4DF9}"/>
              </a:ext>
            </a:extLst>
          </p:cNvPr>
          <p:cNvSpPr>
            <a:spLocks noGrp="1"/>
          </p:cNvSpPr>
          <p:nvPr>
            <p:ph sz="half" idx="27" hasCustomPrompt="1"/>
          </p:nvPr>
        </p:nvSpPr>
        <p:spPr>
          <a:xfrm>
            <a:off x="4644767"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
        <p:nvSpPr>
          <p:cNvPr id="22" name="Content Placeholder 3">
            <a:extLst>
              <a:ext uri="{FF2B5EF4-FFF2-40B4-BE49-F238E27FC236}">
                <a16:creationId xmlns:a16="http://schemas.microsoft.com/office/drawing/2014/main" xmlns="" id="{03E0E54D-51DA-4AA0-A801-B250A3FC379B}"/>
              </a:ext>
            </a:extLst>
          </p:cNvPr>
          <p:cNvSpPr>
            <a:spLocks noGrp="1"/>
          </p:cNvSpPr>
          <p:nvPr>
            <p:ph sz="half" idx="28" hasCustomPrompt="1"/>
          </p:nvPr>
        </p:nvSpPr>
        <p:spPr>
          <a:xfrm>
            <a:off x="8524211" y="2840849"/>
            <a:ext cx="2901942" cy="861145"/>
          </a:xfrm>
          <a:solidFill>
            <a:srgbClr val="E7E7E7"/>
          </a:solidFill>
          <a:ln>
            <a:noFill/>
          </a:ln>
        </p:spPr>
        <p:txBody>
          <a:bodyPr/>
          <a:lstStyle>
            <a:lvl1pPr algn="ctr">
              <a:defRPr sz="1600"/>
            </a:lvl1pPr>
            <a:lvl2pPr algn="ctr">
              <a:defRPr sz="1600"/>
            </a:lvl2pPr>
            <a:lvl3pPr marL="0" indent="0">
              <a:defRPr/>
            </a:lvl3pPr>
            <a:lvl4pPr marL="228600" indent="-228600">
              <a:defRPr>
                <a:solidFill>
                  <a:schemeClr val="tx2"/>
                </a:solidFill>
              </a:defRPr>
            </a:lvl4pPr>
          </a:lstStyle>
          <a:p>
            <a:pPr lvl="0"/>
            <a:r>
              <a:rPr lang="en-US" dirty="0"/>
              <a:t>Headline</a:t>
            </a:r>
          </a:p>
        </p:txBody>
      </p:sp>
    </p:spTree>
    <p:extLst>
      <p:ext uri="{BB962C8B-B14F-4D97-AF65-F5344CB8AC3E}">
        <p14:creationId xmlns:p14="http://schemas.microsoft.com/office/powerpoint/2010/main" val="12571479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2738" y="489418"/>
            <a:ext cx="10527615" cy="339358"/>
          </a:xfrm>
        </p:spPr>
        <p:txBody>
          <a:bodyPr/>
          <a:lstStyle/>
          <a:p>
            <a:r>
              <a:rPr lang="en-US"/>
              <a:t>Click to edit Master title style</a:t>
            </a:r>
            <a:endParaRPr lang="da-DK" dirty="0"/>
          </a:p>
        </p:txBody>
      </p:sp>
      <p:sp>
        <p:nvSpPr>
          <p:cNvPr id="3" name="Text Placeholder 2"/>
          <p:cNvSpPr>
            <a:spLocks noGrp="1"/>
          </p:cNvSpPr>
          <p:nvPr>
            <p:ph type="body" idx="1"/>
          </p:nvPr>
        </p:nvSpPr>
        <p:spPr>
          <a:xfrm>
            <a:off x="622738" y="1814979"/>
            <a:ext cx="4953757"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2738" y="3140542"/>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449220" y="1814979"/>
            <a:ext cx="4978153" cy="1061389"/>
          </a:xfrm>
          <a:solidFill>
            <a:schemeClr val="tx1">
              <a:lumMod val="20000"/>
              <a:lumOff val="80000"/>
            </a:schemeClr>
          </a:solidFill>
        </p:spPr>
        <p:txBody>
          <a:bodyPr anchor="b">
            <a:norm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8"/>
          <p:cNvSpPr>
            <a:spLocks noGrp="1"/>
          </p:cNvSpPr>
          <p:nvPr>
            <p:ph type="sldNum" sz="quarter" idx="12"/>
          </p:nvPr>
        </p:nvSpPr>
        <p:spPr/>
        <p:txBody>
          <a:bodyPr/>
          <a:lstStyle/>
          <a:p>
            <a:fld id="{5CCBEFA6-8277-4D9D-9123-9269B66012E9}" type="slidenum">
              <a:rPr lang="da-DK" smtClean="0"/>
              <a:t>‹#›</a:t>
            </a:fld>
            <a:endParaRPr lang="da-DK"/>
          </a:p>
        </p:txBody>
      </p:sp>
      <p:sp>
        <p:nvSpPr>
          <p:cNvPr id="10" name="Content Placeholder 3"/>
          <p:cNvSpPr>
            <a:spLocks noGrp="1"/>
          </p:cNvSpPr>
          <p:nvPr>
            <p:ph sz="half" idx="13"/>
          </p:nvPr>
        </p:nvSpPr>
        <p:spPr>
          <a:xfrm>
            <a:off x="6473616" y="3140542"/>
            <a:ext cx="4953757" cy="2558926"/>
          </a:xfrm>
        </p:spPr>
        <p:txBody>
          <a:bodyPr/>
          <a:lstStyle>
            <a:lvl1pPr>
              <a:defRPr sz="1800"/>
            </a:lvl1pPr>
            <a:lvl2pPr>
              <a:defRPr sz="1600"/>
            </a:lvl2pPr>
            <a:lvl3pPr marL="0" indent="0">
              <a:defRPr/>
            </a:lvl3pPr>
            <a:lvl4pPr marL="808038" indent="-266700">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752557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65125"/>
          </a:xfrm>
        </p:spPr>
        <p:txBody>
          <a:bodyPr/>
          <a:lstStyle/>
          <a:p>
            <a:r>
              <a:rPr lang="en-US"/>
              <a:t>Click to edit Master title style</a:t>
            </a:r>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Tree>
    <p:extLst>
      <p:ext uri="{BB962C8B-B14F-4D97-AF65-F5344CB8AC3E}">
        <p14:creationId xmlns:p14="http://schemas.microsoft.com/office/powerpoint/2010/main" val="567054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58678" y="489418"/>
            <a:ext cx="10472943" cy="339357"/>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658678" y="1814980"/>
            <a:ext cx="4015799" cy="3760197"/>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4674476" y="1814979"/>
            <a:ext cx="7517523" cy="3760197"/>
          </a:xfrm>
          <a:solidFill>
            <a:schemeClr val="bg1">
              <a:lumMod val="95000"/>
            </a:schemeClr>
          </a:solidFill>
        </p:spPr>
        <p:txBody>
          <a:bodyPr/>
          <a:lstStyle>
            <a:lvl1pPr marL="177800" indent="0">
              <a:defRPr sz="1800"/>
            </a:lvl1pPr>
            <a:lvl2pPr marL="177800" indent="0">
              <a:defRPr sz="1600">
                <a:solidFill>
                  <a:schemeClr val="tx2"/>
                </a:solidFill>
              </a:defRPr>
            </a:lvl2pPr>
            <a:lvl3pPr marL="985838" indent="-285750">
              <a:buClr>
                <a:schemeClr val="tx1">
                  <a:lumMod val="40000"/>
                  <a:lumOff val="60000"/>
                </a:schemeClr>
              </a:buClr>
              <a:buFont typeface="Arial" panose="020B0604020202020204" pitchFamily="34" charset="0"/>
              <a:buChar char="•"/>
              <a:defRPr/>
            </a:lvl3pPr>
            <a:lvl4pPr marL="9858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015928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17331" y="489418"/>
            <a:ext cx="10414290" cy="339356"/>
          </a:xfrm>
        </p:spPr>
        <p:txBody>
          <a:bodyPr>
            <a:normAutofit/>
          </a:bodyPr>
          <a:lstStyle>
            <a:lvl1pPr>
              <a:defRPr sz="2400">
                <a:latin typeface="Montserrat" panose="00000500000000000000" pitchFamily="2" charset="0"/>
              </a:defRPr>
            </a:lvl1pPr>
          </a:lstStyle>
          <a:p>
            <a:r>
              <a:rPr lang="en-US"/>
              <a:t>Click to edit Master title style</a:t>
            </a:r>
            <a:endParaRPr lang="da-DK" dirty="0"/>
          </a:p>
        </p:txBody>
      </p:sp>
      <p:sp>
        <p:nvSpPr>
          <p:cNvPr id="6" name="Content Placeholder 3"/>
          <p:cNvSpPr>
            <a:spLocks noGrp="1"/>
          </p:cNvSpPr>
          <p:nvPr>
            <p:ph sz="half" idx="2" hasCustomPrompt="1"/>
          </p:nvPr>
        </p:nvSpPr>
        <p:spPr>
          <a:xfrm>
            <a:off x="7441299" y="1814982"/>
            <a:ext cx="3986074" cy="3760196"/>
          </a:xfrm>
        </p:spPr>
        <p:txBody>
          <a:bodyPr/>
          <a:lstStyle>
            <a:lvl1pPr>
              <a:defRPr>
                <a:solidFill>
                  <a:schemeClr val="tx2"/>
                </a:solidFill>
              </a:defRPr>
            </a:lvl1pPr>
            <a:lvl4pPr>
              <a:defRPr>
                <a:solidFill>
                  <a:schemeClr val="tx2"/>
                </a:solidFill>
              </a:defRPr>
            </a:lvl4pPr>
          </a:lstStyle>
          <a:p>
            <a:pPr lvl="0"/>
            <a:r>
              <a:rPr lang="en-US" dirty="0"/>
              <a:t>Click to add photo</a:t>
            </a:r>
          </a:p>
          <a:p>
            <a:pPr lvl="4"/>
            <a:r>
              <a:rPr lang="en-US" dirty="0"/>
              <a:t>Fifth level</a:t>
            </a:r>
            <a:endParaRPr lang="da-DK" dirty="0"/>
          </a:p>
        </p:txBody>
      </p:sp>
      <p:sp>
        <p:nvSpPr>
          <p:cNvPr id="7" name="Content Placeholder 5"/>
          <p:cNvSpPr>
            <a:spLocks noGrp="1"/>
          </p:cNvSpPr>
          <p:nvPr>
            <p:ph sz="quarter" idx="4"/>
          </p:nvPr>
        </p:nvSpPr>
        <p:spPr>
          <a:xfrm>
            <a:off x="-21692" y="1814981"/>
            <a:ext cx="7462991" cy="3760196"/>
          </a:xfrm>
          <a:solidFill>
            <a:schemeClr val="bg1">
              <a:lumMod val="95000"/>
            </a:schemeClr>
          </a:solidFill>
        </p:spPr>
        <p:txBody>
          <a:bodyPr/>
          <a:lstStyle>
            <a:lvl1pPr marL="1339850" indent="-285750">
              <a:defRPr sz="1800">
                <a:solidFill>
                  <a:schemeClr val="tx2"/>
                </a:solidFill>
              </a:defRPr>
            </a:lvl1pPr>
            <a:lvl2pPr marL="1339850" indent="-285750">
              <a:defRPr sz="1600">
                <a:solidFill>
                  <a:schemeClr val="tx2"/>
                </a:solidFill>
              </a:defRPr>
            </a:lvl2pPr>
            <a:lvl3pPr marL="1704975" indent="-285750">
              <a:buClr>
                <a:schemeClr val="tx1">
                  <a:lumMod val="40000"/>
                  <a:lumOff val="60000"/>
                </a:schemeClr>
              </a:buClr>
              <a:buFont typeface="Arial" panose="020B0604020202020204" pitchFamily="34" charset="0"/>
              <a:buChar char="•"/>
              <a:defRPr>
                <a:solidFill>
                  <a:schemeClr val="tx2"/>
                </a:solidFill>
              </a:defRPr>
            </a:lvl3pPr>
            <a:lvl4pPr marL="1704975"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9190191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09448" y="489418"/>
            <a:ext cx="10422173" cy="339358"/>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09448" y="2972853"/>
            <a:ext cx="10717925" cy="2761032"/>
          </a:xfrm>
        </p:spPr>
        <p:txBody>
          <a:bodyPr/>
          <a:lstStyle>
            <a:lvl1pPr>
              <a:defRPr sz="1600">
                <a:solidFill>
                  <a:schemeClr val="tx2"/>
                </a:solidFill>
              </a:defRPr>
            </a:lvl1pPr>
            <a:lvl4pPr>
              <a:defRPr>
                <a:solidFill>
                  <a:schemeClr val="tx2"/>
                </a:solidFill>
              </a:defRPr>
            </a:lvl4pPr>
          </a:lstStyle>
          <a:p>
            <a:pPr lvl="0"/>
            <a:r>
              <a:rPr lang="en-US" dirty="0"/>
              <a:t>text</a:t>
            </a:r>
          </a:p>
          <a:p>
            <a:pPr lvl="4"/>
            <a:r>
              <a:rPr lang="en-US" dirty="0"/>
              <a:t>Fifth level</a:t>
            </a:r>
            <a:endParaRPr lang="da-DK" dirty="0"/>
          </a:p>
        </p:txBody>
      </p:sp>
      <p:sp>
        <p:nvSpPr>
          <p:cNvPr id="7" name="Content Placeholder 5"/>
          <p:cNvSpPr>
            <a:spLocks noGrp="1"/>
          </p:cNvSpPr>
          <p:nvPr>
            <p:ph sz="quarter" idx="4"/>
          </p:nvPr>
        </p:nvSpPr>
        <p:spPr>
          <a:xfrm>
            <a:off x="709448" y="1814979"/>
            <a:ext cx="10717925" cy="910466"/>
          </a:xfrm>
          <a:solidFill>
            <a:schemeClr val="tx1">
              <a:lumMod val="20000"/>
              <a:lumOff val="80000"/>
            </a:schemeClr>
          </a:solidFill>
        </p:spPr>
        <p:txBody>
          <a:bodyPr/>
          <a:lstStyle>
            <a:lvl1pPr marL="285750" indent="-285750" algn="ctr">
              <a:defRPr sz="16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Tree>
    <p:extLst>
      <p:ext uri="{BB962C8B-B14F-4D97-AF65-F5344CB8AC3E}">
        <p14:creationId xmlns:p14="http://schemas.microsoft.com/office/powerpoint/2010/main" val="28654136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64095" y="489418"/>
            <a:ext cx="10367526" cy="332488"/>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64627" y="4438538"/>
            <a:ext cx="3124941" cy="1578617"/>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7" name="Content Placeholder 5"/>
          <p:cNvSpPr>
            <a:spLocks noGrp="1"/>
          </p:cNvSpPr>
          <p:nvPr>
            <p:ph sz="quarter" idx="4"/>
          </p:nvPr>
        </p:nvSpPr>
        <p:spPr>
          <a:xfrm>
            <a:off x="764626" y="1814979"/>
            <a:ext cx="10662745" cy="928220"/>
          </a:xfrm>
          <a:solidFill>
            <a:schemeClr val="tx1">
              <a:lumMod val="20000"/>
              <a:lumOff val="80000"/>
            </a:schemeClr>
          </a:solidFill>
        </p:spPr>
        <p:txBody>
          <a:bodyPr/>
          <a:lstStyle>
            <a:lvl1pPr marL="285750" indent="-285750" algn="ctr">
              <a:defRPr sz="1800"/>
            </a:lvl1pPr>
            <a:lvl2pPr marL="2857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p:txBody>
      </p:sp>
      <p:sp>
        <p:nvSpPr>
          <p:cNvPr id="8" name="Picture Placeholder 2"/>
          <p:cNvSpPr>
            <a:spLocks noGrp="1"/>
          </p:cNvSpPr>
          <p:nvPr>
            <p:ph type="pic" idx="1"/>
          </p:nvPr>
        </p:nvSpPr>
        <p:spPr>
          <a:xfrm>
            <a:off x="764628" y="2974929"/>
            <a:ext cx="3124940" cy="13356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0" name="Picture Placeholder 2"/>
          <p:cNvSpPr>
            <a:spLocks noGrp="1"/>
          </p:cNvSpPr>
          <p:nvPr>
            <p:ph type="pic" idx="13"/>
          </p:nvPr>
        </p:nvSpPr>
        <p:spPr>
          <a:xfrm>
            <a:off x="8302433" y="2974929"/>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1" name="Picture Placeholder 2"/>
          <p:cNvSpPr>
            <a:spLocks noGrp="1"/>
          </p:cNvSpPr>
          <p:nvPr>
            <p:ph type="pic" idx="14"/>
          </p:nvPr>
        </p:nvSpPr>
        <p:spPr>
          <a:xfrm>
            <a:off x="4522684" y="2966194"/>
            <a:ext cx="3124940" cy="13277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2" name="Content Placeholder 3"/>
          <p:cNvSpPr>
            <a:spLocks noGrp="1"/>
          </p:cNvSpPr>
          <p:nvPr>
            <p:ph sz="half" idx="15" hasCustomPrompt="1"/>
          </p:nvPr>
        </p:nvSpPr>
        <p:spPr>
          <a:xfrm>
            <a:off x="4522683" y="4427238"/>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3" name="Content Placeholder 3"/>
          <p:cNvSpPr>
            <a:spLocks noGrp="1"/>
          </p:cNvSpPr>
          <p:nvPr>
            <p:ph sz="half" idx="16" hasCustomPrompt="1"/>
          </p:nvPr>
        </p:nvSpPr>
        <p:spPr>
          <a:xfrm>
            <a:off x="8302431" y="4437124"/>
            <a:ext cx="3124941" cy="1589918"/>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396013923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58678" y="489417"/>
            <a:ext cx="10768693" cy="339359"/>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64095" y="43298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764095" y="1814979"/>
            <a:ext cx="10663278" cy="23580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11" name="Content Placeholder 3"/>
          <p:cNvSpPr>
            <a:spLocks noGrp="1"/>
          </p:cNvSpPr>
          <p:nvPr>
            <p:ph sz="half" idx="13" hasCustomPrompt="1"/>
          </p:nvPr>
        </p:nvSpPr>
        <p:spPr>
          <a:xfrm>
            <a:off x="4537701" y="43298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12" name="Content Placeholder 3"/>
          <p:cNvSpPr>
            <a:spLocks noGrp="1"/>
          </p:cNvSpPr>
          <p:nvPr>
            <p:ph sz="half" idx="14" hasCustomPrompt="1"/>
          </p:nvPr>
        </p:nvSpPr>
        <p:spPr>
          <a:xfrm>
            <a:off x="8311308" y="4329885"/>
            <a:ext cx="3116063" cy="1633492"/>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Tree>
    <p:extLst>
      <p:ext uri="{BB962C8B-B14F-4D97-AF65-F5344CB8AC3E}">
        <p14:creationId xmlns:p14="http://schemas.microsoft.com/office/powerpoint/2010/main" val="42258278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2" y="489417"/>
            <a:ext cx="10733690" cy="339359"/>
          </a:xfrm>
        </p:spPr>
        <p:txBody>
          <a:bodyPr/>
          <a:lstStyle/>
          <a:p>
            <a:r>
              <a:rPr lang="en-US"/>
              <a:t>Click to edit Master title style</a:t>
            </a:r>
            <a:endParaRPr lang="da-DK" dirty="0"/>
          </a:p>
        </p:txBody>
      </p:sp>
      <p:sp>
        <p:nvSpPr>
          <p:cNvPr id="6" name="Content Placeholder 3"/>
          <p:cNvSpPr>
            <a:spLocks noGrp="1"/>
          </p:cNvSpPr>
          <p:nvPr>
            <p:ph sz="half" idx="2" hasCustomPrompt="1"/>
          </p:nvPr>
        </p:nvSpPr>
        <p:spPr>
          <a:xfrm>
            <a:off x="764093" y="4311943"/>
            <a:ext cx="10663278" cy="1624614"/>
          </a:xfrm>
          <a:solidFill>
            <a:schemeClr val="bg1">
              <a:lumMod val="95000"/>
            </a:schemeClr>
          </a:solidFill>
        </p:spPr>
        <p:txBody>
          <a:bodyPr/>
          <a:lstStyle>
            <a:lvl1pPr>
              <a:defRPr sz="1600">
                <a:solidFill>
                  <a:schemeClr val="tx2"/>
                </a:solidFill>
              </a:defRPr>
            </a:lvl1pPr>
            <a:lvl4pPr>
              <a:defRPr>
                <a:solidFill>
                  <a:schemeClr val="tx2"/>
                </a:solidFill>
              </a:defRPr>
            </a:lvl4pPr>
          </a:lstStyle>
          <a:p>
            <a:pPr lvl="0"/>
            <a:r>
              <a:rPr lang="en-US" dirty="0"/>
              <a:t>text</a:t>
            </a:r>
          </a:p>
        </p:txBody>
      </p:sp>
      <p:sp>
        <p:nvSpPr>
          <p:cNvPr id="8" name="Picture Placeholder 2"/>
          <p:cNvSpPr>
            <a:spLocks noGrp="1"/>
          </p:cNvSpPr>
          <p:nvPr>
            <p:ph type="pic" idx="1"/>
          </p:nvPr>
        </p:nvSpPr>
        <p:spPr>
          <a:xfrm>
            <a:off x="764095" y="1822728"/>
            <a:ext cx="10663278" cy="23618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Tree>
    <p:extLst>
      <p:ext uri="{BB962C8B-B14F-4D97-AF65-F5344CB8AC3E}">
        <p14:creationId xmlns:p14="http://schemas.microsoft.com/office/powerpoint/2010/main" val="32048720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93683" y="489418"/>
            <a:ext cx="10437938" cy="339357"/>
          </a:xfrm>
        </p:spPr>
        <p:txBody>
          <a:bodyPr/>
          <a:lstStyle/>
          <a:p>
            <a:r>
              <a:rPr lang="en-US"/>
              <a:t>Click to edit Master title style</a:t>
            </a:r>
            <a:endParaRPr lang="da-DK"/>
          </a:p>
        </p:txBody>
      </p:sp>
      <p:sp>
        <p:nvSpPr>
          <p:cNvPr id="8" name="Picture Placeholder 2"/>
          <p:cNvSpPr>
            <a:spLocks noGrp="1"/>
          </p:cNvSpPr>
          <p:nvPr>
            <p:ph type="pic" idx="1"/>
          </p:nvPr>
        </p:nvSpPr>
        <p:spPr>
          <a:xfrm>
            <a:off x="764095" y="1814978"/>
            <a:ext cx="4606896" cy="175250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764095" y="3706841"/>
            <a:ext cx="4606895" cy="2177708"/>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5370990" y="1814979"/>
            <a:ext cx="6821009" cy="4069571"/>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0296853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400" y="519153"/>
            <a:ext cx="10381221" cy="334419"/>
          </a:xfrm>
        </p:spPr>
        <p:txBody>
          <a:bodyPr>
            <a:normAutofit/>
          </a:bodyPr>
          <a:lstStyle>
            <a:lvl1pPr>
              <a:defRPr sz="2400">
                <a:latin typeface="Montserrat" panose="00000500000000000000" pitchFamily="2" charset="0"/>
              </a:defRPr>
            </a:lvl1pPr>
          </a:lstStyle>
          <a:p>
            <a:r>
              <a:rPr lang="en-US" dirty="0"/>
              <a:t>Agenda</a:t>
            </a:r>
            <a:endParaRPr lang="da-DK" dirty="0"/>
          </a:p>
        </p:txBody>
      </p:sp>
      <p:sp>
        <p:nvSpPr>
          <p:cNvPr id="3" name="Content Placeholder 2"/>
          <p:cNvSpPr>
            <a:spLocks noGrp="1"/>
          </p:cNvSpPr>
          <p:nvPr>
            <p:ph idx="1" hasCustomPrompt="1"/>
          </p:nvPr>
        </p:nvSpPr>
        <p:spPr>
          <a:xfrm>
            <a:off x="750400" y="1819919"/>
            <a:ext cx="266330" cy="3604333"/>
          </a:xfrm>
        </p:spPr>
        <p:txBody>
          <a:bodyPr>
            <a:normAutofit/>
          </a:bodyPr>
          <a:lstStyle>
            <a:lvl1pPr>
              <a:defRPr sz="2400">
                <a:solidFill>
                  <a:schemeClr val="tx1">
                    <a:lumMod val="40000"/>
                    <a:lumOff val="60000"/>
                  </a:schemeClr>
                </a:solidFill>
              </a:defRPr>
            </a:lvl1pPr>
            <a:lvl5pPr>
              <a:defRPr sz="2400"/>
            </a:lvl5pPr>
          </a:lstStyle>
          <a:p>
            <a:pPr lvl="0"/>
            <a:r>
              <a:rPr lang="en-US" dirty="0"/>
              <a:t>#</a:t>
            </a:r>
          </a:p>
          <a:p>
            <a:pPr lvl="0"/>
            <a:endParaRPr lang="en-US" dirty="0"/>
          </a:p>
          <a:p>
            <a:pPr lvl="0"/>
            <a:r>
              <a:rPr lang="en-US" dirty="0"/>
              <a:t>#</a:t>
            </a:r>
          </a:p>
          <a:p>
            <a:pPr lvl="0"/>
            <a:endParaRPr lang="en-US" dirty="0"/>
          </a:p>
          <a:p>
            <a:pPr lvl="0"/>
            <a:r>
              <a:rPr lang="en-US" dirty="0"/>
              <a:t>#</a:t>
            </a:r>
          </a:p>
          <a:p>
            <a:pPr lvl="0"/>
            <a:endParaRPr lang="en-US" dirty="0"/>
          </a:p>
          <a:p>
            <a:pPr lvl="0"/>
            <a:r>
              <a:rPr lang="en-US" dirty="0"/>
              <a:t>#</a:t>
            </a:r>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t>‹#›</a:t>
            </a:fld>
            <a:endParaRPr lang="da-DK"/>
          </a:p>
        </p:txBody>
      </p:sp>
      <p:sp>
        <p:nvSpPr>
          <p:cNvPr id="7" name="Content Placeholder 2"/>
          <p:cNvSpPr>
            <a:spLocks noGrp="1"/>
          </p:cNvSpPr>
          <p:nvPr>
            <p:ph idx="13" hasCustomPrompt="1"/>
          </p:nvPr>
        </p:nvSpPr>
        <p:spPr>
          <a:xfrm>
            <a:off x="1016729" y="1819919"/>
            <a:ext cx="861133" cy="3604333"/>
          </a:xfrm>
        </p:spPr>
        <p:txBody>
          <a:bodyPr>
            <a:normAutofit/>
          </a:bodyPr>
          <a:lstStyle>
            <a:lvl1pPr>
              <a:defRPr sz="2400">
                <a:solidFill>
                  <a:schemeClr val="tx2"/>
                </a:solidFill>
              </a:defRPr>
            </a:lvl1pPr>
            <a:lvl5pPr>
              <a:defRPr sz="2400"/>
            </a:lvl5pPr>
          </a:lstStyle>
          <a:p>
            <a:pPr lvl="0"/>
            <a:r>
              <a:rPr lang="en-US" dirty="0"/>
              <a:t>01</a:t>
            </a:r>
          </a:p>
          <a:p>
            <a:pPr lvl="0"/>
            <a:endParaRPr lang="en-US" dirty="0"/>
          </a:p>
          <a:p>
            <a:pPr lvl="0"/>
            <a:r>
              <a:rPr lang="en-US" dirty="0"/>
              <a:t>02</a:t>
            </a:r>
          </a:p>
          <a:p>
            <a:pPr lvl="0"/>
            <a:endParaRPr lang="en-US" dirty="0"/>
          </a:p>
          <a:p>
            <a:pPr lvl="0"/>
            <a:r>
              <a:rPr lang="en-US" dirty="0"/>
              <a:t>03</a:t>
            </a:r>
          </a:p>
          <a:p>
            <a:pPr lvl="0"/>
            <a:endParaRPr lang="en-US" dirty="0"/>
          </a:p>
          <a:p>
            <a:pPr lvl="0"/>
            <a:r>
              <a:rPr lang="en-US" dirty="0"/>
              <a:t>04</a:t>
            </a:r>
            <a:endParaRPr lang="da-DK" dirty="0"/>
          </a:p>
        </p:txBody>
      </p:sp>
      <p:sp>
        <p:nvSpPr>
          <p:cNvPr id="9" name="TextBox 8"/>
          <p:cNvSpPr txBox="1"/>
          <p:nvPr/>
        </p:nvSpPr>
        <p:spPr>
          <a:xfrm>
            <a:off x="2209800" y="2824577"/>
            <a:ext cx="8965471" cy="338554"/>
          </a:xfrm>
          <a:prstGeom prst="rect">
            <a:avLst/>
          </a:prstGeom>
          <a:noFill/>
        </p:spPr>
        <p:txBody>
          <a:bodyPr wrap="square" rtlCol="0">
            <a:spAutoFit/>
          </a:bodyPr>
          <a:lstStyle/>
          <a:p>
            <a:endParaRPr lang="da-DK" sz="1600" dirty="0"/>
          </a:p>
        </p:txBody>
      </p:sp>
      <p:sp>
        <p:nvSpPr>
          <p:cNvPr id="10" name="Content Placeholder 2"/>
          <p:cNvSpPr>
            <a:spLocks noGrp="1"/>
          </p:cNvSpPr>
          <p:nvPr>
            <p:ph idx="14" hasCustomPrompt="1"/>
          </p:nvPr>
        </p:nvSpPr>
        <p:spPr>
          <a:xfrm>
            <a:off x="1978577" y="181991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1" name="Content Placeholder 2"/>
          <p:cNvSpPr>
            <a:spLocks noGrp="1"/>
          </p:cNvSpPr>
          <p:nvPr>
            <p:ph idx="15" hasCustomPrompt="1"/>
          </p:nvPr>
        </p:nvSpPr>
        <p:spPr>
          <a:xfrm>
            <a:off x="1978575" y="2795451"/>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2" name="Content Placeholder 2"/>
          <p:cNvSpPr>
            <a:spLocks noGrp="1"/>
          </p:cNvSpPr>
          <p:nvPr>
            <p:ph idx="16" hasCustomPrompt="1"/>
          </p:nvPr>
        </p:nvSpPr>
        <p:spPr>
          <a:xfrm>
            <a:off x="1978574" y="3687909"/>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
        <p:nvSpPr>
          <p:cNvPr id="13" name="Content Placeholder 2"/>
          <p:cNvSpPr>
            <a:spLocks noGrp="1"/>
          </p:cNvSpPr>
          <p:nvPr>
            <p:ph idx="17" hasCustomPrompt="1"/>
          </p:nvPr>
        </p:nvSpPr>
        <p:spPr>
          <a:xfrm>
            <a:off x="1978573" y="4641958"/>
            <a:ext cx="9153044" cy="488273"/>
          </a:xfrm>
        </p:spPr>
        <p:txBody>
          <a:bodyPr>
            <a:normAutofit/>
          </a:bodyPr>
          <a:lstStyle>
            <a:lvl1pPr>
              <a:defRPr sz="1800">
                <a:solidFill>
                  <a:schemeClr val="tx2"/>
                </a:solidFill>
              </a:defRPr>
            </a:lvl1pPr>
            <a:lvl5pPr>
              <a:defRPr sz="2400"/>
            </a:lvl5pPr>
          </a:lstStyle>
          <a:p>
            <a:pPr lvl="0"/>
            <a:r>
              <a:rPr lang="da-DK" dirty="0" err="1"/>
              <a:t>text</a:t>
            </a:r>
            <a:endParaRPr lang="da-DK" dirty="0"/>
          </a:p>
        </p:txBody>
      </p:sp>
    </p:spTree>
    <p:extLst>
      <p:ext uri="{BB962C8B-B14F-4D97-AF65-F5344CB8AC3E}">
        <p14:creationId xmlns:p14="http://schemas.microsoft.com/office/powerpoint/2010/main" val="401877736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740979" y="489418"/>
            <a:ext cx="10390642" cy="339357"/>
          </a:xfrm>
        </p:spPr>
        <p:txBody>
          <a:bodyPr/>
          <a:lstStyle/>
          <a:p>
            <a:r>
              <a:rPr lang="en-US"/>
              <a:t>Click to edit Master title style</a:t>
            </a:r>
            <a:endParaRPr lang="da-DK" dirty="0"/>
          </a:p>
        </p:txBody>
      </p:sp>
      <p:sp>
        <p:nvSpPr>
          <p:cNvPr id="8" name="Picture Placeholder 2"/>
          <p:cNvSpPr>
            <a:spLocks noGrp="1"/>
          </p:cNvSpPr>
          <p:nvPr>
            <p:ph type="pic" idx="1"/>
          </p:nvPr>
        </p:nvSpPr>
        <p:spPr>
          <a:xfrm>
            <a:off x="7859697" y="1839143"/>
            <a:ext cx="3567675" cy="1443126"/>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dirty="0"/>
          </a:p>
        </p:txBody>
      </p:sp>
      <p:sp>
        <p:nvSpPr>
          <p:cNvPr id="9" name="Content Placeholder 3"/>
          <p:cNvSpPr>
            <a:spLocks noGrp="1"/>
          </p:cNvSpPr>
          <p:nvPr>
            <p:ph sz="half" idx="2"/>
          </p:nvPr>
        </p:nvSpPr>
        <p:spPr>
          <a:xfrm>
            <a:off x="7859697" y="3426780"/>
            <a:ext cx="3567675" cy="2148395"/>
          </a:xfrm>
        </p:spPr>
        <p:txBody>
          <a:bodyPr/>
          <a:lstStyle>
            <a:lvl1pPr>
              <a:defRPr sz="1800"/>
            </a:lvl1pPr>
            <a:lvl2pPr>
              <a:defRPr sz="1600"/>
            </a:lvl2pPr>
            <a:lvl3pPr marL="0" indent="0">
              <a:defRPr/>
            </a:lvl3pPr>
            <a:lvl4pPr marL="630238" indent="-274638">
              <a:defRPr>
                <a:solidFill>
                  <a:schemeClr val="tx2"/>
                </a:solidFill>
              </a:defRPr>
            </a:lvl4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5"/>
          <p:cNvSpPr>
            <a:spLocks noGrp="1"/>
          </p:cNvSpPr>
          <p:nvPr>
            <p:ph sz="quarter" idx="4"/>
          </p:nvPr>
        </p:nvSpPr>
        <p:spPr>
          <a:xfrm>
            <a:off x="764095" y="1814980"/>
            <a:ext cx="7095601" cy="3760196"/>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2916971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a:t>
            </a:fld>
            <a:endParaRPr lang="da-DK"/>
          </a:p>
        </p:txBody>
      </p:sp>
      <p:sp>
        <p:nvSpPr>
          <p:cNvPr id="5" name="Title 1"/>
          <p:cNvSpPr>
            <a:spLocks noGrp="1"/>
          </p:cNvSpPr>
          <p:nvPr>
            <p:ph type="title"/>
          </p:nvPr>
        </p:nvSpPr>
        <p:spPr>
          <a:xfrm>
            <a:off x="650929" y="489417"/>
            <a:ext cx="10480693" cy="339359"/>
          </a:xfrm>
        </p:spPr>
        <p:txBody>
          <a:bodyPr/>
          <a:lstStyle/>
          <a:p>
            <a:r>
              <a:rPr lang="en-US"/>
              <a:t>Click to edit Master title style</a:t>
            </a:r>
            <a:endParaRPr lang="da-DK" dirty="0"/>
          </a:p>
        </p:txBody>
      </p:sp>
      <p:sp>
        <p:nvSpPr>
          <p:cNvPr id="10" name="Content Placeholder 5"/>
          <p:cNvSpPr>
            <a:spLocks noGrp="1"/>
          </p:cNvSpPr>
          <p:nvPr>
            <p:ph sz="quarter" idx="4"/>
          </p:nvPr>
        </p:nvSpPr>
        <p:spPr>
          <a:xfrm>
            <a:off x="764095" y="1814979"/>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
        <p:nvSpPr>
          <p:cNvPr id="11" name="Content Placeholder 5"/>
          <p:cNvSpPr>
            <a:spLocks noGrp="1"/>
          </p:cNvSpPr>
          <p:nvPr>
            <p:ph sz="quarter" idx="13"/>
          </p:nvPr>
        </p:nvSpPr>
        <p:spPr>
          <a:xfrm>
            <a:off x="6385034" y="1814979"/>
            <a:ext cx="5042339" cy="3959210"/>
          </a:xfrm>
          <a:solidFill>
            <a:schemeClr val="bg1">
              <a:lumMod val="95000"/>
            </a:schemeClr>
          </a:solidFill>
        </p:spPr>
        <p:txBody>
          <a:bodyPr/>
          <a:lstStyle>
            <a:lvl1pPr marL="177800" indent="0">
              <a:defRPr sz="1800"/>
            </a:lvl1pPr>
            <a:lvl2pPr marL="177800" indent="0">
              <a:defRPr sz="1600">
                <a:solidFill>
                  <a:schemeClr val="tx2"/>
                </a:solidFill>
              </a:defRPr>
            </a:lvl2pPr>
            <a:lvl3pPr marL="630238" indent="-285750">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4630715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4095" y="1814978"/>
            <a:ext cx="10367527" cy="40460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Title 1"/>
          <p:cNvSpPr>
            <a:spLocks noGrp="1"/>
          </p:cNvSpPr>
          <p:nvPr>
            <p:ph type="title"/>
          </p:nvPr>
        </p:nvSpPr>
        <p:spPr>
          <a:xfrm>
            <a:off x="733096" y="489417"/>
            <a:ext cx="10398525" cy="339359"/>
          </a:xfrm>
        </p:spPr>
        <p:txBody>
          <a:bodyPr/>
          <a:lstStyle/>
          <a:p>
            <a:r>
              <a:rPr lang="en-US"/>
              <a:t>Click to edit Master title style</a:t>
            </a:r>
            <a:endParaRPr lang="da-DK"/>
          </a:p>
        </p:txBody>
      </p:sp>
    </p:spTree>
    <p:extLst>
      <p:ext uri="{BB962C8B-B14F-4D97-AF65-F5344CB8AC3E}">
        <p14:creationId xmlns:p14="http://schemas.microsoft.com/office/powerpoint/2010/main" val="125775320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slide for vide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da-DK"/>
          </a:p>
        </p:txBody>
      </p:sp>
      <p:sp>
        <p:nvSpPr>
          <p:cNvPr id="4" name="Footer Placeholder 3"/>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6" name="Title 1"/>
          <p:cNvSpPr>
            <a:spLocks noGrp="1"/>
          </p:cNvSpPr>
          <p:nvPr>
            <p:ph type="title"/>
          </p:nvPr>
        </p:nvSpPr>
        <p:spPr>
          <a:xfrm>
            <a:off x="764094" y="489419"/>
            <a:ext cx="11092943" cy="365126"/>
          </a:xfrm>
        </p:spPr>
        <p:txBody>
          <a:bodyPr/>
          <a:lstStyle/>
          <a:p>
            <a:r>
              <a:rPr lang="en-US"/>
              <a:t>Click to edit Master title style</a:t>
            </a:r>
            <a:endParaRPr lang="da-DK" dirty="0"/>
          </a:p>
        </p:txBody>
      </p:sp>
    </p:spTree>
    <p:extLst>
      <p:ext uri="{BB962C8B-B14F-4D97-AF65-F5344CB8AC3E}">
        <p14:creationId xmlns:p14="http://schemas.microsoft.com/office/powerpoint/2010/main" val="555969962"/>
      </p:ext>
    </p:extLst>
  </p:cSld>
  <p:clrMapOvr>
    <a:masterClrMapping/>
  </p:clrMapOvr>
  <p:hf hdr="0" ftr="0" dt="0"/>
  <p:extLst mod="1">
    <p:ext uri="{DCECCB84-F9BA-43D5-87BE-67443E8EF086}">
      <p15:sldGuideLst xmlns:p15="http://schemas.microsoft.com/office/powerpoint/2012/main">
        <p15:guide id="1"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2281F7-D2A4-41C8-ABDD-E5A13FE96D02}" type="datetime1">
              <a:rPr lang="da-DK" smtClean="0"/>
              <a:t>25-06-2019</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CBEFA6-8277-4D9D-9123-9269B66012E9}" type="slidenum">
              <a:rPr lang="da-DK" smtClean="0"/>
              <a:t>‹#›</a:t>
            </a:fld>
            <a:endParaRPr lang="da-DK"/>
          </a:p>
        </p:txBody>
      </p:sp>
      <p:sp>
        <p:nvSpPr>
          <p:cNvPr id="7" name="Text Placeholder 2"/>
          <p:cNvSpPr>
            <a:spLocks noGrp="1"/>
          </p:cNvSpPr>
          <p:nvPr>
            <p:ph type="subTitle" idx="1"/>
          </p:nvPr>
        </p:nvSpPr>
        <p:spPr>
          <a:xfrm>
            <a:off x="508000" y="3644900"/>
            <a:ext cx="2540000" cy="622300"/>
          </a:xfrm>
        </p:spPr>
        <p:txBody>
          <a:bodyPr/>
          <a:lstStyle>
            <a:lvl1pPr>
              <a:defRPr sz="1400" i="1" smtClean="0">
                <a:solidFill>
                  <a:srgbClr val="7F7F7F"/>
                </a:solidFill>
              </a:defRPr>
            </a:lvl1pPr>
          </a:lstStyle>
          <a:p>
            <a:r>
              <a:rPr lang="en-US" noProof="0"/>
              <a:t>Click to edit Master subtitle style</a:t>
            </a:r>
            <a:endParaRPr lang="da-DK" noProof="0" dirty="0"/>
          </a:p>
        </p:txBody>
      </p:sp>
      <p:pic>
        <p:nvPicPr>
          <p:cNvPr id="8" name="Picture 7" descr="IDA_Bubbl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36360" y="3170239"/>
            <a:ext cx="2011684" cy="619507"/>
          </a:xfrm>
          <a:prstGeom prst="rect">
            <a:avLst/>
          </a:prstGeom>
          <a:noFill/>
        </p:spPr>
      </p:pic>
      <p:sp>
        <p:nvSpPr>
          <p:cNvPr id="11" name="Title Placeholder 1"/>
          <p:cNvSpPr>
            <a:spLocks noGrp="1"/>
          </p:cNvSpPr>
          <p:nvPr>
            <p:ph type="title"/>
          </p:nvPr>
        </p:nvSpPr>
        <p:spPr bwMode="auto">
          <a:xfrm>
            <a:off x="508000" y="3170239"/>
            <a:ext cx="7748240" cy="4027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2400"/>
            </a:lvl1pPr>
          </a:lstStyle>
          <a:p>
            <a:pPr lvl="0"/>
            <a:r>
              <a:rPr lang="en-US" noProof="0"/>
              <a:t>Click to edit Master title style</a:t>
            </a:r>
            <a:endParaRPr lang="da-DK" noProof="0" dirty="0"/>
          </a:p>
        </p:txBody>
      </p:sp>
    </p:spTree>
    <p:extLst>
      <p:ext uri="{BB962C8B-B14F-4D97-AF65-F5344CB8AC3E}">
        <p14:creationId xmlns:p14="http://schemas.microsoft.com/office/powerpoint/2010/main" val="193630728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9358"/>
          </a:xfrm>
        </p:spPr>
        <p:txBody>
          <a:bodyPr/>
          <a:lstStyle>
            <a:lvl1pPr>
              <a:defRPr>
                <a:solidFill>
                  <a:srgbClr val="E63E4D"/>
                </a:solidFill>
              </a:defRPr>
            </a:lvl1pPr>
          </a:lstStyle>
          <a:p>
            <a:r>
              <a:rPr lang="en-US"/>
              <a:t>Click to edit Master title style</a:t>
            </a:r>
            <a:endParaRPr lang="en-US" dirty="0"/>
          </a:p>
        </p:txBody>
      </p:sp>
      <p:sp>
        <p:nvSpPr>
          <p:cNvPr id="3" name="Content Placeholder 2"/>
          <p:cNvSpPr>
            <a:spLocks noGrp="1"/>
          </p:cNvSpPr>
          <p:nvPr>
            <p:ph idx="1"/>
          </p:nvPr>
        </p:nvSpPr>
        <p:spPr>
          <a:xfrm>
            <a:off x="764627" y="1814979"/>
            <a:ext cx="10662746" cy="352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fld id="{182281F7-D2A4-41C8-ABDD-E5A13FE96D02}" type="datetime1">
              <a:rPr lang="da-DK" smtClean="0"/>
              <a:t>25-06-2019</a:t>
            </a:fld>
            <a:endParaRPr lang="da-DK"/>
          </a:p>
        </p:txBody>
      </p:sp>
      <p:sp>
        <p:nvSpPr>
          <p:cNvPr id="5" name="Footer Placeholder 4"/>
          <p:cNvSpPr>
            <a:spLocks noGrp="1"/>
          </p:cNvSpPr>
          <p:nvPr>
            <p:ph type="ftr" sz="quarter" idx="11"/>
          </p:nvPr>
        </p:nvSpPr>
        <p:spPr/>
        <p:txBody>
          <a:bodyPr/>
          <a:lstStyle>
            <a:lvl1pPr>
              <a:defRPr/>
            </a:lvl1pPr>
          </a:lstStyle>
          <a:p>
            <a:endParaRPr lang="da-DK"/>
          </a:p>
        </p:txBody>
      </p:sp>
      <p:sp>
        <p:nvSpPr>
          <p:cNvPr id="6" name="Slide Number Placeholder 5"/>
          <p:cNvSpPr>
            <a:spLocks noGrp="1"/>
          </p:cNvSpPr>
          <p:nvPr>
            <p:ph type="sldNum" sz="quarter" idx="12"/>
          </p:nvPr>
        </p:nvSpPr>
        <p:spPr>
          <a:ln/>
        </p:spPr>
        <p:txBody>
          <a:bodyPr/>
          <a:lstStyle>
            <a:lvl1pPr>
              <a:defRPr/>
            </a:lvl1pPr>
          </a:lstStyle>
          <a:p>
            <a:fld id="{5CCBEFA6-8277-4D9D-9123-9269B66012E9}" type="slidenum">
              <a:rPr lang="da-DK" smtClean="0"/>
              <a:t>‹#›</a:t>
            </a:fld>
            <a:endParaRPr lang="da-DK"/>
          </a:p>
        </p:txBody>
      </p:sp>
    </p:spTree>
    <p:extLst>
      <p:ext uri="{BB962C8B-B14F-4D97-AF65-F5344CB8AC3E}">
        <p14:creationId xmlns:p14="http://schemas.microsoft.com/office/powerpoint/2010/main" val="283670153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0447" y="489418"/>
            <a:ext cx="10391174" cy="339358"/>
          </a:xfrm>
        </p:spPr>
        <p:txBody>
          <a:bodyPr>
            <a:noAutofit/>
          </a:bodyPr>
          <a:lstStyle>
            <a:lvl1pPr>
              <a:defRPr sz="3000">
                <a:latin typeface="Montserrat" panose="00000500000000000000" pitchFamily="2" charset="0"/>
              </a:defRPr>
            </a:lvl1pPr>
          </a:lstStyle>
          <a:p>
            <a:r>
              <a:rPr lang="en-US" dirty="0"/>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40447"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0" name="Content Placeholder 3"/>
          <p:cNvSpPr>
            <a:spLocks noGrp="1"/>
          </p:cNvSpPr>
          <p:nvPr>
            <p:ph sz="half" idx="2" hasCustomPrompt="1"/>
          </p:nvPr>
        </p:nvSpPr>
        <p:spPr>
          <a:xfrm>
            <a:off x="740979"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63991"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1602923"/>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5" name="Content Placeholder 3"/>
          <p:cNvSpPr>
            <a:spLocks noGrp="1"/>
          </p:cNvSpPr>
          <p:nvPr>
            <p:ph sz="half" idx="18" hasCustomPrompt="1"/>
          </p:nvPr>
        </p:nvSpPr>
        <p:spPr>
          <a:xfrm>
            <a:off x="4463621"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9" hasCustomPrompt="1"/>
          </p:nvPr>
        </p:nvSpPr>
        <p:spPr>
          <a:xfrm>
            <a:off x="8187002" y="3417903"/>
            <a:ext cx="3240349" cy="2183907"/>
          </a:xfrm>
          <a:solidFill>
            <a:srgbClr val="E7E7E7"/>
          </a:solidFill>
          <a:ln>
            <a:noFill/>
          </a:ln>
        </p:spPr>
        <p:txBody>
          <a:bodyPr/>
          <a:lstStyle>
            <a:lvl1pPr algn="l">
              <a:defRPr sz="1800"/>
            </a:lvl1pPr>
            <a:lvl2pPr algn="l">
              <a:defRPr sz="1600"/>
            </a:lvl2pPr>
            <a:lvl3pPr marL="0" indent="0">
              <a:defRPr/>
            </a:lvl3pPr>
            <a:lvl4pPr marL="630238" indent="-228600">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4211399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1992"/>
          </a:xfrm>
        </p:spPr>
        <p:txBody>
          <a:bodyPr/>
          <a:lstStyle/>
          <a:p>
            <a:r>
              <a:rPr lang="en-US" dirty="0"/>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095"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0" name="Content Placeholder 3"/>
          <p:cNvSpPr>
            <a:spLocks noGrp="1"/>
          </p:cNvSpPr>
          <p:nvPr>
            <p:ph sz="half" idx="2" hasCustomPrompt="1"/>
          </p:nvPr>
        </p:nvSpPr>
        <p:spPr>
          <a:xfrm>
            <a:off x="764627"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2" name="Content Placeholder 3"/>
          <p:cNvSpPr>
            <a:spLocks noGrp="1"/>
          </p:cNvSpPr>
          <p:nvPr>
            <p:ph sz="half" idx="15" hasCustomPrompt="1"/>
          </p:nvPr>
        </p:nvSpPr>
        <p:spPr>
          <a:xfrm>
            <a:off x="4476265"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4" name="Content Placeholder 3"/>
          <p:cNvSpPr>
            <a:spLocks noGrp="1"/>
          </p:cNvSpPr>
          <p:nvPr>
            <p:ph sz="half" idx="17" hasCustomPrompt="1"/>
          </p:nvPr>
        </p:nvSpPr>
        <p:spPr>
          <a:xfrm>
            <a:off x="8187372" y="1814980"/>
            <a:ext cx="3240001" cy="2188849"/>
          </a:xfrm>
        </p:spPr>
        <p:txBody>
          <a:bodyPr/>
          <a:lstStyle>
            <a:lvl1pPr>
              <a:defRPr>
                <a:solidFill>
                  <a:schemeClr val="tx2"/>
                </a:solidFill>
              </a:defRPr>
            </a:lvl1pPr>
          </a:lstStyle>
          <a:p>
            <a:pPr lvl="0"/>
            <a:r>
              <a:rPr lang="en-US" dirty="0"/>
              <a:t>Click to add picture</a:t>
            </a:r>
          </a:p>
          <a:p>
            <a:pPr lvl="4"/>
            <a:r>
              <a:rPr lang="en-US" dirty="0"/>
              <a:t>Fifth level</a:t>
            </a:r>
            <a:endParaRPr lang="da-DK" dirty="0"/>
          </a:p>
        </p:txBody>
      </p:sp>
      <p:sp>
        <p:nvSpPr>
          <p:cNvPr id="11" name="Content Placeholder 3"/>
          <p:cNvSpPr>
            <a:spLocks noGrp="1"/>
          </p:cNvSpPr>
          <p:nvPr>
            <p:ph sz="half" idx="18" hasCustomPrompt="1"/>
          </p:nvPr>
        </p:nvSpPr>
        <p:spPr>
          <a:xfrm>
            <a:off x="4475733"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
        <p:nvSpPr>
          <p:cNvPr id="13" name="Content Placeholder 3"/>
          <p:cNvSpPr>
            <a:spLocks noGrp="1"/>
          </p:cNvSpPr>
          <p:nvPr>
            <p:ph sz="half" idx="19" hasCustomPrompt="1"/>
          </p:nvPr>
        </p:nvSpPr>
        <p:spPr>
          <a:xfrm>
            <a:off x="8186840" y="4003829"/>
            <a:ext cx="3240533" cy="1597981"/>
          </a:xfrm>
          <a:solidFill>
            <a:schemeClr val="tx1">
              <a:lumMod val="20000"/>
              <a:lumOff val="80000"/>
            </a:schemeClr>
          </a:solidFill>
          <a:ln>
            <a:noFill/>
          </a:ln>
        </p:spPr>
        <p:txBody>
          <a:bodyPr/>
          <a:lstStyle>
            <a:lvl1pPr algn="ctr">
              <a:defRPr sz="1800"/>
            </a:lvl1pPr>
            <a:lvl2pPr algn="ctr">
              <a:defRPr sz="1600">
                <a:solidFill>
                  <a:schemeClr val="tx1"/>
                </a:solidFill>
              </a:defRPr>
            </a:lvl2pPr>
            <a:lvl3pPr marL="0" indent="0" algn="ctr">
              <a:defRPr>
                <a:solidFill>
                  <a:schemeClr val="bg1"/>
                </a:solidFill>
              </a:defRPr>
            </a:lvl3pPr>
            <a:lvl4pPr marL="630238" indent="-228600" algn="ctr">
              <a:defRPr>
                <a:solidFill>
                  <a:schemeClr val="tx2"/>
                </a:solidFill>
              </a:defRPr>
            </a:lvl4pPr>
          </a:lstStyle>
          <a:p>
            <a:pPr lvl="0"/>
            <a:r>
              <a:rPr lang="en-US" dirty="0"/>
              <a:t>Headline</a:t>
            </a:r>
          </a:p>
          <a:p>
            <a:pPr lvl="1"/>
            <a:r>
              <a:rPr lang="en-US" dirty="0"/>
              <a:t>Second level</a:t>
            </a:r>
          </a:p>
        </p:txBody>
      </p:sp>
    </p:spTree>
    <p:extLst>
      <p:ext uri="{BB962C8B-B14F-4D97-AF65-F5344CB8AC3E}">
        <p14:creationId xmlns:p14="http://schemas.microsoft.com/office/powerpoint/2010/main" val="184724803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9356"/>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a:xfrm>
            <a:off x="8684173" y="6250038"/>
            <a:ext cx="2743200" cy="365125"/>
          </a:xfrm>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solidFill>
            <a:srgbClr val="E7E7E7"/>
          </a:solidFill>
          <a:ln>
            <a:noFill/>
          </a:ln>
        </p:spPr>
        <p:txBody>
          <a:bodyPr/>
          <a:lstStyle>
            <a:lvl1pPr algn="l">
              <a:defRPr sz="1800"/>
            </a:lvl1pPr>
            <a:lvl2pPr algn="l">
              <a:defRPr sz="1600"/>
            </a:lvl2pPr>
            <a:lvl3pPr marL="0" indent="0">
              <a:defRPr/>
            </a:lvl3pPr>
            <a:lvl4pPr marL="719138" indent="-363538">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solidFill>
            <a:srgbClr val="E7E7E7"/>
          </a:solidFill>
          <a:ln>
            <a:noFill/>
          </a:ln>
        </p:spPr>
        <p:txBody>
          <a:bodyPr/>
          <a:lstStyle>
            <a:lvl1pPr algn="l">
              <a:defRPr sz="1800"/>
            </a:lvl1pPr>
            <a:lvl2pPr algn="l">
              <a:defRPr sz="1600"/>
            </a:lvl2pPr>
            <a:lvl3pPr marL="0" indent="0">
              <a:defRPr/>
            </a:lvl3pPr>
            <a:lvl4pPr marL="627063" indent="-271463">
              <a:buSzPct val="100000"/>
              <a:buFont typeface="+mj-lt"/>
              <a:buAutoNum type="romanLcPeriod"/>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76356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9356"/>
          </a:xfrm>
        </p:spPr>
        <p:txBody>
          <a:bodyPr/>
          <a:lstStyle/>
          <a:p>
            <a:r>
              <a:rPr lang="en-US" dirty="0"/>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87024"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75825" y="1814981"/>
            <a:ext cx="3240349" cy="3786830"/>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97355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9358"/>
          </a:xfrm>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095" y="1814979"/>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half" idx="14" hasCustomPrompt="1"/>
          </p:nvPr>
        </p:nvSpPr>
        <p:spPr>
          <a:xfrm>
            <a:off x="8164799" y="1814979"/>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17" name="Content Placeholder 3"/>
          <p:cNvSpPr>
            <a:spLocks noGrp="1"/>
          </p:cNvSpPr>
          <p:nvPr>
            <p:ph sz="half" idx="15" hasCustomPrompt="1"/>
          </p:nvPr>
        </p:nvSpPr>
        <p:spPr>
          <a:xfrm>
            <a:off x="4464447" y="1814979"/>
            <a:ext cx="3240349" cy="2899062"/>
          </a:xfrm>
          <a:noFill/>
          <a:ln>
            <a:noFill/>
          </a:ln>
        </p:spPr>
        <p:txBody>
          <a:bodyPr/>
          <a:lstStyle>
            <a:lvl1pPr algn="l">
              <a:defRPr sz="1800"/>
            </a:lvl1pPr>
            <a:lvl2pPr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2"/>
            <a:r>
              <a:rPr lang="en-US" dirty="0"/>
              <a:t>Third level</a:t>
            </a:r>
          </a:p>
          <a:p>
            <a:pPr lvl="3"/>
            <a:r>
              <a:rPr lang="en-US" dirty="0"/>
              <a:t>Fourth level</a:t>
            </a:r>
          </a:p>
        </p:txBody>
      </p:sp>
      <p:sp>
        <p:nvSpPr>
          <p:cNvPr id="9" name="Content Placeholder 5"/>
          <p:cNvSpPr>
            <a:spLocks noGrp="1"/>
          </p:cNvSpPr>
          <p:nvPr>
            <p:ph sz="quarter" idx="4"/>
          </p:nvPr>
        </p:nvSpPr>
        <p:spPr>
          <a:xfrm>
            <a:off x="764095" y="5066069"/>
            <a:ext cx="10662746" cy="732912"/>
          </a:xfrm>
          <a:solidFill>
            <a:schemeClr val="tx1">
              <a:lumMod val="20000"/>
              <a:lumOff val="80000"/>
            </a:schemeClr>
          </a:solidFill>
        </p:spPr>
        <p:txBody>
          <a:bodyPr/>
          <a:lstStyle>
            <a:lvl1pPr marL="1339850" indent="-1247775" algn="ctr">
              <a:defRPr sz="1600"/>
            </a:lvl1pPr>
            <a:lvl2pPr marL="1339850" indent="-285750" algn="ctr">
              <a:defRPr sz="1600">
                <a:solidFill>
                  <a:schemeClr val="tx2"/>
                </a:solidFill>
              </a:defRPr>
            </a:lvl2pPr>
            <a:lvl3pPr marL="1704975" indent="-285750" algn="ctr">
              <a:buClr>
                <a:schemeClr val="tx1">
                  <a:lumMod val="40000"/>
                  <a:lumOff val="60000"/>
                </a:schemeClr>
              </a:buClr>
              <a:buFont typeface="Arial" panose="020B0604020202020204" pitchFamily="34" charset="0"/>
              <a:buChar char="•"/>
              <a:defRPr/>
            </a:lvl3pPr>
            <a:lvl4pPr>
              <a:defRPr>
                <a:solidFill>
                  <a:schemeClr val="tx2"/>
                </a:solidFill>
              </a:defRPr>
            </a:lvl4pPr>
          </a:lstStyle>
          <a:p>
            <a:pPr lvl="0"/>
            <a:r>
              <a:rPr lang="en-US"/>
              <a:t>Edit Master text styles</a:t>
            </a:r>
          </a:p>
        </p:txBody>
      </p:sp>
    </p:spTree>
    <p:extLst>
      <p:ext uri="{BB962C8B-B14F-4D97-AF65-F5344CB8AC3E}">
        <p14:creationId xmlns:p14="http://schemas.microsoft.com/office/powerpoint/2010/main" val="36736237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39356"/>
          </a:xfrm>
        </p:spPr>
        <p:txBody>
          <a:bodyPr/>
          <a:lstStyle/>
          <a:p>
            <a:r>
              <a:rPr lang="en-US"/>
              <a:t>Click to edit Master title style</a:t>
            </a:r>
            <a:endParaRPr lang="da-DK" dirty="0"/>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7" y="1814981"/>
            <a:ext cx="8332076" cy="3786830"/>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Headline/picture</a:t>
            </a:r>
          </a:p>
          <a:p>
            <a:pPr lvl="1"/>
            <a:r>
              <a:rPr lang="en-US" dirty="0"/>
              <a:t>Second level</a:t>
            </a:r>
          </a:p>
          <a:p>
            <a:pPr lvl="1"/>
            <a:endParaRPr lang="en-US" dirty="0"/>
          </a:p>
          <a:p>
            <a:pPr lvl="2"/>
            <a:r>
              <a:rPr lang="en-US" dirty="0"/>
              <a:t>Third level</a:t>
            </a:r>
          </a:p>
          <a:p>
            <a:pPr lvl="3"/>
            <a:r>
              <a:rPr lang="en-US" dirty="0"/>
              <a:t>Fourth level</a:t>
            </a:r>
          </a:p>
        </p:txBody>
      </p:sp>
      <p:sp>
        <p:nvSpPr>
          <p:cNvPr id="3" name="Oval 2"/>
          <p:cNvSpPr/>
          <p:nvPr/>
        </p:nvSpPr>
        <p:spPr>
          <a:xfrm>
            <a:off x="8627628" y="2456400"/>
            <a:ext cx="2503992" cy="2503992"/>
          </a:xfrm>
          <a:prstGeom prst="ellipse">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err="1">
                <a:solidFill>
                  <a:schemeClr val="bg1"/>
                </a:solidFill>
              </a:rPr>
              <a:t>Quote</a:t>
            </a:r>
            <a:endParaRPr lang="da-DK" dirty="0">
              <a:solidFill>
                <a:schemeClr val="bg1"/>
              </a:solidFill>
            </a:endParaRPr>
          </a:p>
        </p:txBody>
      </p:sp>
    </p:spTree>
    <p:extLst>
      <p:ext uri="{BB962C8B-B14F-4D97-AF65-F5344CB8AC3E}">
        <p14:creationId xmlns:p14="http://schemas.microsoft.com/office/powerpoint/2010/main" val="115933857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4627" y="489418"/>
            <a:ext cx="10366993" cy="365125"/>
          </a:xfrm>
        </p:spPr>
        <p:txBody>
          <a:bodyPr/>
          <a:lstStyle/>
          <a:p>
            <a:r>
              <a:rPr lang="en-US"/>
              <a:t>Click to edit Master title style</a:t>
            </a:r>
            <a:endParaRPr lang="da-DK"/>
          </a:p>
        </p:txBody>
      </p:sp>
      <p:sp>
        <p:nvSpPr>
          <p:cNvPr id="7" name="Slide Number Placeholder 6"/>
          <p:cNvSpPr>
            <a:spLocks noGrp="1"/>
          </p:cNvSpPr>
          <p:nvPr>
            <p:ph type="sldNum" sz="quarter" idx="12"/>
          </p:nvPr>
        </p:nvSpPr>
        <p:spPr/>
        <p:txBody>
          <a:bodyPr/>
          <a:lstStyle/>
          <a:p>
            <a:fld id="{5CCBEFA6-8277-4D9D-9123-9269B66012E9}" type="slidenum">
              <a:rPr lang="da-DK" smtClean="0"/>
              <a:t>‹#›</a:t>
            </a:fld>
            <a:endParaRPr lang="da-DK"/>
          </a:p>
        </p:txBody>
      </p:sp>
      <p:sp>
        <p:nvSpPr>
          <p:cNvPr id="8" name="Content Placeholder 3"/>
          <p:cNvSpPr>
            <a:spLocks noGrp="1"/>
          </p:cNvSpPr>
          <p:nvPr>
            <p:ph sz="half" idx="13" hasCustomPrompt="1"/>
          </p:nvPr>
        </p:nvSpPr>
        <p:spPr>
          <a:xfrm>
            <a:off x="764628" y="1814980"/>
            <a:ext cx="8201820" cy="3786831"/>
          </a:xfrm>
          <a:solidFill>
            <a:srgbClr val="E7E7E7"/>
          </a:solidFill>
          <a:ln>
            <a:noFill/>
          </a:ln>
        </p:spPr>
        <p:txBody>
          <a:bodyPr/>
          <a:lstStyle>
            <a:lvl1pPr algn="l">
              <a:defRPr sz="1800"/>
            </a:lvl1pPr>
            <a:lvl2pPr marL="0" indent="0" algn="l">
              <a:defRPr sz="1600"/>
            </a:lvl2pPr>
            <a:lvl3pPr marL="0" indent="0">
              <a:defRPr/>
            </a:lvl3pPr>
            <a:lvl4pPr marL="630238" indent="-274638">
              <a:defRPr>
                <a:solidFill>
                  <a:schemeClr val="tx2"/>
                </a:solidFill>
              </a:defRPr>
            </a:lvl4pPr>
          </a:lstStyle>
          <a:p>
            <a:pPr lvl="0"/>
            <a:r>
              <a:rPr lang="en-US" dirty="0"/>
              <a:t>Headline</a:t>
            </a:r>
          </a:p>
          <a:p>
            <a:pPr lvl="1"/>
            <a:r>
              <a:rPr lang="en-US" dirty="0"/>
              <a:t>Second level</a:t>
            </a:r>
          </a:p>
          <a:p>
            <a:pPr lvl="1"/>
            <a:endParaRPr lang="en-US" dirty="0"/>
          </a:p>
          <a:p>
            <a:pPr lvl="2"/>
            <a:r>
              <a:rPr lang="en-US" dirty="0"/>
              <a:t>Third level</a:t>
            </a:r>
          </a:p>
          <a:p>
            <a:pPr lvl="3"/>
            <a:r>
              <a:rPr lang="en-US" dirty="0"/>
              <a:t>Fourth level</a:t>
            </a:r>
          </a:p>
        </p:txBody>
      </p:sp>
    </p:spTree>
    <p:extLst>
      <p:ext uri="{BB962C8B-B14F-4D97-AF65-F5344CB8AC3E}">
        <p14:creationId xmlns:p14="http://schemas.microsoft.com/office/powerpoint/2010/main" val="13545806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4627" y="534022"/>
            <a:ext cx="10366993" cy="339358"/>
          </a:xfrm>
          <a:prstGeom prst="rect">
            <a:avLst/>
          </a:prstGeom>
        </p:spPr>
        <p:txBody>
          <a:bodyPr vert="horz" lIns="91440" tIns="45720" rIns="91440" bIns="45720" rtlCol="0" anchor="ctr">
            <a:noAutofit/>
          </a:bodyPr>
          <a:lstStyle/>
          <a:p>
            <a:r>
              <a:rPr lang="en-US" dirty="0"/>
              <a:t>Title</a:t>
            </a:r>
            <a:endParaRPr lang="da-DK" dirty="0"/>
          </a:p>
        </p:txBody>
      </p:sp>
      <p:sp>
        <p:nvSpPr>
          <p:cNvPr id="3" name="Text Placeholder 2"/>
          <p:cNvSpPr>
            <a:spLocks noGrp="1"/>
          </p:cNvSpPr>
          <p:nvPr>
            <p:ph type="body" idx="1"/>
          </p:nvPr>
        </p:nvSpPr>
        <p:spPr>
          <a:xfrm>
            <a:off x="764627" y="1814979"/>
            <a:ext cx="10662746" cy="3626374"/>
          </a:xfrm>
          <a:prstGeom prst="rect">
            <a:avLst/>
          </a:prstGeom>
        </p:spPr>
        <p:txBody>
          <a:bodyPr vert="horz" lIns="91440" tIns="45720" rIns="91440" bIns="45720" rtlCol="0">
            <a:normAutofit/>
          </a:bodyPr>
          <a:lstStyle/>
          <a:p>
            <a:pPr lvl="0"/>
            <a:r>
              <a:rPr lang="en-US" dirty="0"/>
              <a:t>Subtitle</a:t>
            </a:r>
          </a:p>
          <a:p>
            <a:pPr lvl="1"/>
            <a:r>
              <a:rPr lang="en-US" dirty="0"/>
              <a:t>Second level subtitle</a:t>
            </a:r>
          </a:p>
          <a:p>
            <a:pPr lvl="2"/>
            <a:r>
              <a:rPr lang="en-US" dirty="0"/>
              <a:t>Third level</a:t>
            </a:r>
          </a:p>
          <a:p>
            <a:pPr lvl="3"/>
            <a:r>
              <a:rPr lang="en-US" dirty="0"/>
              <a:t>Fourth level</a:t>
            </a:r>
          </a:p>
          <a:p>
            <a:pPr lvl="4"/>
            <a:r>
              <a:rPr lang="en-US" dirty="0"/>
              <a:t>Fifth level</a:t>
            </a:r>
            <a:endParaRPr lang="da-DK" dirty="0"/>
          </a:p>
        </p:txBody>
      </p:sp>
      <p:sp>
        <p:nvSpPr>
          <p:cNvPr id="6" name="Slide Number Placeholder 5"/>
          <p:cNvSpPr>
            <a:spLocks noGrp="1"/>
          </p:cNvSpPr>
          <p:nvPr>
            <p:ph type="sldNum" sz="quarter" idx="4"/>
          </p:nvPr>
        </p:nvSpPr>
        <p:spPr>
          <a:xfrm>
            <a:off x="8684173" y="62500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BEFA6-8277-4D9D-9123-9269B66012E9}" type="slidenum">
              <a:rPr lang="da-DK" smtClean="0"/>
              <a:t>‹#›</a:t>
            </a:fld>
            <a:endParaRPr lang="da-DK"/>
          </a:p>
        </p:txBody>
      </p:sp>
      <p:pic>
        <p:nvPicPr>
          <p:cNvPr id="7" name="Picture 6">
            <a:extLst>
              <a:ext uri="{FF2B5EF4-FFF2-40B4-BE49-F238E27FC236}">
                <a16:creationId xmlns:a16="http://schemas.microsoft.com/office/drawing/2014/main" xmlns="" id="{3F067273-07A1-469F-8FF6-9CAF540C2065}"/>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764627" y="6427556"/>
            <a:ext cx="1530775" cy="187607"/>
          </a:xfrm>
          <a:prstGeom prst="rect">
            <a:avLst/>
          </a:prstGeom>
        </p:spPr>
      </p:pic>
    </p:spTree>
    <p:extLst>
      <p:ext uri="{BB962C8B-B14F-4D97-AF65-F5344CB8AC3E}">
        <p14:creationId xmlns:p14="http://schemas.microsoft.com/office/powerpoint/2010/main" val="81943569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Lst>
  <p:hf hdr="0" ftr="0" dt="0"/>
  <p:txStyles>
    <p:titleStyle>
      <a:lvl1pPr algn="l" defTabSz="914400" rtl="0" eaLnBrk="1" latinLnBrk="0" hangingPunct="1">
        <a:lnSpc>
          <a:spcPct val="90000"/>
        </a:lnSpc>
        <a:spcBef>
          <a:spcPct val="0"/>
        </a:spcBef>
        <a:buNone/>
        <a:defRPr sz="3000" b="1" kern="1200">
          <a:solidFill>
            <a:schemeClr val="tx1"/>
          </a:solidFill>
          <a:latin typeface="Montserrat" panose="00000500000000000000" pitchFamily="2" charset="0"/>
          <a:ea typeface="+mj-ea"/>
          <a:cs typeface="+mj-cs"/>
        </a:defRPr>
      </a:lvl1pPr>
    </p:titleStyle>
    <p:bodyStyle>
      <a:lvl1pPr marL="0" indent="0" algn="l" defTabSz="914400" rtl="0" eaLnBrk="1" latinLnBrk="0" hangingPunct="1">
        <a:lnSpc>
          <a:spcPct val="90000"/>
        </a:lnSpc>
        <a:spcBef>
          <a:spcPts val="1000"/>
        </a:spcBef>
        <a:buSzPct val="150000"/>
        <a:buFont typeface="Arial" panose="020B0604020202020204" pitchFamily="34" charset="0"/>
        <a:buNone/>
        <a:defRPr sz="1800" kern="1200">
          <a:solidFill>
            <a:schemeClr val="tx1"/>
          </a:solidFill>
          <a:latin typeface="+mn-lt"/>
          <a:ea typeface="+mn-ea"/>
          <a:cs typeface="+mn-cs"/>
        </a:defRPr>
      </a:lvl1pPr>
      <a:lvl2pPr marL="0" indent="0" algn="l" defTabSz="914400" rtl="0" eaLnBrk="1" latinLnBrk="0" hangingPunct="1">
        <a:lnSpc>
          <a:spcPct val="90000"/>
        </a:lnSpc>
        <a:spcBef>
          <a:spcPts val="500"/>
        </a:spcBef>
        <a:buSzPct val="150000"/>
        <a:buFont typeface="Arial" panose="020B0604020202020204" pitchFamily="34" charset="0"/>
        <a:buNone/>
        <a:defRPr sz="1800" kern="1200">
          <a:solidFill>
            <a:schemeClr val="bg2"/>
          </a:solidFill>
          <a:latin typeface="+mn-lt"/>
          <a:ea typeface="+mn-ea"/>
          <a:cs typeface="+mn-cs"/>
        </a:defRPr>
      </a:lvl2pPr>
      <a:lvl3pPr marL="0" indent="0" algn="l" defTabSz="914400" rtl="0" eaLnBrk="1" latinLnBrk="0" hangingPunct="1">
        <a:lnSpc>
          <a:spcPct val="90000"/>
        </a:lnSpc>
        <a:spcBef>
          <a:spcPts val="500"/>
        </a:spcBef>
        <a:buSzPct val="150000"/>
        <a:buFont typeface="Arial" panose="020B0604020202020204" pitchFamily="34" charset="0"/>
        <a:buNone/>
        <a:defRPr sz="1600" kern="1200">
          <a:solidFill>
            <a:schemeClr val="tx2">
              <a:lumMod val="95000"/>
              <a:lumOff val="5000"/>
            </a:schemeClr>
          </a:solidFill>
          <a:latin typeface="+mn-lt"/>
          <a:ea typeface="+mn-ea"/>
          <a:cs typeface="+mn-cs"/>
        </a:defRPr>
      </a:lvl3pPr>
      <a:lvl4pPr marL="630238" indent="-274638" algn="l" defTabSz="914400" rtl="0" eaLnBrk="1" latinLnBrk="0" hangingPunct="1">
        <a:lnSpc>
          <a:spcPct val="90000"/>
        </a:lnSpc>
        <a:spcBef>
          <a:spcPts val="500"/>
        </a:spcBef>
        <a:buClr>
          <a:schemeClr val="tx1">
            <a:lumMod val="40000"/>
            <a:lumOff val="60000"/>
          </a:schemeClr>
        </a:buClr>
        <a:buSzPct val="15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000" dirty="0">
                <a:cs typeface="Arial" panose="020B0604020202020204" pitchFamily="34" charset="0"/>
              </a:rPr>
              <a:t/>
            </a:r>
            <a:br>
              <a:rPr lang="en-US" sz="3000" dirty="0">
                <a:cs typeface="Arial" panose="020B0604020202020204" pitchFamily="34" charset="0"/>
              </a:rPr>
            </a:br>
            <a:r>
              <a:rPr lang="en-US" sz="3000" dirty="0">
                <a:cs typeface="Arial" panose="020B0604020202020204" pitchFamily="34" charset="0"/>
              </a:rPr>
              <a:t/>
            </a:r>
            <a:br>
              <a:rPr lang="en-US" sz="3000" dirty="0">
                <a:cs typeface="Arial" panose="020B0604020202020204" pitchFamily="34" charset="0"/>
              </a:rPr>
            </a:br>
            <a:r>
              <a:rPr lang="en-US" sz="3000" dirty="0"/>
              <a:t>Walk the </a:t>
            </a:r>
            <a:r>
              <a:rPr lang="en-US" sz="3000" dirty="0" smtClean="0"/>
              <a:t>walk</a:t>
            </a:r>
            <a:r>
              <a:rPr lang="en-US" sz="3000" dirty="0"/>
              <a:t>: Make </a:t>
            </a:r>
            <a:r>
              <a:rPr lang="en-US" sz="3000" dirty="0" smtClean="0"/>
              <a:t>time </a:t>
            </a:r>
            <a:r>
              <a:rPr lang="en-US" sz="3000"/>
              <a:t>to </a:t>
            </a:r>
            <a:r>
              <a:rPr lang="en-US" sz="3000" smtClean="0"/>
              <a:t>talk</a:t>
            </a:r>
            <a:endParaRPr lang="da-DK" sz="3000" dirty="0">
              <a:cs typeface="Arial" panose="020B0604020202020204" pitchFamily="34" charset="0"/>
            </a:endParaRPr>
          </a:p>
        </p:txBody>
      </p:sp>
      <p:sp>
        <p:nvSpPr>
          <p:cNvPr id="3" name="Subtitle 2"/>
          <p:cNvSpPr>
            <a:spLocks noGrp="1"/>
          </p:cNvSpPr>
          <p:nvPr>
            <p:ph type="subTitle" idx="1"/>
          </p:nvPr>
        </p:nvSpPr>
        <p:spPr/>
        <p:txBody>
          <a:bodyPr>
            <a:normAutofit/>
          </a:bodyPr>
          <a:lstStyle/>
          <a:p>
            <a:pPr algn="l"/>
            <a:r>
              <a:rPr lang="da-DK" sz="2000" dirty="0">
                <a:solidFill>
                  <a:schemeClr val="bg2">
                    <a:lumMod val="75000"/>
                  </a:schemeClr>
                </a:solidFill>
                <a:latin typeface="+mj-lt"/>
                <a:cs typeface="Arial" panose="020B0604020202020204" pitchFamily="34" charset="0"/>
              </a:rPr>
              <a:t>Samantha Tai</a:t>
            </a:r>
          </a:p>
        </p:txBody>
      </p:sp>
    </p:spTree>
    <p:extLst>
      <p:ext uri="{BB962C8B-B14F-4D97-AF65-F5344CB8AC3E}">
        <p14:creationId xmlns:p14="http://schemas.microsoft.com/office/powerpoint/2010/main" val="2229336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48782469-9633-4935-B0D9-0AD44A650A1F}"/>
              </a:ext>
            </a:extLst>
          </p:cNvPr>
          <p:cNvSpPr>
            <a:spLocks noGrp="1"/>
          </p:cNvSpPr>
          <p:nvPr>
            <p:ph type="title"/>
          </p:nvPr>
        </p:nvSpPr>
        <p:spPr>
          <a:xfrm>
            <a:off x="740447" y="752888"/>
            <a:ext cx="10391174" cy="339358"/>
          </a:xfrm>
        </p:spPr>
        <p:txBody>
          <a:bodyPr>
            <a:noAutofit/>
          </a:bodyPr>
          <a:lstStyle/>
          <a:p>
            <a:r>
              <a:rPr lang="da-DK" sz="3000" dirty="0" err="1"/>
              <a:t>Communication</a:t>
            </a:r>
            <a:r>
              <a:rPr lang="da-DK" sz="3000" dirty="0"/>
              <a:t> </a:t>
            </a:r>
            <a:r>
              <a:rPr lang="da-DK" sz="3000" dirty="0" err="1"/>
              <a:t>can</a:t>
            </a:r>
            <a:r>
              <a:rPr lang="da-DK" sz="3000" dirty="0"/>
              <a:t> </a:t>
            </a:r>
            <a:r>
              <a:rPr lang="da-DK" sz="3000" dirty="0" err="1"/>
              <a:t>be</a:t>
            </a:r>
            <a:r>
              <a:rPr lang="da-DK" sz="3000" dirty="0"/>
              <a:t> tought and </a:t>
            </a:r>
            <a:r>
              <a:rPr lang="da-DK" sz="3000" dirty="0" err="1"/>
              <a:t>learned</a:t>
            </a:r>
            <a:r>
              <a:rPr lang="da-DK" sz="3000" dirty="0"/>
              <a:t/>
            </a:r>
            <a:br>
              <a:rPr lang="da-DK" sz="3000" dirty="0"/>
            </a:br>
            <a:endParaRPr lang="da-DK" sz="3000" dirty="0"/>
          </a:p>
        </p:txBody>
      </p:sp>
      <p:sp>
        <p:nvSpPr>
          <p:cNvPr id="2" name="Slide Number Placeholder 1"/>
          <p:cNvSpPr>
            <a:spLocks noGrp="1"/>
          </p:cNvSpPr>
          <p:nvPr>
            <p:ph type="sldNum" sz="quarter" idx="12"/>
          </p:nvPr>
        </p:nvSpPr>
        <p:spPr/>
        <p:txBody>
          <a:bodyPr/>
          <a:lstStyle/>
          <a:p>
            <a:fld id="{5CCBEFA6-8277-4D9D-9123-9269B66012E9}" type="slidenum">
              <a:rPr lang="da-DK" smtClean="0"/>
              <a:t>10</a:t>
            </a:fld>
            <a:endParaRPr lang="da-DK"/>
          </a:p>
        </p:txBody>
      </p:sp>
      <p:sp>
        <p:nvSpPr>
          <p:cNvPr id="13" name="Content Placeholder 12">
            <a:extLst>
              <a:ext uri="{FF2B5EF4-FFF2-40B4-BE49-F238E27FC236}">
                <a16:creationId xmlns:a16="http://schemas.microsoft.com/office/drawing/2014/main" xmlns="" id="{B7A1A143-A434-4C4A-90A7-ED1140715878}"/>
              </a:ext>
            </a:extLst>
          </p:cNvPr>
          <p:cNvSpPr>
            <a:spLocks noGrp="1"/>
          </p:cNvSpPr>
          <p:nvPr>
            <p:ph sz="half" idx="13"/>
          </p:nvPr>
        </p:nvSpPr>
        <p:spPr/>
        <p:txBody>
          <a:bodyPr anchor="ctr"/>
          <a:lstStyle/>
          <a:p>
            <a:pPr algn="ctr"/>
            <a:endParaRPr lang="en-US" sz="1600" dirty="0" smtClean="0"/>
          </a:p>
          <a:p>
            <a:pPr algn="ctr"/>
            <a:r>
              <a:rPr lang="en-US" sz="1600" dirty="0" smtClean="0"/>
              <a:t>Communication </a:t>
            </a:r>
            <a:r>
              <a:rPr lang="en-US" sz="1600" dirty="0"/>
              <a:t>is a skill that can be taught and cultivated</a:t>
            </a:r>
          </a:p>
          <a:p>
            <a:pPr algn="ctr"/>
            <a:endParaRPr lang="da-DK" sz="1600" dirty="0"/>
          </a:p>
        </p:txBody>
      </p:sp>
      <p:sp>
        <p:nvSpPr>
          <p:cNvPr id="18" name="Content Placeholder 17">
            <a:extLst>
              <a:ext uri="{FF2B5EF4-FFF2-40B4-BE49-F238E27FC236}">
                <a16:creationId xmlns:a16="http://schemas.microsoft.com/office/drawing/2014/main" xmlns="" id="{0CF6D05F-308E-430E-80B7-3A2CF802DD74}"/>
              </a:ext>
            </a:extLst>
          </p:cNvPr>
          <p:cNvSpPr>
            <a:spLocks noGrp="1"/>
          </p:cNvSpPr>
          <p:nvPr>
            <p:ph sz="half" idx="18"/>
          </p:nvPr>
        </p:nvSpPr>
        <p:spPr/>
        <p:txBody>
          <a:bodyPr anchor="ctr"/>
          <a:lstStyle/>
          <a:p>
            <a:pPr algn="ctr"/>
            <a:endParaRPr lang="en-US" sz="1600" dirty="0" smtClean="0"/>
          </a:p>
          <a:p>
            <a:pPr algn="ctr"/>
            <a:r>
              <a:rPr lang="en-US" sz="1600" dirty="0" smtClean="0"/>
              <a:t>Training </a:t>
            </a:r>
            <a:r>
              <a:rPr lang="en-US" sz="1600" dirty="0"/>
              <a:t>can improve how we respond to patients’ emotions</a:t>
            </a:r>
          </a:p>
          <a:p>
            <a:pPr algn="ctr"/>
            <a:endParaRPr lang="da-DK" sz="1600" dirty="0"/>
          </a:p>
        </p:txBody>
      </p:sp>
      <p:sp>
        <p:nvSpPr>
          <p:cNvPr id="19" name="Content Placeholder 18">
            <a:extLst>
              <a:ext uri="{FF2B5EF4-FFF2-40B4-BE49-F238E27FC236}">
                <a16:creationId xmlns:a16="http://schemas.microsoft.com/office/drawing/2014/main" xmlns="" id="{48AA5301-2C0A-4283-BEE2-BB850D02ED5B}"/>
              </a:ext>
            </a:extLst>
          </p:cNvPr>
          <p:cNvSpPr>
            <a:spLocks noGrp="1"/>
          </p:cNvSpPr>
          <p:nvPr>
            <p:ph sz="half" idx="19"/>
          </p:nvPr>
        </p:nvSpPr>
        <p:spPr/>
        <p:txBody>
          <a:bodyPr anchor="ctr">
            <a:normAutofit/>
          </a:bodyPr>
          <a:lstStyle/>
          <a:p>
            <a:pPr algn="ctr"/>
            <a:endParaRPr lang="en-US" sz="1600" dirty="0"/>
          </a:p>
          <a:p>
            <a:pPr algn="ctr"/>
            <a:r>
              <a:rPr lang="en-US" sz="1600" dirty="0" smtClean="0"/>
              <a:t>Practice </a:t>
            </a:r>
            <a:r>
              <a:rPr lang="en-US" sz="1600" dirty="0"/>
              <a:t>and individual feedback plays a key role in communication training</a:t>
            </a:r>
          </a:p>
          <a:p>
            <a:pPr algn="ctr"/>
            <a:endParaRPr lang="da-DK" sz="1600" dirty="0"/>
          </a:p>
        </p:txBody>
      </p:sp>
      <p:pic>
        <p:nvPicPr>
          <p:cNvPr id="20" name="Content Placeholder 19">
            <a:extLst>
              <a:ext uri="{FF2B5EF4-FFF2-40B4-BE49-F238E27FC236}">
                <a16:creationId xmlns:a16="http://schemas.microsoft.com/office/drawing/2014/main" xmlns="" id="{1FC4F295-4911-4979-AE54-D08981CACB4E}"/>
              </a:ext>
            </a:extLst>
          </p:cNvPr>
          <p:cNvPicPr>
            <a:picLocks noGrp="1" noChangeAspect="1"/>
          </p:cNvPicPr>
          <p:nvPr>
            <p:ph sz="half" idx="17"/>
          </p:nvPr>
        </p:nvPicPr>
        <p:blipFill rotWithShape="1">
          <a:blip r:embed="rId3" cstate="screen">
            <a:extLst>
              <a:ext uri="{28A0092B-C50C-407E-A947-70E740481C1C}">
                <a14:useLocalDpi xmlns:a14="http://schemas.microsoft.com/office/drawing/2010/main"/>
              </a:ext>
            </a:extLst>
          </a:blip>
          <a:srcRect l="6969" b="6409"/>
          <a:stretch/>
        </p:blipFill>
        <p:spPr>
          <a:xfrm>
            <a:off x="8190854" y="1814513"/>
            <a:ext cx="2940713" cy="1603375"/>
          </a:xfrm>
          <a:prstGeom prst="rect">
            <a:avLst/>
          </a:prstGeom>
        </p:spPr>
      </p:pic>
      <p:pic>
        <p:nvPicPr>
          <p:cNvPr id="21" name="Content Placeholder 20">
            <a:extLst>
              <a:ext uri="{FF2B5EF4-FFF2-40B4-BE49-F238E27FC236}">
                <a16:creationId xmlns:a16="http://schemas.microsoft.com/office/drawing/2014/main" xmlns="" id="{4CE9F106-7259-400D-B145-C126C51AD81C}"/>
              </a:ext>
            </a:extLst>
          </p:cNvPr>
          <p:cNvPicPr>
            <a:picLocks noGrp="1" noChangeAspect="1"/>
          </p:cNvPicPr>
          <p:nvPr>
            <p:ph sz="half" idx="15"/>
          </p:nvPr>
        </p:nvPicPr>
        <p:blipFill rotWithShape="1">
          <a:blip r:embed="rId4" cstate="screen">
            <a:extLst>
              <a:ext uri="{28A0092B-C50C-407E-A947-70E740481C1C}">
                <a14:useLocalDpi xmlns:a14="http://schemas.microsoft.com/office/drawing/2010/main"/>
              </a:ext>
            </a:extLst>
          </a:blip>
          <a:srcRect b="6523"/>
          <a:stretch/>
        </p:blipFill>
        <p:spPr>
          <a:xfrm>
            <a:off x="4812968" y="1858944"/>
            <a:ext cx="2542252" cy="1555786"/>
          </a:xfrm>
          <a:prstGeom prst="rect">
            <a:avLst/>
          </a:prstGeom>
        </p:spPr>
      </p:pic>
      <p:pic>
        <p:nvPicPr>
          <p:cNvPr id="22" name="Content Placeholder 21">
            <a:extLst>
              <a:ext uri="{FF2B5EF4-FFF2-40B4-BE49-F238E27FC236}">
                <a16:creationId xmlns:a16="http://schemas.microsoft.com/office/drawing/2014/main" xmlns="" id="{6196474D-0398-4A2B-BCB6-6B354F54BB8B}"/>
              </a:ext>
            </a:extLst>
          </p:cNvPr>
          <p:cNvPicPr>
            <a:picLocks noGrp="1" noChangeAspect="1"/>
          </p:cNvPicPr>
          <p:nvPr>
            <p:ph sz="half" idx="2"/>
          </p:nvPr>
        </p:nvPicPr>
        <p:blipFill>
          <a:blip r:embed="rId5">
            <a:extLst>
              <a:ext uri="{28A0092B-C50C-407E-A947-70E740481C1C}">
                <a14:useLocalDpi xmlns:a14="http://schemas.microsoft.com/office/drawing/2010/main"/>
              </a:ext>
            </a:extLst>
          </a:blip>
          <a:stretch>
            <a:fillRect/>
          </a:stretch>
        </p:blipFill>
        <p:spPr>
          <a:xfrm>
            <a:off x="1352859" y="1858944"/>
            <a:ext cx="2068505" cy="1464725"/>
          </a:xfrm>
          <a:prstGeom prst="rect">
            <a:avLst/>
          </a:prstGeom>
        </p:spPr>
      </p:pic>
    </p:spTree>
    <p:extLst>
      <p:ext uri="{BB962C8B-B14F-4D97-AF65-F5344CB8AC3E}">
        <p14:creationId xmlns:p14="http://schemas.microsoft.com/office/powerpoint/2010/main" val="244437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1CambridgeModelFig.pdf">
            <a:extLst>
              <a:ext uri="{FF2B5EF4-FFF2-40B4-BE49-F238E27FC236}">
                <a16:creationId xmlns:a16="http://schemas.microsoft.com/office/drawing/2014/main" xmlns="" id="{67F734BD-69D1-487F-968A-3BFBA0674D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00197" y="1756610"/>
            <a:ext cx="8915400" cy="3801979"/>
          </a:xfrm>
          <a:prstGeom prst="rect">
            <a:avLst/>
          </a:prstGeom>
        </p:spPr>
      </p:pic>
      <p:sp>
        <p:nvSpPr>
          <p:cNvPr id="7" name="TextBox 6">
            <a:extLst>
              <a:ext uri="{FF2B5EF4-FFF2-40B4-BE49-F238E27FC236}">
                <a16:creationId xmlns:a16="http://schemas.microsoft.com/office/drawing/2014/main" xmlns="" id="{CC6CD804-300A-47F3-9DC1-83ECCA1E1E65}"/>
              </a:ext>
            </a:extLst>
          </p:cNvPr>
          <p:cNvSpPr txBox="1"/>
          <p:nvPr/>
        </p:nvSpPr>
        <p:spPr>
          <a:xfrm>
            <a:off x="5108092" y="5647947"/>
            <a:ext cx="6470041" cy="400110"/>
          </a:xfrm>
          <a:prstGeom prst="rect">
            <a:avLst/>
          </a:prstGeom>
          <a:noFill/>
        </p:spPr>
        <p:txBody>
          <a:bodyPr wrap="none" rtlCol="0">
            <a:spAutoFit/>
          </a:bodyPr>
          <a:lstStyle/>
          <a:p>
            <a:r>
              <a:rPr lang="en-US" sz="1000" dirty="0">
                <a:solidFill>
                  <a:schemeClr val="bg1">
                    <a:lumMod val="75000"/>
                  </a:schemeClr>
                </a:solidFill>
                <a:latin typeface="+mj-lt"/>
              </a:rPr>
              <a:t>Kurtz, S., Silverman, J., Bensons, J. Draper, J.(2005). Marrying content and process in clinical method</a:t>
            </a:r>
          </a:p>
          <a:p>
            <a:r>
              <a:rPr lang="en-US" sz="1000" dirty="0">
                <a:solidFill>
                  <a:schemeClr val="bg1">
                    <a:lumMod val="75000"/>
                  </a:schemeClr>
                </a:solidFill>
                <a:latin typeface="+mj-lt"/>
              </a:rPr>
              <a:t>teaching:  Enhancing the Calgary-Cambridge Guides. </a:t>
            </a:r>
            <a:r>
              <a:rPr lang="en-US" sz="1000" i="1" dirty="0">
                <a:solidFill>
                  <a:schemeClr val="bg1">
                    <a:lumMod val="75000"/>
                  </a:schemeClr>
                </a:solidFill>
                <a:latin typeface="+mj-lt"/>
              </a:rPr>
              <a:t>Academic Medicine,78(8)</a:t>
            </a:r>
            <a:r>
              <a:rPr lang="en-US" sz="1000" dirty="0">
                <a:solidFill>
                  <a:schemeClr val="bg1">
                    <a:lumMod val="75000"/>
                  </a:schemeClr>
                </a:solidFill>
                <a:latin typeface="+mj-lt"/>
              </a:rPr>
              <a:t>,802-809.  </a:t>
            </a:r>
          </a:p>
        </p:txBody>
      </p:sp>
      <p:sp>
        <p:nvSpPr>
          <p:cNvPr id="2" name="Slide Number Placeholder 1"/>
          <p:cNvSpPr>
            <a:spLocks noGrp="1"/>
          </p:cNvSpPr>
          <p:nvPr>
            <p:ph type="sldNum" sz="quarter" idx="12"/>
          </p:nvPr>
        </p:nvSpPr>
        <p:spPr/>
        <p:txBody>
          <a:bodyPr/>
          <a:lstStyle/>
          <a:p>
            <a:fld id="{5CCBEFA6-8277-4D9D-9123-9269B66012E9}" type="slidenum">
              <a:rPr lang="da-DK" smtClean="0"/>
              <a:pPr/>
              <a:t>11</a:t>
            </a:fld>
            <a:endParaRPr lang="da-DK"/>
          </a:p>
        </p:txBody>
      </p:sp>
      <p:sp>
        <p:nvSpPr>
          <p:cNvPr id="8"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
        <p:nvSpPr>
          <p:cNvPr id="11" name="Title 6">
            <a:extLst>
              <a:ext uri="{FF2B5EF4-FFF2-40B4-BE49-F238E27FC236}">
                <a16:creationId xmlns:a16="http://schemas.microsoft.com/office/drawing/2014/main" xmlns="" id="{48782469-9633-4935-B0D9-0AD44A650A1F}"/>
              </a:ext>
            </a:extLst>
          </p:cNvPr>
          <p:cNvSpPr txBox="1">
            <a:spLocks/>
          </p:cNvSpPr>
          <p:nvPr/>
        </p:nvSpPr>
        <p:spPr>
          <a:xfrm>
            <a:off x="740447" y="752888"/>
            <a:ext cx="10391174" cy="339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rgbClr val="E63E4D"/>
                </a:solidFill>
                <a:latin typeface="Montserrat" panose="00000500000000000000" pitchFamily="2" charset="0"/>
                <a:ea typeface="+mj-ea"/>
                <a:cs typeface="+mj-cs"/>
              </a:defRPr>
            </a:lvl1pPr>
          </a:lstStyle>
          <a:p>
            <a:r>
              <a:rPr lang="da-DK" dirty="0"/>
              <a:t>Calgary-Cambridge </a:t>
            </a:r>
            <a:r>
              <a:rPr lang="da-DK" dirty="0" err="1"/>
              <a:t>consultation</a:t>
            </a:r>
            <a:r>
              <a:rPr lang="da-DK" dirty="0"/>
              <a:t> guide</a:t>
            </a:r>
            <a:r>
              <a:rPr lang="da-DK" dirty="0" smtClean="0"/>
              <a:t/>
            </a:r>
            <a:br>
              <a:rPr lang="da-DK" dirty="0" smtClean="0"/>
            </a:br>
            <a:endParaRPr lang="da-DK" dirty="0"/>
          </a:p>
        </p:txBody>
      </p:sp>
    </p:spTree>
    <p:extLst>
      <p:ext uri="{BB962C8B-B14F-4D97-AF65-F5344CB8AC3E}">
        <p14:creationId xmlns:p14="http://schemas.microsoft.com/office/powerpoint/2010/main" val="2325479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4111" y="1729082"/>
            <a:ext cx="4617577" cy="3170099"/>
          </a:xfrm>
          <a:prstGeom prst="rect">
            <a:avLst/>
          </a:prstGeom>
          <a:noFill/>
        </p:spPr>
        <p:txBody>
          <a:bodyPr wrap="square" rtlCol="0">
            <a:spAutoFit/>
          </a:bodyPr>
          <a:lstStyle/>
          <a:p>
            <a:pPr lvl="1">
              <a:lnSpc>
                <a:spcPts val="2400"/>
              </a:lnSpc>
            </a:pPr>
            <a:r>
              <a:rPr lang="en-AU" sz="1700" dirty="0">
                <a:solidFill>
                  <a:schemeClr val="bg2">
                    <a:lumMod val="10000"/>
                  </a:schemeClr>
                </a:solidFill>
              </a:rPr>
              <a:t>These habits are based on empirical evidence from the medical literature. </a:t>
            </a:r>
            <a:endParaRPr lang="en-US" sz="1700" dirty="0">
              <a:solidFill>
                <a:schemeClr val="bg2">
                  <a:lumMod val="10000"/>
                </a:schemeClr>
              </a:solidFill>
            </a:endParaRPr>
          </a:p>
          <a:p>
            <a:pPr lvl="1">
              <a:lnSpc>
                <a:spcPts val="2400"/>
              </a:lnSpc>
            </a:pPr>
            <a:endParaRPr lang="en-US" dirty="0">
              <a:solidFill>
                <a:schemeClr val="bg2">
                  <a:lumMod val="10000"/>
                </a:schemeClr>
              </a:solidFill>
            </a:endParaRPr>
          </a:p>
          <a:p>
            <a:pPr lvl="1">
              <a:lnSpc>
                <a:spcPts val="2400"/>
              </a:lnSpc>
            </a:pPr>
            <a:endParaRPr lang="en-AU" dirty="0">
              <a:solidFill>
                <a:schemeClr val="bg2">
                  <a:lumMod val="10000"/>
                </a:schemeClr>
              </a:solidFill>
            </a:endParaRPr>
          </a:p>
          <a:p>
            <a:pPr lvl="1">
              <a:lnSpc>
                <a:spcPts val="2400"/>
              </a:lnSpc>
            </a:pPr>
            <a:r>
              <a:rPr lang="en-AU" sz="1700" dirty="0">
                <a:solidFill>
                  <a:schemeClr val="bg2">
                    <a:lumMod val="10000"/>
                  </a:schemeClr>
                </a:solidFill>
              </a:rPr>
              <a:t>Each habit includes descriptions of key communication tasks that are associated with positive patient outcomes. </a:t>
            </a:r>
            <a:endParaRPr lang="en-US" sz="1700" dirty="0">
              <a:solidFill>
                <a:schemeClr val="bg2">
                  <a:lumMod val="10000"/>
                </a:schemeClr>
              </a:solidFill>
            </a:endParaRPr>
          </a:p>
          <a:p>
            <a:pPr>
              <a:lnSpc>
                <a:spcPts val="2400"/>
              </a:lnSpc>
            </a:pPr>
            <a:endParaRPr lang="da-DK" dirty="0">
              <a:solidFill>
                <a:schemeClr val="bg2">
                  <a:lumMod val="10000"/>
                </a:schemeClr>
              </a:solidFill>
            </a:endParaRPr>
          </a:p>
        </p:txBody>
      </p:sp>
      <p:sp>
        <p:nvSpPr>
          <p:cNvPr id="7" name="Rectangle 6"/>
          <p:cNvSpPr/>
          <p:nvPr/>
        </p:nvSpPr>
        <p:spPr>
          <a:xfrm>
            <a:off x="5368494" y="1817262"/>
            <a:ext cx="5763126" cy="97455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600" dirty="0">
              <a:solidFill>
                <a:schemeClr val="tx1"/>
              </a:solidFill>
              <a:latin typeface="+mj-lt"/>
            </a:endParaRPr>
          </a:p>
          <a:p>
            <a:r>
              <a:rPr lang="da-DK" sz="2400" dirty="0">
                <a:solidFill>
                  <a:schemeClr val="tx1"/>
                </a:solidFill>
                <a:latin typeface="+mj-lt"/>
              </a:rPr>
              <a:t> </a:t>
            </a:r>
            <a:r>
              <a:rPr lang="da-DK" sz="2400" dirty="0" smtClean="0">
                <a:solidFill>
                  <a:schemeClr val="tx1"/>
                </a:solidFill>
                <a:latin typeface="+mj-lt"/>
              </a:rPr>
              <a:t> 1</a:t>
            </a:r>
            <a:r>
              <a:rPr lang="da-DK" sz="2400" dirty="0">
                <a:solidFill>
                  <a:schemeClr val="tx1"/>
                </a:solidFill>
                <a:latin typeface="+mj-lt"/>
              </a:rPr>
              <a:t>. </a:t>
            </a:r>
            <a:r>
              <a:rPr lang="da-DK" sz="1600" dirty="0">
                <a:solidFill>
                  <a:schemeClr val="tx1"/>
                </a:solidFill>
                <a:latin typeface="+mj-lt"/>
              </a:rPr>
              <a:t>	</a:t>
            </a:r>
            <a:r>
              <a:rPr lang="en-US" sz="1600" dirty="0">
                <a:solidFill>
                  <a:schemeClr val="tx1"/>
                </a:solidFill>
                <a:latin typeface="+mj-lt"/>
              </a:rPr>
              <a:t>Invest in the beginning</a:t>
            </a:r>
          </a:p>
          <a:p>
            <a:endParaRPr lang="da-DK" sz="1600" dirty="0">
              <a:solidFill>
                <a:schemeClr val="tx1"/>
              </a:solidFill>
              <a:latin typeface="+mj-lt"/>
            </a:endParaRPr>
          </a:p>
        </p:txBody>
      </p:sp>
      <p:sp>
        <p:nvSpPr>
          <p:cNvPr id="8" name="Rectangle 7"/>
          <p:cNvSpPr/>
          <p:nvPr/>
        </p:nvSpPr>
        <p:spPr>
          <a:xfrm>
            <a:off x="5378116" y="2941721"/>
            <a:ext cx="5763126" cy="97455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600" dirty="0">
              <a:solidFill>
                <a:schemeClr val="tx1"/>
              </a:solidFill>
              <a:latin typeface="+mj-lt"/>
            </a:endParaRPr>
          </a:p>
          <a:p>
            <a:r>
              <a:rPr lang="da-DK" sz="2400" dirty="0">
                <a:solidFill>
                  <a:schemeClr val="tx1"/>
                </a:solidFill>
                <a:latin typeface="+mj-lt"/>
              </a:rPr>
              <a:t> </a:t>
            </a:r>
            <a:r>
              <a:rPr lang="da-DK" sz="2400" dirty="0" smtClean="0">
                <a:solidFill>
                  <a:schemeClr val="tx1"/>
                </a:solidFill>
                <a:latin typeface="+mj-lt"/>
              </a:rPr>
              <a:t> 2</a:t>
            </a:r>
            <a:r>
              <a:rPr lang="da-DK" sz="2400" dirty="0">
                <a:solidFill>
                  <a:schemeClr val="tx1"/>
                </a:solidFill>
                <a:latin typeface="+mj-lt"/>
              </a:rPr>
              <a:t>. </a:t>
            </a:r>
            <a:r>
              <a:rPr lang="da-DK" sz="1600" dirty="0">
                <a:solidFill>
                  <a:schemeClr val="tx1"/>
                </a:solidFill>
                <a:latin typeface="+mj-lt"/>
              </a:rPr>
              <a:t>	</a:t>
            </a:r>
            <a:r>
              <a:rPr lang="en-US" sz="1600" dirty="0">
                <a:solidFill>
                  <a:schemeClr val="tx1"/>
                </a:solidFill>
                <a:latin typeface="+mj-lt"/>
              </a:rPr>
              <a:t>Elicit the patient perspective</a:t>
            </a:r>
          </a:p>
          <a:p>
            <a:endParaRPr lang="da-DK" sz="1600" dirty="0">
              <a:solidFill>
                <a:schemeClr val="tx1"/>
              </a:solidFill>
              <a:latin typeface="+mj-lt"/>
            </a:endParaRPr>
          </a:p>
        </p:txBody>
      </p:sp>
      <p:sp>
        <p:nvSpPr>
          <p:cNvPr id="9" name="Rectangle 8"/>
          <p:cNvSpPr/>
          <p:nvPr/>
        </p:nvSpPr>
        <p:spPr>
          <a:xfrm>
            <a:off x="5378116" y="4090737"/>
            <a:ext cx="5763126" cy="97455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dirty="0">
                <a:solidFill>
                  <a:schemeClr val="tx1"/>
                </a:solidFill>
                <a:latin typeface="+mj-lt"/>
              </a:rPr>
              <a:t> </a:t>
            </a:r>
          </a:p>
          <a:p>
            <a:r>
              <a:rPr lang="da-DK" sz="2400" dirty="0">
                <a:solidFill>
                  <a:schemeClr val="tx1"/>
                </a:solidFill>
                <a:latin typeface="+mj-lt"/>
              </a:rPr>
              <a:t> </a:t>
            </a:r>
            <a:r>
              <a:rPr lang="da-DK" sz="2400" dirty="0" smtClean="0">
                <a:solidFill>
                  <a:schemeClr val="tx1"/>
                </a:solidFill>
                <a:latin typeface="+mj-lt"/>
              </a:rPr>
              <a:t> 3</a:t>
            </a:r>
            <a:r>
              <a:rPr lang="da-DK" sz="2400" dirty="0">
                <a:solidFill>
                  <a:schemeClr val="tx1"/>
                </a:solidFill>
                <a:latin typeface="+mj-lt"/>
              </a:rPr>
              <a:t>. </a:t>
            </a:r>
            <a:r>
              <a:rPr lang="da-DK" sz="1600" dirty="0">
                <a:solidFill>
                  <a:schemeClr val="tx1"/>
                </a:solidFill>
                <a:latin typeface="+mj-lt"/>
              </a:rPr>
              <a:t>	</a:t>
            </a:r>
            <a:r>
              <a:rPr lang="en-US" sz="1600" dirty="0">
                <a:solidFill>
                  <a:schemeClr val="tx1"/>
                </a:solidFill>
                <a:latin typeface="+mj-lt"/>
              </a:rPr>
              <a:t>Demonstrate empathy</a:t>
            </a:r>
          </a:p>
          <a:p>
            <a:endParaRPr lang="da-DK" sz="1600" dirty="0">
              <a:solidFill>
                <a:schemeClr val="tx1"/>
              </a:solidFill>
              <a:latin typeface="+mj-lt"/>
            </a:endParaRPr>
          </a:p>
        </p:txBody>
      </p:sp>
      <p:sp>
        <p:nvSpPr>
          <p:cNvPr id="10" name="Rectangle 9"/>
          <p:cNvSpPr/>
          <p:nvPr/>
        </p:nvSpPr>
        <p:spPr>
          <a:xfrm>
            <a:off x="5378116" y="5239753"/>
            <a:ext cx="5763126" cy="97455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sz="1600" dirty="0">
              <a:solidFill>
                <a:schemeClr val="tx1"/>
              </a:solidFill>
              <a:latin typeface="+mj-lt"/>
            </a:endParaRPr>
          </a:p>
          <a:p>
            <a:r>
              <a:rPr lang="da-DK" sz="2400" dirty="0">
                <a:solidFill>
                  <a:schemeClr val="tx1"/>
                </a:solidFill>
                <a:latin typeface="+mj-lt"/>
              </a:rPr>
              <a:t> </a:t>
            </a:r>
            <a:r>
              <a:rPr lang="da-DK" sz="2400" dirty="0" smtClean="0">
                <a:solidFill>
                  <a:schemeClr val="tx1"/>
                </a:solidFill>
                <a:latin typeface="+mj-lt"/>
              </a:rPr>
              <a:t> 4</a:t>
            </a:r>
            <a:r>
              <a:rPr lang="da-DK" sz="2400" dirty="0">
                <a:solidFill>
                  <a:schemeClr val="tx1"/>
                </a:solidFill>
                <a:latin typeface="+mj-lt"/>
              </a:rPr>
              <a:t>.</a:t>
            </a:r>
            <a:r>
              <a:rPr lang="da-DK" sz="1600" dirty="0">
                <a:solidFill>
                  <a:schemeClr val="tx1"/>
                </a:solidFill>
                <a:latin typeface="+mj-lt"/>
              </a:rPr>
              <a:t>	</a:t>
            </a:r>
            <a:r>
              <a:rPr lang="en-US" sz="1600" dirty="0">
                <a:solidFill>
                  <a:schemeClr val="tx1"/>
                </a:solidFill>
                <a:latin typeface="+mj-lt"/>
              </a:rPr>
              <a:t>Invest in the end</a:t>
            </a:r>
          </a:p>
          <a:p>
            <a:endParaRPr lang="da-DK" sz="1600" dirty="0">
              <a:solidFill>
                <a:schemeClr val="tx1"/>
              </a:solidFill>
              <a:latin typeface="+mj-lt"/>
            </a:endParaRPr>
          </a:p>
        </p:txBody>
      </p:sp>
      <p:sp>
        <p:nvSpPr>
          <p:cNvPr id="13" name="Title 12">
            <a:extLst>
              <a:ext uri="{FF2B5EF4-FFF2-40B4-BE49-F238E27FC236}">
                <a16:creationId xmlns:a16="http://schemas.microsoft.com/office/drawing/2014/main" xmlns="" id="{196EE6EA-46FF-4A0E-9D2F-BA64274D64BB}"/>
              </a:ext>
            </a:extLst>
          </p:cNvPr>
          <p:cNvSpPr>
            <a:spLocks noGrp="1"/>
          </p:cNvSpPr>
          <p:nvPr>
            <p:ph type="title"/>
          </p:nvPr>
        </p:nvSpPr>
        <p:spPr>
          <a:xfrm>
            <a:off x="764627" y="535912"/>
            <a:ext cx="10366993" cy="339358"/>
          </a:xfrm>
        </p:spPr>
        <p:txBody>
          <a:bodyPr>
            <a:noAutofit/>
          </a:bodyPr>
          <a:lstStyle/>
          <a:p>
            <a:r>
              <a:rPr lang="da-DK" dirty="0"/>
              <a:t>The four habits</a:t>
            </a:r>
          </a:p>
        </p:txBody>
      </p:sp>
      <p:sp>
        <p:nvSpPr>
          <p:cNvPr id="2" name="Slide Number Placeholder 1"/>
          <p:cNvSpPr>
            <a:spLocks noGrp="1"/>
          </p:cNvSpPr>
          <p:nvPr>
            <p:ph type="sldNum" sz="quarter" idx="12"/>
          </p:nvPr>
        </p:nvSpPr>
        <p:spPr/>
        <p:txBody>
          <a:bodyPr/>
          <a:lstStyle/>
          <a:p>
            <a:fld id="{5CCBEFA6-8277-4D9D-9123-9269B66012E9}" type="slidenum">
              <a:rPr lang="da-DK" smtClean="0"/>
              <a:pPr/>
              <a:t>12</a:t>
            </a:fld>
            <a:endParaRPr lang="da-DK"/>
          </a:p>
        </p:txBody>
      </p:sp>
      <p:sp>
        <p:nvSpPr>
          <p:cNvPr id="11"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Tree>
    <p:extLst>
      <p:ext uri="{BB962C8B-B14F-4D97-AF65-F5344CB8AC3E}">
        <p14:creationId xmlns:p14="http://schemas.microsoft.com/office/powerpoint/2010/main" val="599919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Fig1CambridgeModelFig.pdf">
            <a:extLst>
              <a:ext uri="{FF2B5EF4-FFF2-40B4-BE49-F238E27FC236}">
                <a16:creationId xmlns:a16="http://schemas.microsoft.com/office/drawing/2014/main" xmlns="" id="{45C90501-15AE-4C59-B83D-04A8EADFFF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3925" y="1668006"/>
            <a:ext cx="5241733" cy="3793080"/>
          </a:xfrm>
          <a:prstGeom prst="rect">
            <a:avLst/>
          </a:prstGeom>
        </p:spPr>
      </p:pic>
      <p:sp>
        <p:nvSpPr>
          <p:cNvPr id="10" name="Rectangle: Rounded Corners 11">
            <a:extLst>
              <a:ext uri="{FF2B5EF4-FFF2-40B4-BE49-F238E27FC236}">
                <a16:creationId xmlns:a16="http://schemas.microsoft.com/office/drawing/2014/main" xmlns="" id="{791E6AFC-A8BB-45D1-970A-57576001252C}"/>
              </a:ext>
            </a:extLst>
          </p:cNvPr>
          <p:cNvSpPr/>
          <p:nvPr/>
        </p:nvSpPr>
        <p:spPr>
          <a:xfrm>
            <a:off x="932603" y="1674291"/>
            <a:ext cx="4722235" cy="552048"/>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lnSpcReduction="10000"/>
          </a:bodyPr>
          <a:lstStyle/>
          <a:p>
            <a:pPr algn="ctr"/>
            <a:endParaRPr lang="en-US" sz="1400" dirty="0">
              <a:latin typeface="Georgia" pitchFamily="18" charset="0"/>
            </a:endParaRPr>
          </a:p>
        </p:txBody>
      </p:sp>
      <p:sp>
        <p:nvSpPr>
          <p:cNvPr id="11" name="Rectangle: Rounded Corners 12">
            <a:extLst>
              <a:ext uri="{FF2B5EF4-FFF2-40B4-BE49-F238E27FC236}">
                <a16:creationId xmlns:a16="http://schemas.microsoft.com/office/drawing/2014/main" xmlns="" id="{B6845BB6-44E6-4A79-9F5F-F0005DD99F1C}"/>
              </a:ext>
            </a:extLst>
          </p:cNvPr>
          <p:cNvSpPr/>
          <p:nvPr/>
        </p:nvSpPr>
        <p:spPr>
          <a:xfrm>
            <a:off x="932603" y="2336482"/>
            <a:ext cx="4722236" cy="757100"/>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a:bodyPr>
          <a:lstStyle/>
          <a:p>
            <a:pPr algn="ctr"/>
            <a:endParaRPr lang="en-US" sz="1400" dirty="0">
              <a:latin typeface="Georgia" pitchFamily="18" charset="0"/>
            </a:endParaRPr>
          </a:p>
        </p:txBody>
      </p:sp>
      <p:sp>
        <p:nvSpPr>
          <p:cNvPr id="12" name="Rectangle: Rounded Corners 14">
            <a:extLst>
              <a:ext uri="{FF2B5EF4-FFF2-40B4-BE49-F238E27FC236}">
                <a16:creationId xmlns:a16="http://schemas.microsoft.com/office/drawing/2014/main" xmlns="" id="{6B388822-6CEE-46DF-A8DF-0F988C901C19}"/>
              </a:ext>
            </a:extLst>
          </p:cNvPr>
          <p:cNvSpPr/>
          <p:nvPr/>
        </p:nvSpPr>
        <p:spPr>
          <a:xfrm>
            <a:off x="932603" y="3871697"/>
            <a:ext cx="4722236" cy="1245150"/>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a:bodyPr>
          <a:lstStyle/>
          <a:p>
            <a:pPr algn="ctr"/>
            <a:endParaRPr lang="en-US" sz="1400" dirty="0">
              <a:latin typeface="Georgia" pitchFamily="18" charset="0"/>
            </a:endParaRPr>
          </a:p>
        </p:txBody>
      </p:sp>
      <p:sp>
        <p:nvSpPr>
          <p:cNvPr id="13" name="Rectangle: Rounded Corners 13">
            <a:extLst>
              <a:ext uri="{FF2B5EF4-FFF2-40B4-BE49-F238E27FC236}">
                <a16:creationId xmlns:a16="http://schemas.microsoft.com/office/drawing/2014/main" xmlns="" id="{6D2E6168-1970-4E64-9222-3B35B90F25FA}"/>
              </a:ext>
            </a:extLst>
          </p:cNvPr>
          <p:cNvSpPr/>
          <p:nvPr/>
        </p:nvSpPr>
        <p:spPr>
          <a:xfrm>
            <a:off x="4499811" y="3203726"/>
            <a:ext cx="1155028" cy="583633"/>
          </a:xfrm>
          <a:prstGeom prst="roundRect">
            <a:avLst/>
          </a:prstGeom>
          <a:noFill/>
          <a:ln w="38100">
            <a:solidFill>
              <a:schemeClr val="tx1"/>
            </a:solidFill>
          </a:ln>
        </p:spPr>
        <p:style>
          <a:lnRef idx="2">
            <a:schemeClr val="accent2"/>
          </a:lnRef>
          <a:fillRef idx="1">
            <a:schemeClr val="lt1"/>
          </a:fillRef>
          <a:effectRef idx="0">
            <a:schemeClr val="accent2"/>
          </a:effectRef>
          <a:fontRef idx="minor">
            <a:schemeClr val="dk1"/>
          </a:fontRef>
        </p:style>
        <p:txBody>
          <a:bodyPr lIns="144000" tIns="144000" rIns="144000" bIns="144000" rtlCol="0" anchor="t">
            <a:normAutofit/>
          </a:bodyPr>
          <a:lstStyle/>
          <a:p>
            <a:pPr algn="ctr"/>
            <a:endParaRPr lang="en-US" sz="1400" dirty="0">
              <a:latin typeface="Georgia" pitchFamily="18" charset="0"/>
            </a:endParaRPr>
          </a:p>
        </p:txBody>
      </p:sp>
      <p:sp>
        <p:nvSpPr>
          <p:cNvPr id="2" name="Rectangle 1"/>
          <p:cNvSpPr/>
          <p:nvPr/>
        </p:nvSpPr>
        <p:spPr>
          <a:xfrm>
            <a:off x="6256417" y="1638197"/>
            <a:ext cx="2129982" cy="102078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solidFill>
                <a:schemeClr val="tx1"/>
              </a:solidFill>
              <a:latin typeface="+mj-lt"/>
            </a:endParaRPr>
          </a:p>
          <a:p>
            <a:pPr algn="ctr"/>
            <a:r>
              <a:rPr lang="da-DK" sz="1600" dirty="0">
                <a:solidFill>
                  <a:schemeClr val="tx1"/>
                </a:solidFill>
                <a:latin typeface="+mj-lt"/>
              </a:rPr>
              <a:t>1. </a:t>
            </a:r>
            <a:r>
              <a:rPr lang="en-US" sz="1600" dirty="0">
                <a:solidFill>
                  <a:schemeClr val="tx1"/>
                </a:solidFill>
                <a:latin typeface="+mj-lt"/>
              </a:rPr>
              <a:t>Invest in the beginning</a:t>
            </a:r>
          </a:p>
          <a:p>
            <a:pPr algn="ctr"/>
            <a:endParaRPr lang="da-DK" sz="1600" dirty="0">
              <a:solidFill>
                <a:schemeClr val="tx1"/>
              </a:solidFill>
              <a:latin typeface="+mj-lt"/>
            </a:endParaRPr>
          </a:p>
        </p:txBody>
      </p:sp>
      <p:sp>
        <p:nvSpPr>
          <p:cNvPr id="14" name="Rectangle 13"/>
          <p:cNvSpPr/>
          <p:nvPr/>
        </p:nvSpPr>
        <p:spPr>
          <a:xfrm>
            <a:off x="6256417" y="2730884"/>
            <a:ext cx="2129982" cy="102078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solidFill>
                <a:schemeClr val="tx1"/>
              </a:solidFill>
              <a:latin typeface="+mj-lt"/>
            </a:endParaRPr>
          </a:p>
          <a:p>
            <a:pPr algn="ctr"/>
            <a:r>
              <a:rPr lang="da-DK" sz="1600" dirty="0">
                <a:solidFill>
                  <a:schemeClr val="tx1"/>
                </a:solidFill>
                <a:latin typeface="+mj-lt"/>
              </a:rPr>
              <a:t>2. </a:t>
            </a:r>
            <a:r>
              <a:rPr lang="en-US" sz="1600" dirty="0">
                <a:solidFill>
                  <a:schemeClr val="tx1"/>
                </a:solidFill>
                <a:latin typeface="+mj-lt"/>
              </a:rPr>
              <a:t>Elicit the Patient Perspective</a:t>
            </a:r>
          </a:p>
          <a:p>
            <a:pPr algn="ctr"/>
            <a:endParaRPr lang="da-DK" sz="1600" dirty="0">
              <a:solidFill>
                <a:schemeClr val="tx1"/>
              </a:solidFill>
              <a:latin typeface="+mj-lt"/>
            </a:endParaRPr>
          </a:p>
        </p:txBody>
      </p:sp>
      <p:sp>
        <p:nvSpPr>
          <p:cNvPr id="15" name="Rectangle 14"/>
          <p:cNvSpPr/>
          <p:nvPr/>
        </p:nvSpPr>
        <p:spPr>
          <a:xfrm>
            <a:off x="6256417" y="3823571"/>
            <a:ext cx="2129982" cy="102078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solidFill>
                <a:schemeClr val="tx1"/>
              </a:solidFill>
              <a:latin typeface="+mj-lt"/>
            </a:endParaRPr>
          </a:p>
          <a:p>
            <a:pPr algn="ctr"/>
            <a:r>
              <a:rPr lang="da-DK" sz="1600" dirty="0">
                <a:solidFill>
                  <a:schemeClr val="tx1"/>
                </a:solidFill>
                <a:latin typeface="+mj-lt"/>
              </a:rPr>
              <a:t>3. </a:t>
            </a:r>
            <a:r>
              <a:rPr lang="en-US" sz="1600" dirty="0">
                <a:solidFill>
                  <a:schemeClr val="tx1"/>
                </a:solidFill>
                <a:latin typeface="+mj-lt"/>
              </a:rPr>
              <a:t>Demonstrate Empathy</a:t>
            </a:r>
          </a:p>
          <a:p>
            <a:pPr algn="ctr"/>
            <a:endParaRPr lang="da-DK" sz="1600" dirty="0">
              <a:solidFill>
                <a:schemeClr val="tx1"/>
              </a:solidFill>
              <a:latin typeface="+mj-lt"/>
            </a:endParaRPr>
          </a:p>
        </p:txBody>
      </p:sp>
      <p:sp>
        <p:nvSpPr>
          <p:cNvPr id="16" name="Rectangle 15"/>
          <p:cNvSpPr/>
          <p:nvPr/>
        </p:nvSpPr>
        <p:spPr>
          <a:xfrm>
            <a:off x="6256417" y="4916258"/>
            <a:ext cx="2129982" cy="1020781"/>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solidFill>
                <a:schemeClr val="tx1"/>
              </a:solidFill>
              <a:latin typeface="+mj-lt"/>
            </a:endParaRPr>
          </a:p>
          <a:p>
            <a:pPr algn="ctr"/>
            <a:r>
              <a:rPr lang="da-DK" sz="1600" dirty="0">
                <a:solidFill>
                  <a:schemeClr val="tx1"/>
                </a:solidFill>
                <a:latin typeface="+mj-lt"/>
              </a:rPr>
              <a:t>4. </a:t>
            </a:r>
            <a:r>
              <a:rPr lang="en-US" sz="1600" dirty="0">
                <a:solidFill>
                  <a:schemeClr val="tx1"/>
                </a:solidFill>
                <a:latin typeface="+mj-lt"/>
              </a:rPr>
              <a:t>Invest in the end</a:t>
            </a:r>
          </a:p>
          <a:p>
            <a:pPr algn="ctr"/>
            <a:endParaRPr lang="da-DK" sz="1600" dirty="0">
              <a:solidFill>
                <a:schemeClr val="tx1"/>
              </a:solidFill>
              <a:latin typeface="+mj-lt"/>
            </a:endParaRPr>
          </a:p>
        </p:txBody>
      </p:sp>
      <p:sp>
        <p:nvSpPr>
          <p:cNvPr id="17" name="TextBox 16">
            <a:extLst>
              <a:ext uri="{FF2B5EF4-FFF2-40B4-BE49-F238E27FC236}">
                <a16:creationId xmlns:a16="http://schemas.microsoft.com/office/drawing/2014/main" xmlns="" id="{9CECC2D5-C21B-4B57-B11A-950EC9F65371}"/>
              </a:ext>
            </a:extLst>
          </p:cNvPr>
          <p:cNvSpPr txBox="1"/>
          <p:nvPr/>
        </p:nvSpPr>
        <p:spPr>
          <a:xfrm>
            <a:off x="809240" y="5836879"/>
            <a:ext cx="5243220" cy="338554"/>
          </a:xfrm>
          <a:prstGeom prst="rect">
            <a:avLst/>
          </a:prstGeom>
          <a:noFill/>
        </p:spPr>
        <p:txBody>
          <a:bodyPr wrap="square" rtlCol="0">
            <a:spAutoFit/>
          </a:bodyPr>
          <a:lstStyle/>
          <a:p>
            <a:r>
              <a:rPr lang="en-US" sz="800" dirty="0">
                <a:solidFill>
                  <a:schemeClr val="bg1">
                    <a:lumMod val="75000"/>
                  </a:schemeClr>
                </a:solidFill>
                <a:latin typeface="+mj-lt"/>
              </a:rPr>
              <a:t>Kurtz, S., Silverman, J., Bensons, J. Draper, J.(2005). Marrying content and process in clinical method teaching:  Enhancing the Calgary-Cambridge Guides. </a:t>
            </a:r>
            <a:r>
              <a:rPr lang="en-US" sz="800" i="1" dirty="0">
                <a:solidFill>
                  <a:schemeClr val="bg1">
                    <a:lumMod val="75000"/>
                  </a:schemeClr>
                </a:solidFill>
                <a:latin typeface="+mj-lt"/>
              </a:rPr>
              <a:t>Academic Medicine,78(8)</a:t>
            </a:r>
            <a:r>
              <a:rPr lang="en-US" sz="800" dirty="0">
                <a:solidFill>
                  <a:schemeClr val="bg1">
                    <a:lumMod val="75000"/>
                  </a:schemeClr>
                </a:solidFill>
                <a:latin typeface="+mj-lt"/>
              </a:rPr>
              <a:t>,802-809.  </a:t>
            </a:r>
          </a:p>
        </p:txBody>
      </p:sp>
      <p:sp>
        <p:nvSpPr>
          <p:cNvPr id="3" name="Rectangle 2"/>
          <p:cNvSpPr/>
          <p:nvPr/>
        </p:nvSpPr>
        <p:spPr>
          <a:xfrm>
            <a:off x="8446165" y="1638197"/>
            <a:ext cx="2827428" cy="10207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Create rapport quickly</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Elicit patient concerns</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Plan the visit with the patient</a:t>
            </a:r>
          </a:p>
        </p:txBody>
      </p:sp>
      <p:sp>
        <p:nvSpPr>
          <p:cNvPr id="19" name="Rectangle 18"/>
          <p:cNvSpPr/>
          <p:nvPr/>
        </p:nvSpPr>
        <p:spPr>
          <a:xfrm>
            <a:off x="8446165" y="2718451"/>
            <a:ext cx="2827428" cy="10207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Ask for patient’s ideas</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Explore impact on patient’s life</a:t>
            </a:r>
          </a:p>
        </p:txBody>
      </p:sp>
      <p:sp>
        <p:nvSpPr>
          <p:cNvPr id="20" name="Rectangle 19"/>
          <p:cNvSpPr/>
          <p:nvPr/>
        </p:nvSpPr>
        <p:spPr>
          <a:xfrm>
            <a:off x="8446165" y="3823571"/>
            <a:ext cx="2827428" cy="10207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Be open to patient’s emotions</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Discern empathetic opportunities</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Express empathy</a:t>
            </a:r>
          </a:p>
        </p:txBody>
      </p:sp>
      <p:sp>
        <p:nvSpPr>
          <p:cNvPr id="21" name="Rectangle 20"/>
          <p:cNvSpPr/>
          <p:nvPr/>
        </p:nvSpPr>
        <p:spPr>
          <a:xfrm>
            <a:off x="8446165" y="4915856"/>
            <a:ext cx="2827428" cy="10207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Deliver diagnostic information </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Provide education</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Involve patient in making decisions</a:t>
            </a:r>
          </a:p>
          <a:p>
            <a:pPr marL="180975" lvl="1" indent="-180975" defTabSz="622300">
              <a:lnSpc>
                <a:spcPct val="90000"/>
              </a:lnSpc>
              <a:spcBef>
                <a:spcPct val="0"/>
              </a:spcBef>
              <a:spcAft>
                <a:spcPct val="15000"/>
              </a:spcAft>
              <a:buClr>
                <a:schemeClr val="tx1">
                  <a:lumMod val="40000"/>
                  <a:lumOff val="60000"/>
                </a:schemeClr>
              </a:buClr>
              <a:buSzPct val="150000"/>
              <a:buChar char="•"/>
            </a:pPr>
            <a:r>
              <a:rPr lang="en-US" sz="1200" dirty="0">
                <a:solidFill>
                  <a:schemeClr val="tx1"/>
                </a:solidFill>
                <a:latin typeface="+mj-lt"/>
              </a:rPr>
              <a:t>Complete the visit</a:t>
            </a:r>
          </a:p>
        </p:txBody>
      </p:sp>
      <p:sp>
        <p:nvSpPr>
          <p:cNvPr id="25" name="TextBox 24">
            <a:extLst>
              <a:ext uri="{FF2B5EF4-FFF2-40B4-BE49-F238E27FC236}">
                <a16:creationId xmlns:a16="http://schemas.microsoft.com/office/drawing/2014/main" xmlns="" id="{E38A0E63-09C7-4693-835C-BD93125DE5AA}"/>
              </a:ext>
            </a:extLst>
          </p:cNvPr>
          <p:cNvSpPr txBox="1"/>
          <p:nvPr/>
        </p:nvSpPr>
        <p:spPr>
          <a:xfrm>
            <a:off x="6256417" y="6114105"/>
            <a:ext cx="5017176" cy="338554"/>
          </a:xfrm>
          <a:prstGeom prst="rect">
            <a:avLst/>
          </a:prstGeom>
          <a:noFill/>
        </p:spPr>
        <p:txBody>
          <a:bodyPr wrap="square" rtlCol="0">
            <a:spAutoFit/>
          </a:bodyPr>
          <a:lstStyle/>
          <a:p>
            <a:r>
              <a:rPr lang="en-US" sz="800" dirty="0">
                <a:solidFill>
                  <a:schemeClr val="bg1">
                    <a:lumMod val="75000"/>
                  </a:schemeClr>
                </a:solidFill>
                <a:latin typeface="+mj-lt"/>
              </a:rPr>
              <a:t>Frankel, R. M., &amp; Stein, T. (1999). Getting the most out of the clinical encounter: the four habits model. </a:t>
            </a:r>
            <a:r>
              <a:rPr lang="en-US" sz="800" i="1" dirty="0">
                <a:solidFill>
                  <a:schemeClr val="bg1">
                    <a:lumMod val="75000"/>
                  </a:schemeClr>
                </a:solidFill>
                <a:latin typeface="+mj-lt"/>
              </a:rPr>
              <a:t>Perm J</a:t>
            </a:r>
            <a:r>
              <a:rPr lang="en-US" sz="800" dirty="0">
                <a:solidFill>
                  <a:schemeClr val="bg1">
                    <a:lumMod val="75000"/>
                  </a:schemeClr>
                </a:solidFill>
                <a:latin typeface="+mj-lt"/>
              </a:rPr>
              <a:t>, </a:t>
            </a:r>
            <a:r>
              <a:rPr lang="en-US" sz="800" i="1" dirty="0">
                <a:solidFill>
                  <a:schemeClr val="bg1">
                    <a:lumMod val="75000"/>
                  </a:schemeClr>
                </a:solidFill>
                <a:latin typeface="+mj-lt"/>
              </a:rPr>
              <a:t>3</a:t>
            </a:r>
            <a:r>
              <a:rPr lang="en-US" sz="800" dirty="0">
                <a:solidFill>
                  <a:schemeClr val="bg1">
                    <a:lumMod val="75000"/>
                  </a:schemeClr>
                </a:solidFill>
                <a:latin typeface="+mj-lt"/>
              </a:rPr>
              <a:t>(3), 79-88.</a:t>
            </a:r>
          </a:p>
        </p:txBody>
      </p:sp>
      <p:sp>
        <p:nvSpPr>
          <p:cNvPr id="27" name="Title 26">
            <a:extLst>
              <a:ext uri="{FF2B5EF4-FFF2-40B4-BE49-F238E27FC236}">
                <a16:creationId xmlns:a16="http://schemas.microsoft.com/office/drawing/2014/main" xmlns="" id="{A7BDE826-6545-47A6-BE69-8555647651CF}"/>
              </a:ext>
            </a:extLst>
          </p:cNvPr>
          <p:cNvSpPr>
            <a:spLocks noGrp="1"/>
          </p:cNvSpPr>
          <p:nvPr>
            <p:ph type="title"/>
          </p:nvPr>
        </p:nvSpPr>
        <p:spPr>
          <a:xfrm>
            <a:off x="764627" y="749555"/>
            <a:ext cx="10366993" cy="339358"/>
          </a:xfrm>
        </p:spPr>
        <p:txBody>
          <a:bodyPr>
            <a:noAutofit/>
          </a:bodyPr>
          <a:lstStyle/>
          <a:p>
            <a:r>
              <a:rPr lang="da-DK" dirty="0"/>
              <a:t>Calgary-Cambridge </a:t>
            </a:r>
            <a:r>
              <a:rPr lang="da-DK" dirty="0" smtClean="0"/>
              <a:t/>
            </a:r>
            <a:br>
              <a:rPr lang="da-DK" dirty="0" smtClean="0"/>
            </a:br>
            <a:r>
              <a:rPr lang="da-DK" dirty="0" smtClean="0"/>
              <a:t>Guides</a:t>
            </a:r>
            <a:endParaRPr lang="da-DK" dirty="0"/>
          </a:p>
        </p:txBody>
      </p:sp>
      <p:sp>
        <p:nvSpPr>
          <p:cNvPr id="28" name="Content Placeholder 27">
            <a:extLst>
              <a:ext uri="{FF2B5EF4-FFF2-40B4-BE49-F238E27FC236}">
                <a16:creationId xmlns:a16="http://schemas.microsoft.com/office/drawing/2014/main" xmlns="" id="{5E93174B-01A2-49D1-8B2C-A2D81F2966B9}"/>
              </a:ext>
            </a:extLst>
          </p:cNvPr>
          <p:cNvSpPr>
            <a:spLocks noGrp="1"/>
          </p:cNvSpPr>
          <p:nvPr>
            <p:ph idx="1"/>
          </p:nvPr>
        </p:nvSpPr>
        <p:spPr>
          <a:xfrm>
            <a:off x="764627" y="1814979"/>
            <a:ext cx="5211031" cy="3528200"/>
          </a:xfrm>
        </p:spPr>
        <p:txBody>
          <a:bodyPr/>
          <a:lstStyle/>
          <a:p>
            <a:endParaRPr lang="da-DK" dirty="0"/>
          </a:p>
        </p:txBody>
      </p:sp>
      <p:sp>
        <p:nvSpPr>
          <p:cNvPr id="6" name="Slide Number Placeholder 5"/>
          <p:cNvSpPr>
            <a:spLocks noGrp="1"/>
          </p:cNvSpPr>
          <p:nvPr>
            <p:ph type="sldNum" sz="quarter" idx="12"/>
          </p:nvPr>
        </p:nvSpPr>
        <p:spPr/>
        <p:txBody>
          <a:bodyPr/>
          <a:lstStyle/>
          <a:p>
            <a:fld id="{5CCBEFA6-8277-4D9D-9123-9269B66012E9}" type="slidenum">
              <a:rPr lang="da-DK" smtClean="0"/>
              <a:pPr/>
              <a:t>13</a:t>
            </a:fld>
            <a:endParaRPr lang="da-DK"/>
          </a:p>
        </p:txBody>
      </p:sp>
      <p:sp>
        <p:nvSpPr>
          <p:cNvPr id="22" name="Title 1"/>
          <p:cNvSpPr txBox="1">
            <a:spLocks/>
          </p:cNvSpPr>
          <p:nvPr/>
        </p:nvSpPr>
        <p:spPr>
          <a:xfrm>
            <a:off x="838200"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
        <p:nvSpPr>
          <p:cNvPr id="23" name="Title 1"/>
          <p:cNvSpPr txBox="1">
            <a:spLocks/>
          </p:cNvSpPr>
          <p:nvPr/>
        </p:nvSpPr>
        <p:spPr>
          <a:xfrm>
            <a:off x="6177587" y="424770"/>
            <a:ext cx="4954033"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The </a:t>
            </a:r>
            <a:r>
              <a:rPr lang="da-DK" sz="3000" b="1" dirty="0" err="1"/>
              <a:t>Four</a:t>
            </a:r>
            <a:r>
              <a:rPr lang="da-DK" sz="3000" b="1" dirty="0"/>
              <a:t> Habits</a:t>
            </a:r>
          </a:p>
        </p:txBody>
      </p:sp>
    </p:spTree>
    <p:extLst>
      <p:ext uri="{BB962C8B-B14F-4D97-AF65-F5344CB8AC3E}">
        <p14:creationId xmlns:p14="http://schemas.microsoft.com/office/powerpoint/2010/main" val="374855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erson walki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18885" y="1705003"/>
            <a:ext cx="4256629" cy="38969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21257" y="1705003"/>
            <a:ext cx="7170744" cy="389692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5475" lvl="0" indent="-342900">
              <a:lnSpc>
                <a:spcPts val="2400"/>
              </a:lnSpc>
              <a:buFont typeface="Montserrat" panose="02000505000000020004" pitchFamily="2" charset="0"/>
              <a:buChar char="−"/>
              <a:tabLst>
                <a:tab pos="541338" algn="l"/>
              </a:tabLst>
            </a:pPr>
            <a:r>
              <a:rPr lang="en-US" sz="1600" dirty="0">
                <a:solidFill>
                  <a:schemeClr val="bg2">
                    <a:lumMod val="10000"/>
                  </a:schemeClr>
                </a:solidFill>
              </a:rPr>
              <a:t>Hearing loss can impact a person’s quality of life </a:t>
            </a:r>
          </a:p>
          <a:p>
            <a:pPr marL="285750" lvl="0" indent="-285750">
              <a:lnSpc>
                <a:spcPts val="2400"/>
              </a:lnSpc>
              <a:buFont typeface="Montserrat" panose="02000505000000020004" pitchFamily="2" charset="0"/>
              <a:buChar char="−"/>
              <a:tabLst>
                <a:tab pos="541338" algn="l"/>
              </a:tabLst>
            </a:pPr>
            <a:endParaRPr lang="en-US" sz="1600" dirty="0">
              <a:solidFill>
                <a:schemeClr val="bg2">
                  <a:lumMod val="10000"/>
                </a:schemeClr>
              </a:solidFill>
            </a:endParaRPr>
          </a:p>
          <a:p>
            <a:pPr marL="625475" lvl="0" indent="-342900">
              <a:lnSpc>
                <a:spcPts val="2400"/>
              </a:lnSpc>
              <a:buFont typeface="Montserrat" panose="02000505000000020004" pitchFamily="2" charset="0"/>
              <a:buChar char="−"/>
              <a:tabLst>
                <a:tab pos="541338" algn="l"/>
              </a:tabLst>
            </a:pPr>
            <a:r>
              <a:rPr lang="en-US" sz="1600" dirty="0">
                <a:solidFill>
                  <a:schemeClr val="bg2">
                    <a:lumMod val="10000"/>
                  </a:schemeClr>
                </a:solidFill>
              </a:rPr>
              <a:t>What does it mean to walk with our patients through </a:t>
            </a:r>
          </a:p>
          <a:p>
            <a:pPr marL="625475" lvl="0">
              <a:lnSpc>
                <a:spcPts val="2400"/>
              </a:lnSpc>
              <a:tabLst>
                <a:tab pos="541338" algn="l"/>
              </a:tabLst>
            </a:pPr>
            <a:r>
              <a:rPr lang="en-US" sz="1600" dirty="0">
                <a:solidFill>
                  <a:schemeClr val="bg2">
                    <a:lumMod val="10000"/>
                  </a:schemeClr>
                </a:solidFill>
              </a:rPr>
              <a:t>their hearing journey?</a:t>
            </a:r>
          </a:p>
          <a:p>
            <a:pPr lvl="0">
              <a:lnSpc>
                <a:spcPts val="2400"/>
              </a:lnSpc>
            </a:pPr>
            <a:endParaRPr lang="en-US" sz="1600" dirty="0">
              <a:solidFill>
                <a:schemeClr val="bg2">
                  <a:lumMod val="10000"/>
                </a:schemeClr>
              </a:solidFill>
            </a:endParaRPr>
          </a:p>
          <a:p>
            <a:pPr marL="1431925" lvl="2" indent="-342900">
              <a:lnSpc>
                <a:spcPts val="2400"/>
              </a:lnSpc>
              <a:spcBef>
                <a:spcPts val="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Listen to the person’s story</a:t>
            </a:r>
          </a:p>
          <a:p>
            <a:pPr marL="1431925" lvl="2" indent="-342900">
              <a:lnSpc>
                <a:spcPts val="2400"/>
              </a:lnSpc>
              <a:spcBef>
                <a:spcPts val="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Sharing experiences</a:t>
            </a:r>
          </a:p>
          <a:p>
            <a:pPr marL="1431925" lvl="2" indent="-342900">
              <a:lnSpc>
                <a:spcPts val="2400"/>
              </a:lnSpc>
              <a:spcBef>
                <a:spcPts val="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Guiding them through the right path</a:t>
            </a:r>
          </a:p>
        </p:txBody>
      </p:sp>
      <p:sp>
        <p:nvSpPr>
          <p:cNvPr id="9" name="Title 8">
            <a:extLst>
              <a:ext uri="{FF2B5EF4-FFF2-40B4-BE49-F238E27FC236}">
                <a16:creationId xmlns:a16="http://schemas.microsoft.com/office/drawing/2014/main" xmlns="" id="{FD9AB0D8-E1B0-4A00-A3C0-7C706C580095}"/>
              </a:ext>
            </a:extLst>
          </p:cNvPr>
          <p:cNvSpPr>
            <a:spLocks noGrp="1"/>
          </p:cNvSpPr>
          <p:nvPr>
            <p:ph type="title"/>
          </p:nvPr>
        </p:nvSpPr>
        <p:spPr>
          <a:xfrm>
            <a:off x="764627" y="535912"/>
            <a:ext cx="10366993" cy="339358"/>
          </a:xfrm>
        </p:spPr>
        <p:txBody>
          <a:bodyPr>
            <a:noAutofit/>
          </a:bodyPr>
          <a:lstStyle/>
          <a:p>
            <a:r>
              <a:rPr lang="da-DK" dirty="0" err="1"/>
              <a:t>Walking</a:t>
            </a:r>
            <a:r>
              <a:rPr lang="da-DK" dirty="0"/>
              <a:t> with </a:t>
            </a:r>
            <a:r>
              <a:rPr lang="da-DK" dirty="0" err="1"/>
              <a:t>our</a:t>
            </a:r>
            <a:r>
              <a:rPr lang="da-DK" dirty="0"/>
              <a:t> patients</a:t>
            </a:r>
          </a:p>
        </p:txBody>
      </p:sp>
      <p:sp>
        <p:nvSpPr>
          <p:cNvPr id="3" name="Slide Number Placeholder 2"/>
          <p:cNvSpPr>
            <a:spLocks noGrp="1"/>
          </p:cNvSpPr>
          <p:nvPr>
            <p:ph type="sldNum" sz="quarter" idx="12"/>
          </p:nvPr>
        </p:nvSpPr>
        <p:spPr/>
        <p:txBody>
          <a:bodyPr/>
          <a:lstStyle/>
          <a:p>
            <a:fld id="{5CCBEFA6-8277-4D9D-9123-9269B66012E9}" type="slidenum">
              <a:rPr lang="da-DK" smtClean="0"/>
              <a:pPr/>
              <a:t>14</a:t>
            </a:fld>
            <a:endParaRPr lang="da-DK"/>
          </a:p>
        </p:txBody>
      </p:sp>
      <p:sp>
        <p:nvSpPr>
          <p:cNvPr id="7"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Tree>
    <p:extLst>
      <p:ext uri="{BB962C8B-B14F-4D97-AF65-F5344CB8AC3E}">
        <p14:creationId xmlns:p14="http://schemas.microsoft.com/office/powerpoint/2010/main" val="3588568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15</a:t>
            </a:fld>
            <a:endParaRPr lang="da-DK"/>
          </a:p>
        </p:txBody>
      </p:sp>
      <p:sp>
        <p:nvSpPr>
          <p:cNvPr id="3" name="Title 2">
            <a:extLst>
              <a:ext uri="{FF2B5EF4-FFF2-40B4-BE49-F238E27FC236}">
                <a16:creationId xmlns:a16="http://schemas.microsoft.com/office/drawing/2014/main" xmlns="" id="{ACC55D3E-C30E-4FDF-992B-5D766EC66B48}"/>
              </a:ext>
            </a:extLst>
          </p:cNvPr>
          <p:cNvSpPr>
            <a:spLocks noGrp="1"/>
          </p:cNvSpPr>
          <p:nvPr>
            <p:ph type="title"/>
          </p:nvPr>
        </p:nvSpPr>
        <p:spPr>
          <a:xfrm>
            <a:off x="717331" y="535912"/>
            <a:ext cx="10414290" cy="339356"/>
          </a:xfrm>
        </p:spPr>
        <p:txBody>
          <a:bodyPr>
            <a:noAutofit/>
          </a:bodyPr>
          <a:lstStyle/>
          <a:p>
            <a:r>
              <a:rPr lang="da-DK" sz="3000" dirty="0"/>
              <a:t>Listening</a:t>
            </a:r>
          </a:p>
        </p:txBody>
      </p:sp>
      <p:sp>
        <p:nvSpPr>
          <p:cNvPr id="5" name="Content Placeholder 4">
            <a:extLst>
              <a:ext uri="{FF2B5EF4-FFF2-40B4-BE49-F238E27FC236}">
                <a16:creationId xmlns:a16="http://schemas.microsoft.com/office/drawing/2014/main" xmlns="" id="{992E03C2-DF89-44B2-B235-85B21FE23DDB}"/>
              </a:ext>
            </a:extLst>
          </p:cNvPr>
          <p:cNvSpPr>
            <a:spLocks noGrp="1"/>
          </p:cNvSpPr>
          <p:nvPr>
            <p:ph sz="quarter" idx="4"/>
          </p:nvPr>
        </p:nvSpPr>
        <p:spPr>
          <a:xfrm>
            <a:off x="-21692" y="1814981"/>
            <a:ext cx="7462991" cy="3760196"/>
          </a:xfrm>
        </p:spPr>
        <p:txBody>
          <a:bodyPr>
            <a:normAutofit/>
          </a:bodyPr>
          <a:lstStyle/>
          <a:p>
            <a:pPr marL="1193800" lvl="0">
              <a:lnSpc>
                <a:spcPts val="1000"/>
              </a:lnSpc>
              <a:buClr>
                <a:schemeClr val="tx1">
                  <a:lumMod val="40000"/>
                  <a:lumOff val="60000"/>
                </a:schemeClr>
              </a:buClr>
              <a:buFont typeface="Arial" panose="020B0604020202020204" pitchFamily="34" charset="0"/>
              <a:buChar char="•"/>
            </a:pPr>
            <a:endParaRPr lang="en-US" sz="1600" dirty="0" smtClean="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endParaRPr lang="en-US" sz="1600" dirty="0" smtClean="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endParaRPr lang="en-US" sz="1600" dirty="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r>
              <a:rPr lang="en-US" sz="1600" dirty="0" smtClean="0">
                <a:solidFill>
                  <a:schemeClr val="bg2">
                    <a:lumMod val="10000"/>
                  </a:schemeClr>
                </a:solidFill>
              </a:rPr>
              <a:t>The </a:t>
            </a:r>
            <a:r>
              <a:rPr lang="en-US" sz="1600" dirty="0">
                <a:solidFill>
                  <a:schemeClr val="bg2">
                    <a:lumMod val="10000"/>
                  </a:schemeClr>
                </a:solidFill>
              </a:rPr>
              <a:t>essence of effective communication</a:t>
            </a:r>
          </a:p>
          <a:p>
            <a:pPr marL="1077913" lvl="0">
              <a:lnSpc>
                <a:spcPts val="1000"/>
              </a:lnSpc>
              <a:buClr>
                <a:schemeClr val="tx1">
                  <a:lumMod val="40000"/>
                  <a:lumOff val="60000"/>
                </a:schemeClr>
              </a:buClr>
              <a:buFont typeface="Arial" panose="020B0604020202020204" pitchFamily="34" charset="0"/>
              <a:buChar char="•"/>
            </a:pPr>
            <a:endParaRPr lang="en-US" sz="1600" dirty="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r>
              <a:rPr lang="en-US" sz="1600" dirty="0">
                <a:solidFill>
                  <a:schemeClr val="bg2">
                    <a:lumMod val="10000"/>
                  </a:schemeClr>
                </a:solidFill>
              </a:rPr>
              <a:t>Set yourself aside</a:t>
            </a:r>
          </a:p>
          <a:p>
            <a:pPr marL="1077913" lvl="0">
              <a:lnSpc>
                <a:spcPts val="1000"/>
              </a:lnSpc>
              <a:buClr>
                <a:schemeClr val="tx1">
                  <a:lumMod val="40000"/>
                  <a:lumOff val="60000"/>
                </a:schemeClr>
              </a:buClr>
              <a:buFont typeface="Arial" panose="020B0604020202020204" pitchFamily="34" charset="0"/>
              <a:buChar char="•"/>
            </a:pPr>
            <a:endParaRPr lang="en-US" sz="1600" dirty="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r>
              <a:rPr lang="en-US" sz="1600" dirty="0">
                <a:solidFill>
                  <a:schemeClr val="bg2">
                    <a:lumMod val="10000"/>
                  </a:schemeClr>
                </a:solidFill>
              </a:rPr>
              <a:t>Reduce misunderstanding</a:t>
            </a:r>
          </a:p>
          <a:p>
            <a:pPr marL="1077913" lvl="0">
              <a:lnSpc>
                <a:spcPts val="1000"/>
              </a:lnSpc>
              <a:buClr>
                <a:schemeClr val="tx1">
                  <a:lumMod val="40000"/>
                  <a:lumOff val="60000"/>
                </a:schemeClr>
              </a:buClr>
              <a:buFont typeface="Arial" panose="020B0604020202020204" pitchFamily="34" charset="0"/>
              <a:buChar char="•"/>
            </a:pPr>
            <a:endParaRPr lang="en-US" sz="1600" dirty="0">
              <a:solidFill>
                <a:schemeClr val="bg2">
                  <a:lumMod val="10000"/>
                </a:schemeClr>
              </a:solidFill>
            </a:endParaRPr>
          </a:p>
          <a:p>
            <a:pPr marL="1077913" lvl="0">
              <a:lnSpc>
                <a:spcPts val="1000"/>
              </a:lnSpc>
              <a:buClr>
                <a:schemeClr val="tx1">
                  <a:lumMod val="40000"/>
                  <a:lumOff val="60000"/>
                </a:schemeClr>
              </a:buClr>
              <a:buFont typeface="Arial" panose="020B0604020202020204" pitchFamily="34" charset="0"/>
              <a:buChar char="•"/>
            </a:pPr>
            <a:r>
              <a:rPr lang="en-US" sz="1600" dirty="0">
                <a:solidFill>
                  <a:schemeClr val="bg2">
                    <a:lumMod val="10000"/>
                  </a:schemeClr>
                </a:solidFill>
              </a:rPr>
              <a:t>Build rapport</a:t>
            </a:r>
          </a:p>
          <a:p>
            <a:pPr marL="1077913" lvl="0">
              <a:lnSpc>
                <a:spcPts val="1000"/>
              </a:lnSpc>
              <a:buClr>
                <a:schemeClr val="tx1">
                  <a:lumMod val="40000"/>
                  <a:lumOff val="60000"/>
                </a:schemeClr>
              </a:buClr>
              <a:buFont typeface="Arial" panose="020B0604020202020204" pitchFamily="34" charset="0"/>
              <a:buChar char="•"/>
            </a:pPr>
            <a:endParaRPr lang="en-US" sz="1600" dirty="0">
              <a:solidFill>
                <a:schemeClr val="bg2">
                  <a:lumMod val="10000"/>
                </a:schemeClr>
              </a:solidFill>
            </a:endParaRPr>
          </a:p>
          <a:p>
            <a:pPr marL="1077913">
              <a:lnSpc>
                <a:spcPts val="1000"/>
              </a:lnSpc>
              <a:buClr>
                <a:schemeClr val="tx1">
                  <a:lumMod val="40000"/>
                  <a:lumOff val="60000"/>
                </a:schemeClr>
              </a:buClr>
              <a:buFont typeface="Arial" panose="020B0604020202020204" pitchFamily="34" charset="0"/>
              <a:buChar char="•"/>
            </a:pPr>
            <a:r>
              <a:rPr lang="en-US" sz="1600" dirty="0">
                <a:solidFill>
                  <a:schemeClr val="bg2">
                    <a:lumMod val="10000"/>
                  </a:schemeClr>
                </a:solidFill>
              </a:rPr>
              <a:t>Opportunity to understand and learn from our patient</a:t>
            </a:r>
          </a:p>
          <a:p>
            <a:pPr>
              <a:lnSpc>
                <a:spcPts val="1000"/>
              </a:lnSpc>
            </a:pPr>
            <a:endParaRPr lang="da-DK" sz="1600" dirty="0"/>
          </a:p>
        </p:txBody>
      </p:sp>
      <p:pic>
        <p:nvPicPr>
          <p:cNvPr id="9" name="Picture 2" descr="Woman Sitting Down Near Two Men Holding Up Pen and Notebook">
            <a:extLst>
              <a:ext uri="{FF2B5EF4-FFF2-40B4-BE49-F238E27FC236}">
                <a16:creationId xmlns:a16="http://schemas.microsoft.com/office/drawing/2014/main" xmlns="" id="{78D38029-9904-4458-997F-8D3F67D2B919}"/>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7440613" y="1814981"/>
            <a:ext cx="3986212" cy="376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06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1813302"/>
            <a:ext cx="7440612" cy="3761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7913" lvl="0" indent="-357188">
              <a:lnSpc>
                <a:spcPct val="1500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Listen carefully to the passage</a:t>
            </a:r>
          </a:p>
          <a:p>
            <a:pPr marL="1077913" lvl="0" indent="-357188">
              <a:lnSpc>
                <a:spcPct val="150000"/>
              </a:lnSpc>
              <a:buClr>
                <a:schemeClr val="tx1">
                  <a:lumMod val="40000"/>
                  <a:lumOff val="60000"/>
                </a:schemeClr>
              </a:buClr>
              <a:buSzPct val="150000"/>
              <a:buFont typeface="Arial" panose="020B0604020202020204" pitchFamily="34" charset="0"/>
              <a:buChar char="•"/>
            </a:pPr>
            <a:endParaRPr lang="da-DK" sz="1600" dirty="0">
              <a:solidFill>
                <a:schemeClr val="bg2">
                  <a:lumMod val="10000"/>
                </a:schemeClr>
              </a:solidFill>
            </a:endParaRPr>
          </a:p>
          <a:p>
            <a:pPr marL="1077913" lvl="0" indent="-357188">
              <a:lnSpc>
                <a:spcPct val="150000"/>
              </a:lnSpc>
              <a:buClr>
                <a:schemeClr val="tx1">
                  <a:lumMod val="40000"/>
                  <a:lumOff val="60000"/>
                </a:schemeClr>
              </a:buClr>
              <a:buSzPct val="150000"/>
              <a:buFont typeface="Arial" panose="020B0604020202020204" pitchFamily="34" charset="0"/>
              <a:buChar char="•"/>
            </a:pPr>
            <a:r>
              <a:rPr lang="da-DK" sz="1600" dirty="0" err="1">
                <a:solidFill>
                  <a:schemeClr val="bg2">
                    <a:lumMod val="10000"/>
                  </a:schemeClr>
                </a:solidFill>
              </a:rPr>
              <a:t>There</a:t>
            </a:r>
            <a:r>
              <a:rPr lang="da-DK" sz="1600" dirty="0">
                <a:solidFill>
                  <a:schemeClr val="bg2">
                    <a:lumMod val="10000"/>
                  </a:schemeClr>
                </a:solidFill>
              </a:rPr>
              <a:t> </a:t>
            </a:r>
            <a:r>
              <a:rPr lang="da-DK" sz="1600" dirty="0" err="1">
                <a:solidFill>
                  <a:schemeClr val="bg2">
                    <a:lumMod val="10000"/>
                  </a:schemeClr>
                </a:solidFill>
              </a:rPr>
              <a:t>will</a:t>
            </a:r>
            <a:r>
              <a:rPr lang="da-DK" sz="1600" dirty="0">
                <a:solidFill>
                  <a:schemeClr val="bg2">
                    <a:lumMod val="10000"/>
                  </a:schemeClr>
                </a:solidFill>
              </a:rPr>
              <a:t> </a:t>
            </a:r>
            <a:r>
              <a:rPr lang="da-DK" sz="1600" dirty="0" err="1">
                <a:solidFill>
                  <a:schemeClr val="bg2">
                    <a:lumMod val="10000"/>
                  </a:schemeClr>
                </a:solidFill>
              </a:rPr>
              <a:t>be</a:t>
            </a:r>
            <a:r>
              <a:rPr lang="da-DK" sz="1600" dirty="0">
                <a:solidFill>
                  <a:schemeClr val="bg2">
                    <a:lumMod val="10000"/>
                  </a:schemeClr>
                </a:solidFill>
              </a:rPr>
              <a:t> a </a:t>
            </a:r>
            <a:r>
              <a:rPr lang="da-DK" sz="1600" dirty="0" err="1">
                <a:solidFill>
                  <a:schemeClr val="bg2">
                    <a:lumMod val="10000"/>
                  </a:schemeClr>
                </a:solidFill>
              </a:rPr>
              <a:t>question</a:t>
            </a:r>
            <a:r>
              <a:rPr lang="da-DK" sz="1600" dirty="0">
                <a:solidFill>
                  <a:schemeClr val="bg2">
                    <a:lumMod val="10000"/>
                  </a:schemeClr>
                </a:solidFill>
              </a:rPr>
              <a:t> at the end</a:t>
            </a:r>
          </a:p>
          <a:p>
            <a:pPr marL="1077913" indent="-357188">
              <a:lnSpc>
                <a:spcPct val="150000"/>
              </a:lnSpc>
              <a:buClr>
                <a:schemeClr val="tx1">
                  <a:lumMod val="40000"/>
                  <a:lumOff val="60000"/>
                </a:schemeClr>
              </a:buClr>
              <a:buSzPct val="150000"/>
              <a:buFont typeface="Arial" panose="020B0604020202020204" pitchFamily="34" charset="0"/>
              <a:buChar char="•"/>
            </a:pPr>
            <a:endParaRPr lang="da-DK" sz="1600" dirty="0">
              <a:solidFill>
                <a:schemeClr val="bg2">
                  <a:lumMod val="10000"/>
                </a:schemeClr>
              </a:solidFill>
            </a:endParaRPr>
          </a:p>
          <a:p>
            <a:pPr marL="1077913" indent="-357188">
              <a:lnSpc>
                <a:spcPct val="150000"/>
              </a:lnSpc>
              <a:buClr>
                <a:schemeClr val="tx1">
                  <a:lumMod val="40000"/>
                  <a:lumOff val="60000"/>
                </a:schemeClr>
              </a:buClr>
              <a:buSzPct val="150000"/>
              <a:buFont typeface="Arial" panose="020B0604020202020204" pitchFamily="34" charset="0"/>
              <a:buChar char="•"/>
            </a:pPr>
            <a:r>
              <a:rPr lang="da-DK" sz="1600" dirty="0" err="1">
                <a:solidFill>
                  <a:schemeClr val="bg2">
                    <a:lumMod val="10000"/>
                  </a:schemeClr>
                </a:solidFill>
              </a:rPr>
              <a:t>You</a:t>
            </a:r>
            <a:r>
              <a:rPr lang="da-DK" sz="1600" dirty="0">
                <a:solidFill>
                  <a:schemeClr val="bg2">
                    <a:lumMod val="10000"/>
                  </a:schemeClr>
                </a:solidFill>
              </a:rPr>
              <a:t> </a:t>
            </a:r>
            <a:r>
              <a:rPr lang="da-DK" sz="1600" dirty="0" err="1">
                <a:solidFill>
                  <a:schemeClr val="bg2">
                    <a:lumMod val="10000"/>
                  </a:schemeClr>
                </a:solidFill>
              </a:rPr>
              <a:t>are</a:t>
            </a:r>
            <a:r>
              <a:rPr lang="da-DK" sz="1600" dirty="0">
                <a:solidFill>
                  <a:schemeClr val="bg2">
                    <a:lumMod val="10000"/>
                  </a:schemeClr>
                </a:solidFill>
              </a:rPr>
              <a:t> </a:t>
            </a:r>
            <a:r>
              <a:rPr lang="da-DK" sz="1600" dirty="0" err="1">
                <a:solidFill>
                  <a:schemeClr val="bg2">
                    <a:lumMod val="10000"/>
                  </a:schemeClr>
                </a:solidFill>
              </a:rPr>
              <a:t>allowed</a:t>
            </a:r>
            <a:r>
              <a:rPr lang="da-DK" sz="1600" dirty="0">
                <a:solidFill>
                  <a:schemeClr val="bg2">
                    <a:lumMod val="10000"/>
                  </a:schemeClr>
                </a:solidFill>
              </a:rPr>
              <a:t> to </a:t>
            </a:r>
            <a:r>
              <a:rPr lang="da-DK" sz="1600" dirty="0" err="1">
                <a:solidFill>
                  <a:schemeClr val="bg2">
                    <a:lumMod val="10000"/>
                  </a:schemeClr>
                </a:solidFill>
              </a:rPr>
              <a:t>take</a:t>
            </a:r>
            <a:r>
              <a:rPr lang="da-DK" sz="1600" dirty="0">
                <a:solidFill>
                  <a:schemeClr val="bg2">
                    <a:lumMod val="10000"/>
                  </a:schemeClr>
                </a:solidFill>
              </a:rPr>
              <a:t> notes on a </a:t>
            </a:r>
            <a:r>
              <a:rPr lang="da-DK" sz="1600" dirty="0" err="1">
                <a:solidFill>
                  <a:schemeClr val="bg2">
                    <a:lumMod val="10000"/>
                  </a:schemeClr>
                </a:solidFill>
              </a:rPr>
              <a:t>piece</a:t>
            </a:r>
            <a:r>
              <a:rPr lang="da-DK" sz="1600" dirty="0">
                <a:solidFill>
                  <a:schemeClr val="bg2">
                    <a:lumMod val="10000"/>
                  </a:schemeClr>
                </a:solidFill>
              </a:rPr>
              <a:t> of </a:t>
            </a:r>
            <a:r>
              <a:rPr lang="da-DK" sz="1600" dirty="0" err="1">
                <a:solidFill>
                  <a:schemeClr val="bg2">
                    <a:lumMod val="10000"/>
                  </a:schemeClr>
                </a:solidFill>
              </a:rPr>
              <a:t>paper</a:t>
            </a:r>
            <a:r>
              <a:rPr lang="da-DK" sz="1600" dirty="0">
                <a:solidFill>
                  <a:schemeClr val="bg2">
                    <a:lumMod val="10000"/>
                  </a:schemeClr>
                </a:solidFill>
              </a:rPr>
              <a:t> </a:t>
            </a:r>
          </a:p>
          <a:p>
            <a:pPr marL="1077913">
              <a:lnSpc>
                <a:spcPct val="150000"/>
              </a:lnSpc>
              <a:buClr>
                <a:schemeClr val="tx1">
                  <a:lumMod val="40000"/>
                  <a:lumOff val="60000"/>
                </a:schemeClr>
              </a:buClr>
              <a:buSzPct val="150000"/>
            </a:pPr>
            <a:r>
              <a:rPr lang="da-DK" sz="1600" dirty="0" err="1">
                <a:solidFill>
                  <a:schemeClr val="bg2">
                    <a:lumMod val="10000"/>
                  </a:schemeClr>
                </a:solidFill>
              </a:rPr>
              <a:t>if</a:t>
            </a:r>
            <a:r>
              <a:rPr lang="da-DK" sz="1600" dirty="0">
                <a:solidFill>
                  <a:schemeClr val="bg2">
                    <a:lumMod val="10000"/>
                  </a:schemeClr>
                </a:solidFill>
              </a:rPr>
              <a:t> </a:t>
            </a:r>
            <a:r>
              <a:rPr lang="da-DK" sz="1600" dirty="0" err="1">
                <a:solidFill>
                  <a:schemeClr val="bg2">
                    <a:lumMod val="10000"/>
                  </a:schemeClr>
                </a:solidFill>
              </a:rPr>
              <a:t>you</a:t>
            </a:r>
            <a:r>
              <a:rPr lang="da-DK" sz="1600" dirty="0">
                <a:solidFill>
                  <a:schemeClr val="bg2">
                    <a:lumMod val="10000"/>
                  </a:schemeClr>
                </a:solidFill>
              </a:rPr>
              <a:t> </a:t>
            </a:r>
            <a:r>
              <a:rPr lang="da-DK" sz="1600" dirty="0" err="1">
                <a:solidFill>
                  <a:schemeClr val="bg2">
                    <a:lumMod val="10000"/>
                  </a:schemeClr>
                </a:solidFill>
              </a:rPr>
              <a:t>wish</a:t>
            </a:r>
            <a:endParaRPr lang="da-DK" sz="1600" dirty="0">
              <a:solidFill>
                <a:schemeClr val="bg2">
                  <a:lumMod val="10000"/>
                </a:schemeClr>
              </a:solidFill>
            </a:endParaRPr>
          </a:p>
        </p:txBody>
      </p:sp>
      <p:sp>
        <p:nvSpPr>
          <p:cNvPr id="2" name="Slide Number Placeholder 1"/>
          <p:cNvSpPr>
            <a:spLocks noGrp="1"/>
          </p:cNvSpPr>
          <p:nvPr>
            <p:ph type="sldNum" sz="quarter" idx="12"/>
          </p:nvPr>
        </p:nvSpPr>
        <p:spPr/>
        <p:txBody>
          <a:bodyPr/>
          <a:lstStyle/>
          <a:p>
            <a:fld id="{5CCBEFA6-8277-4D9D-9123-9269B66012E9}" type="slidenum">
              <a:rPr lang="da-DK" smtClean="0"/>
              <a:t>16</a:t>
            </a:fld>
            <a:endParaRPr lang="da-DK"/>
          </a:p>
        </p:txBody>
      </p:sp>
      <p:sp>
        <p:nvSpPr>
          <p:cNvPr id="7" name="Title 1"/>
          <p:cNvSpPr txBox="1">
            <a:spLocks/>
          </p:cNvSpPr>
          <p:nvPr/>
        </p:nvSpPr>
        <p:spPr>
          <a:xfrm>
            <a:off x="739841" y="428345"/>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1: Active </a:t>
            </a:r>
            <a:r>
              <a:rPr lang="da-DK" sz="3000" b="1" dirty="0" err="1"/>
              <a:t>listening</a:t>
            </a:r>
            <a:endParaRPr lang="da-DK" sz="3000" b="1" dirty="0"/>
          </a:p>
        </p:txBody>
      </p:sp>
      <p:pic>
        <p:nvPicPr>
          <p:cNvPr id="9" name="Picture 2" descr="Woman Sitting Down Near Two Men Holding Up Pen and Notebook">
            <a:extLst>
              <a:ext uri="{FF2B5EF4-FFF2-40B4-BE49-F238E27FC236}">
                <a16:creationId xmlns:a16="http://schemas.microsoft.com/office/drawing/2014/main" xmlns="" id="{78D38029-9904-4458-997F-8D3F67D2B919}"/>
              </a:ext>
            </a:extLst>
          </p:cNvPr>
          <p:cNvPicPr>
            <a:picLocks noGrp="1" noChangeAspect="1" noChangeArrowheads="1"/>
          </p:cNvPicPr>
          <p:nvPr>
            <p:ph sz="half" idx="4294967295"/>
          </p:nvPr>
        </p:nvPicPr>
        <p:blipFill rotWithShape="1">
          <a:blip r:embed="rId3" cstate="screen">
            <a:extLst>
              <a:ext uri="{28A0092B-C50C-407E-A947-70E740481C1C}">
                <a14:useLocalDpi xmlns:a14="http://schemas.microsoft.com/office/drawing/2010/main"/>
              </a:ext>
            </a:extLst>
          </a:blip>
          <a:srcRect/>
          <a:stretch/>
        </p:blipFill>
        <p:spPr bwMode="auto">
          <a:xfrm>
            <a:off x="7440613" y="1814981"/>
            <a:ext cx="3986212" cy="3760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05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9">
            <a:extLst>
              <a:ext uri="{FF2B5EF4-FFF2-40B4-BE49-F238E27FC236}">
                <a16:creationId xmlns:a16="http://schemas.microsoft.com/office/drawing/2014/main" xmlns="" id="{A4FFE3C7-69F2-4E1B-A72D-6920D323C1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423" y="1711367"/>
            <a:ext cx="3274468" cy="2256942"/>
          </a:xfrm>
          <a:prstGeom prst="rect">
            <a:avLst/>
          </a:prstGeom>
        </p:spPr>
      </p:pic>
      <p:pic>
        <p:nvPicPr>
          <p:cNvPr id="9" name="Picture Placeholder 11">
            <a:extLst>
              <a:ext uri="{FF2B5EF4-FFF2-40B4-BE49-F238E27FC236}">
                <a16:creationId xmlns:a16="http://schemas.microsoft.com/office/drawing/2014/main" xmlns="" id="{02CA1C29-4657-4DFF-8B65-B5D6803B20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28270" y="1711367"/>
            <a:ext cx="3262436" cy="2256942"/>
          </a:xfrm>
          <a:prstGeom prst="rect">
            <a:avLst/>
          </a:prstGeom>
        </p:spPr>
      </p:pic>
      <p:pic>
        <p:nvPicPr>
          <p:cNvPr id="10" name="Picture Placeholder 13">
            <a:extLst>
              <a:ext uri="{FF2B5EF4-FFF2-40B4-BE49-F238E27FC236}">
                <a16:creationId xmlns:a16="http://schemas.microsoft.com/office/drawing/2014/main" xmlns="" id="{FC359283-81B7-47A9-BB2D-035E39FD684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989085" y="1711367"/>
            <a:ext cx="3250997" cy="2256942"/>
          </a:xfrm>
          <a:prstGeom prst="rect">
            <a:avLst/>
          </a:prstGeom>
        </p:spPr>
      </p:pic>
      <p:sp>
        <p:nvSpPr>
          <p:cNvPr id="2" name="Rectangle 1"/>
          <p:cNvSpPr/>
          <p:nvPr/>
        </p:nvSpPr>
        <p:spPr>
          <a:xfrm>
            <a:off x="855423" y="4150895"/>
            <a:ext cx="10384659" cy="145582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a:solidFill>
                  <a:schemeClr val="tx1"/>
                </a:solidFill>
                <a:latin typeface="+mj-lt"/>
              </a:rPr>
              <a:t>Really</a:t>
            </a:r>
            <a:r>
              <a:rPr lang="en-US" sz="2000" dirty="0">
                <a:solidFill>
                  <a:schemeClr val="tx1"/>
                </a:solidFill>
                <a:latin typeface="+mj-lt"/>
              </a:rPr>
              <a:t> listening</a:t>
            </a:r>
          </a:p>
          <a:p>
            <a:pPr algn="ctr"/>
            <a:r>
              <a:rPr lang="en-US" sz="2000" dirty="0">
                <a:solidFill>
                  <a:schemeClr val="tx1"/>
                </a:solidFill>
                <a:latin typeface="+mj-lt"/>
              </a:rPr>
              <a:t>Paying attention</a:t>
            </a:r>
            <a:endParaRPr lang="da-DK" sz="2000" dirty="0">
              <a:solidFill>
                <a:schemeClr val="tx1"/>
              </a:solidFill>
              <a:latin typeface="+mj-lt"/>
            </a:endParaRPr>
          </a:p>
        </p:txBody>
      </p:sp>
      <p:sp>
        <p:nvSpPr>
          <p:cNvPr id="3" name="Slide Number Placeholder 2"/>
          <p:cNvSpPr>
            <a:spLocks noGrp="1"/>
          </p:cNvSpPr>
          <p:nvPr>
            <p:ph type="sldNum" sz="quarter" idx="12"/>
          </p:nvPr>
        </p:nvSpPr>
        <p:spPr/>
        <p:txBody>
          <a:bodyPr/>
          <a:lstStyle/>
          <a:p>
            <a:fld id="{5CCBEFA6-8277-4D9D-9123-9269B66012E9}" type="slidenum">
              <a:rPr lang="da-DK" smtClean="0"/>
              <a:t>17</a:t>
            </a:fld>
            <a:endParaRPr lang="da-DK"/>
          </a:p>
        </p:txBody>
      </p:sp>
      <p:sp>
        <p:nvSpPr>
          <p:cNvPr id="11" name="Title 1"/>
          <p:cNvSpPr txBox="1">
            <a:spLocks/>
          </p:cNvSpPr>
          <p:nvPr/>
        </p:nvSpPr>
        <p:spPr>
          <a:xfrm>
            <a:off x="740658" y="432261"/>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2: </a:t>
            </a:r>
            <a:r>
              <a:rPr lang="da-DK" sz="3000" b="1" dirty="0" err="1"/>
              <a:t>Being</a:t>
            </a:r>
            <a:r>
              <a:rPr lang="da-DK" sz="3000" b="1" dirty="0"/>
              <a:t> present</a:t>
            </a:r>
          </a:p>
        </p:txBody>
      </p:sp>
    </p:spTree>
    <p:extLst>
      <p:ext uri="{BB962C8B-B14F-4D97-AF65-F5344CB8AC3E}">
        <p14:creationId xmlns:p14="http://schemas.microsoft.com/office/powerpoint/2010/main" val="4136768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lock Arc 7"/>
          <p:cNvSpPr/>
          <p:nvPr/>
        </p:nvSpPr>
        <p:spPr>
          <a:xfrm>
            <a:off x="-2538598" y="877567"/>
            <a:ext cx="5534461" cy="5534461"/>
          </a:xfrm>
          <a:prstGeom prst="blockArc">
            <a:avLst>
              <a:gd name="adj1" fmla="val 18900000"/>
              <a:gd name="adj2" fmla="val 2700000"/>
              <a:gd name="adj3" fmla="val 360"/>
            </a:avLst>
          </a:prstGeom>
          <a:solidFill>
            <a:schemeClr val="bg2">
              <a:lumMod val="75000"/>
            </a:schemeClr>
          </a:solidFill>
          <a:ln>
            <a:solidFill>
              <a:schemeClr val="bg2">
                <a:lumMod val="75000"/>
              </a:schemeClr>
            </a:solidFill>
          </a:ln>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Oval 10"/>
          <p:cNvSpPr/>
          <p:nvPr/>
        </p:nvSpPr>
        <p:spPr>
          <a:xfrm>
            <a:off x="2139572" y="1767941"/>
            <a:ext cx="1115483" cy="1115483"/>
          </a:xfrm>
          <a:prstGeom prst="ellipse">
            <a:avLst/>
          </a:prstGeom>
          <a:solidFill>
            <a:schemeClr val="bg1"/>
          </a:solidFill>
          <a:ln w="28575">
            <a:solidFill>
              <a:schemeClr val="accent4"/>
            </a:solidFill>
          </a:ln>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12" name="Oval 11"/>
          <p:cNvSpPr/>
          <p:nvPr/>
        </p:nvSpPr>
        <p:spPr>
          <a:xfrm>
            <a:off x="2463955" y="3106521"/>
            <a:ext cx="1115483" cy="1115483"/>
          </a:xfrm>
          <a:prstGeom prst="ellipse">
            <a:avLst/>
          </a:prstGeom>
          <a:ln w="28575">
            <a:solidFill>
              <a:schemeClr val="accent2"/>
            </a:solidFill>
          </a:ln>
        </p:spPr>
        <p:style>
          <a:lnRef idx="2">
            <a:schemeClr val="accent6"/>
          </a:lnRef>
          <a:fillRef idx="1">
            <a:schemeClr val="lt1"/>
          </a:fillRef>
          <a:effectRef idx="0">
            <a:schemeClr val="accent6"/>
          </a:effectRef>
          <a:fontRef idx="minor">
            <a:schemeClr val="dk1">
              <a:hueOff val="0"/>
              <a:satOff val="0"/>
              <a:lumOff val="0"/>
              <a:alphaOff val="0"/>
            </a:schemeClr>
          </a:fontRef>
        </p:style>
      </p:sp>
      <p:sp>
        <p:nvSpPr>
          <p:cNvPr id="13" name="Oval 12"/>
          <p:cNvSpPr/>
          <p:nvPr/>
        </p:nvSpPr>
        <p:spPr>
          <a:xfrm>
            <a:off x="2139572" y="4445101"/>
            <a:ext cx="1115483" cy="1115483"/>
          </a:xfrm>
          <a:prstGeom prst="ellipse">
            <a:avLst/>
          </a:prstGeom>
          <a:ln w="28575">
            <a:solidFill>
              <a:schemeClr val="accent1"/>
            </a:solidFill>
          </a:ln>
        </p:spPr>
        <p:style>
          <a:lnRef idx="2">
            <a:schemeClr val="accent4">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Rounded Rectangle 5"/>
          <p:cNvSpPr/>
          <p:nvPr/>
        </p:nvSpPr>
        <p:spPr>
          <a:xfrm>
            <a:off x="3934326" y="1671844"/>
            <a:ext cx="5835317" cy="111548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r>
              <a:rPr lang="en-US" b="1" dirty="0">
                <a:solidFill>
                  <a:schemeClr val="bg1"/>
                </a:solidFill>
              </a:rPr>
              <a:t>Person-centered communication requires </a:t>
            </a:r>
          </a:p>
          <a:p>
            <a:pPr marL="360363" lvl="0"/>
            <a:r>
              <a:rPr lang="en-US" b="1" dirty="0">
                <a:solidFill>
                  <a:schemeClr val="bg1"/>
                </a:solidFill>
              </a:rPr>
              <a:t>self-awareness</a:t>
            </a:r>
          </a:p>
        </p:txBody>
      </p:sp>
      <p:sp>
        <p:nvSpPr>
          <p:cNvPr id="16" name="Rounded Rectangle 15"/>
          <p:cNvSpPr/>
          <p:nvPr/>
        </p:nvSpPr>
        <p:spPr>
          <a:xfrm>
            <a:off x="4664242" y="3058472"/>
            <a:ext cx="5835317" cy="111548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r>
              <a:rPr lang="en-US" b="1" dirty="0">
                <a:solidFill>
                  <a:schemeClr val="bg1"/>
                </a:solidFill>
              </a:rPr>
              <a:t>Reflective practice</a:t>
            </a:r>
          </a:p>
        </p:txBody>
      </p:sp>
      <p:sp>
        <p:nvSpPr>
          <p:cNvPr id="17" name="Rounded Rectangle 16"/>
          <p:cNvSpPr/>
          <p:nvPr/>
        </p:nvSpPr>
        <p:spPr>
          <a:xfrm>
            <a:off x="3934325" y="4445100"/>
            <a:ext cx="5835317" cy="111548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363" lvl="0"/>
            <a:r>
              <a:rPr lang="en-US" b="1" dirty="0">
                <a:solidFill>
                  <a:schemeClr val="bg1"/>
                </a:solidFill>
              </a:rPr>
              <a:t>Life-long learning</a:t>
            </a:r>
          </a:p>
        </p:txBody>
      </p:sp>
      <p:sp>
        <p:nvSpPr>
          <p:cNvPr id="2" name="Slide Number Placeholder 1"/>
          <p:cNvSpPr>
            <a:spLocks noGrp="1"/>
          </p:cNvSpPr>
          <p:nvPr>
            <p:ph type="sldNum" sz="quarter" idx="12"/>
          </p:nvPr>
        </p:nvSpPr>
        <p:spPr/>
        <p:txBody>
          <a:bodyPr/>
          <a:lstStyle/>
          <a:p>
            <a:fld id="{5CCBEFA6-8277-4D9D-9123-9269B66012E9}" type="slidenum">
              <a:rPr lang="da-DK" smtClean="0"/>
              <a:t>18</a:t>
            </a:fld>
            <a:endParaRPr lang="da-DK"/>
          </a:p>
        </p:txBody>
      </p:sp>
      <p:sp>
        <p:nvSpPr>
          <p:cNvPr id="14" name="Title 1"/>
          <p:cNvSpPr txBox="1">
            <a:spLocks/>
          </p:cNvSpPr>
          <p:nvPr/>
        </p:nvSpPr>
        <p:spPr>
          <a:xfrm>
            <a:off x="725160" y="432263"/>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Reflective</a:t>
            </a:r>
            <a:r>
              <a:rPr lang="da-DK" sz="3000" b="1" dirty="0"/>
              <a:t> </a:t>
            </a:r>
            <a:r>
              <a:rPr lang="da-DK" sz="3000" b="1" dirty="0" err="1"/>
              <a:t>practice</a:t>
            </a:r>
            <a:endParaRPr lang="da-DK" sz="3000" b="1" dirty="0"/>
          </a:p>
        </p:txBody>
      </p:sp>
    </p:spTree>
    <p:extLst>
      <p:ext uri="{BB962C8B-B14F-4D97-AF65-F5344CB8AC3E}">
        <p14:creationId xmlns:p14="http://schemas.microsoft.com/office/powerpoint/2010/main" val="1279528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ircular Arrow 17"/>
          <p:cNvSpPr/>
          <p:nvPr/>
        </p:nvSpPr>
        <p:spPr>
          <a:xfrm>
            <a:off x="4696280" y="1661354"/>
            <a:ext cx="3886634" cy="3886634"/>
          </a:xfrm>
          <a:prstGeom prst="circularArrow">
            <a:avLst>
              <a:gd name="adj1" fmla="val 5202"/>
              <a:gd name="adj2" fmla="val 336015"/>
              <a:gd name="adj3" fmla="val 21292825"/>
              <a:gd name="adj4" fmla="val 19766604"/>
              <a:gd name="adj5" fmla="val 6068"/>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ircular Arrow 19"/>
          <p:cNvSpPr/>
          <p:nvPr/>
        </p:nvSpPr>
        <p:spPr>
          <a:xfrm>
            <a:off x="4524416" y="2236327"/>
            <a:ext cx="4089552" cy="4089552"/>
          </a:xfrm>
          <a:prstGeom prst="circularArrow">
            <a:avLst>
              <a:gd name="adj1" fmla="val 5202"/>
              <a:gd name="adj2" fmla="val 336015"/>
              <a:gd name="adj3" fmla="val 4014266"/>
              <a:gd name="adj4" fmla="val 2253829"/>
              <a:gd name="adj5" fmla="val 6068"/>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Circular Arrow 21"/>
          <p:cNvSpPr/>
          <p:nvPr/>
        </p:nvSpPr>
        <p:spPr>
          <a:xfrm>
            <a:off x="3378373" y="2309202"/>
            <a:ext cx="4089552" cy="4089552"/>
          </a:xfrm>
          <a:prstGeom prst="circularArrow">
            <a:avLst>
              <a:gd name="adj1" fmla="val 5202"/>
              <a:gd name="adj2" fmla="val 336015"/>
              <a:gd name="adj3" fmla="val 8210155"/>
              <a:gd name="adj4" fmla="val 6449719"/>
              <a:gd name="adj5" fmla="val 6068"/>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ircular Arrow 23"/>
          <p:cNvSpPr/>
          <p:nvPr/>
        </p:nvSpPr>
        <p:spPr>
          <a:xfrm rot="370822">
            <a:off x="3348916" y="1439161"/>
            <a:ext cx="4089552" cy="4089552"/>
          </a:xfrm>
          <a:prstGeom prst="circularArrow">
            <a:avLst>
              <a:gd name="adj1" fmla="val 5202"/>
              <a:gd name="adj2" fmla="val 336015"/>
              <a:gd name="adj3" fmla="val 11902076"/>
              <a:gd name="adj4" fmla="val 10524161"/>
              <a:gd name="adj5" fmla="val 6068"/>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3617381" y="989630"/>
            <a:ext cx="1620997" cy="10908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Circular Arrow 25"/>
          <p:cNvSpPr/>
          <p:nvPr/>
        </p:nvSpPr>
        <p:spPr>
          <a:xfrm>
            <a:off x="3675689" y="1329724"/>
            <a:ext cx="4089552" cy="4089552"/>
          </a:xfrm>
          <a:prstGeom prst="circularArrow">
            <a:avLst>
              <a:gd name="adj1" fmla="val 5202"/>
              <a:gd name="adj2" fmla="val 330734"/>
              <a:gd name="adj3" fmla="val 16994233"/>
              <a:gd name="adj4" fmla="val 15632385"/>
              <a:gd name="adj5" fmla="val 6068"/>
            </a:avLst>
          </a:pr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Oval 1"/>
          <p:cNvSpPr/>
          <p:nvPr/>
        </p:nvSpPr>
        <p:spPr>
          <a:xfrm>
            <a:off x="4131470" y="1680749"/>
            <a:ext cx="1588995" cy="15889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1400" dirty="0">
                <a:solidFill>
                  <a:schemeClr val="tx1"/>
                </a:solidFill>
                <a:latin typeface="+mj-lt"/>
              </a:rPr>
              <a:t>5. What can you do next time</a:t>
            </a:r>
          </a:p>
        </p:txBody>
      </p:sp>
      <p:sp>
        <p:nvSpPr>
          <p:cNvPr id="37" name="Oval 36"/>
          <p:cNvSpPr/>
          <p:nvPr/>
        </p:nvSpPr>
        <p:spPr>
          <a:xfrm>
            <a:off x="6110002" y="1662101"/>
            <a:ext cx="1588995" cy="15889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1400" dirty="0">
                <a:solidFill>
                  <a:schemeClr val="tx1"/>
                </a:solidFill>
                <a:latin typeface="+mj-lt"/>
              </a:rPr>
              <a:t>1. What happened?</a:t>
            </a:r>
          </a:p>
        </p:txBody>
      </p:sp>
      <p:sp>
        <p:nvSpPr>
          <p:cNvPr id="39" name="Oval 38"/>
          <p:cNvSpPr/>
          <p:nvPr/>
        </p:nvSpPr>
        <p:spPr>
          <a:xfrm>
            <a:off x="6892556" y="3487309"/>
            <a:ext cx="1588995" cy="15889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1400" dirty="0">
                <a:solidFill>
                  <a:schemeClr val="tx1"/>
                </a:solidFill>
                <a:latin typeface="+mj-lt"/>
              </a:rPr>
              <a:t>2. How did you feel?</a:t>
            </a:r>
          </a:p>
        </p:txBody>
      </p:sp>
      <p:sp>
        <p:nvSpPr>
          <p:cNvPr id="40" name="Oval 39"/>
          <p:cNvSpPr/>
          <p:nvPr/>
        </p:nvSpPr>
        <p:spPr>
          <a:xfrm>
            <a:off x="3382562" y="3483937"/>
            <a:ext cx="1588995" cy="15889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1400" dirty="0">
                <a:solidFill>
                  <a:schemeClr val="tx1"/>
                </a:solidFill>
                <a:latin typeface="+mj-lt"/>
              </a:rPr>
              <a:t>4. What didn’t go so well?</a:t>
            </a:r>
          </a:p>
        </p:txBody>
      </p:sp>
      <p:sp>
        <p:nvSpPr>
          <p:cNvPr id="41" name="Oval 40"/>
          <p:cNvSpPr/>
          <p:nvPr/>
        </p:nvSpPr>
        <p:spPr>
          <a:xfrm>
            <a:off x="5147421" y="4675144"/>
            <a:ext cx="1588995" cy="1588995"/>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889000">
              <a:lnSpc>
                <a:spcPct val="90000"/>
              </a:lnSpc>
              <a:spcBef>
                <a:spcPct val="0"/>
              </a:spcBef>
              <a:spcAft>
                <a:spcPct val="35000"/>
              </a:spcAft>
            </a:pPr>
            <a:r>
              <a:rPr lang="en-US" sz="1400" dirty="0">
                <a:solidFill>
                  <a:schemeClr val="tx1"/>
                </a:solidFill>
                <a:latin typeface="+mj-lt"/>
              </a:rPr>
              <a:t>3. What went well?</a:t>
            </a:r>
          </a:p>
        </p:txBody>
      </p:sp>
      <p:sp>
        <p:nvSpPr>
          <p:cNvPr id="3" name="Slide Number Placeholder 2"/>
          <p:cNvSpPr>
            <a:spLocks noGrp="1"/>
          </p:cNvSpPr>
          <p:nvPr>
            <p:ph type="sldNum" sz="quarter" idx="12"/>
          </p:nvPr>
        </p:nvSpPr>
        <p:spPr/>
        <p:txBody>
          <a:bodyPr/>
          <a:lstStyle/>
          <a:p>
            <a:fld id="{5CCBEFA6-8277-4D9D-9123-9269B66012E9}" type="slidenum">
              <a:rPr lang="da-DK" smtClean="0"/>
              <a:t>19</a:t>
            </a:fld>
            <a:endParaRPr lang="da-DK"/>
          </a:p>
        </p:txBody>
      </p:sp>
      <p:sp>
        <p:nvSpPr>
          <p:cNvPr id="17" name="Title 1"/>
          <p:cNvSpPr txBox="1">
            <a:spLocks/>
          </p:cNvSpPr>
          <p:nvPr/>
        </p:nvSpPr>
        <p:spPr>
          <a:xfrm>
            <a:off x="730612" y="432390"/>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3: </a:t>
            </a:r>
            <a:r>
              <a:rPr lang="da-DK" sz="3000" b="1" dirty="0" err="1"/>
              <a:t>Reflective</a:t>
            </a:r>
            <a:r>
              <a:rPr lang="da-DK" sz="3000" b="1" dirty="0"/>
              <a:t> </a:t>
            </a:r>
            <a:r>
              <a:rPr lang="da-DK" sz="3000" b="1" dirty="0" err="1"/>
              <a:t>exercise</a:t>
            </a:r>
            <a:endParaRPr lang="da-DK" sz="3000" b="1" dirty="0"/>
          </a:p>
        </p:txBody>
      </p:sp>
    </p:spTree>
    <p:extLst>
      <p:ext uri="{BB962C8B-B14F-4D97-AF65-F5344CB8AC3E}">
        <p14:creationId xmlns:p14="http://schemas.microsoft.com/office/powerpoint/2010/main" val="3671176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CCBEFA6-8277-4D9D-9123-9269B66012E9}" type="slidenum">
              <a:rPr lang="da-DK" smtClean="0"/>
              <a:t>2</a:t>
            </a:fld>
            <a:endParaRPr lang="da-DK"/>
          </a:p>
        </p:txBody>
      </p:sp>
      <p:sp>
        <p:nvSpPr>
          <p:cNvPr id="20" name="Title 19">
            <a:extLst>
              <a:ext uri="{FF2B5EF4-FFF2-40B4-BE49-F238E27FC236}">
                <a16:creationId xmlns:a16="http://schemas.microsoft.com/office/drawing/2014/main" xmlns="" id="{419BA924-CD71-45E2-83DB-21DB0FC8A877}"/>
              </a:ext>
            </a:extLst>
          </p:cNvPr>
          <p:cNvSpPr>
            <a:spLocks noGrp="1"/>
          </p:cNvSpPr>
          <p:nvPr>
            <p:ph type="title"/>
          </p:nvPr>
        </p:nvSpPr>
        <p:spPr>
          <a:xfrm>
            <a:off x="717331" y="535912"/>
            <a:ext cx="10414290" cy="339356"/>
          </a:xfrm>
        </p:spPr>
        <p:txBody>
          <a:bodyPr>
            <a:noAutofit/>
          </a:bodyPr>
          <a:lstStyle/>
          <a:p>
            <a:r>
              <a:rPr lang="da-DK" sz="3000" dirty="0"/>
              <a:t>Acknowledgements</a:t>
            </a:r>
          </a:p>
        </p:txBody>
      </p:sp>
      <p:pic>
        <p:nvPicPr>
          <p:cNvPr id="2" name="Content Placeholder 1"/>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7705496" y="1659012"/>
            <a:ext cx="3129652" cy="4238071"/>
          </a:xfrm>
        </p:spPr>
      </p:pic>
      <p:sp>
        <p:nvSpPr>
          <p:cNvPr id="7" name="TextBox 6"/>
          <p:cNvSpPr txBox="1"/>
          <p:nvPr/>
        </p:nvSpPr>
        <p:spPr>
          <a:xfrm>
            <a:off x="754402" y="1659012"/>
            <a:ext cx="6225592" cy="2062103"/>
          </a:xfrm>
          <a:prstGeom prst="rect">
            <a:avLst/>
          </a:prstGeom>
          <a:noFill/>
        </p:spPr>
        <p:txBody>
          <a:bodyPr wrap="square" rtlCol="0">
            <a:spAutoFit/>
          </a:bodyPr>
          <a:lstStyle/>
          <a:p>
            <a:r>
              <a:rPr lang="en-US" sz="1600" dirty="0">
                <a:solidFill>
                  <a:schemeClr val="bg2">
                    <a:lumMod val="10000"/>
                  </a:schemeClr>
                </a:solidFill>
                <a:latin typeface="Montserrat" panose="00000500000000000000" pitchFamily="2" charset="0"/>
              </a:rPr>
              <a:t>Samantha </a:t>
            </a:r>
            <a:r>
              <a:rPr lang="en-US" sz="1600" dirty="0" smtClean="0">
                <a:solidFill>
                  <a:schemeClr val="bg2">
                    <a:lumMod val="10000"/>
                  </a:schemeClr>
                </a:solidFill>
                <a:latin typeface="Montserrat" panose="00000500000000000000" pitchFamily="2" charset="0"/>
              </a:rPr>
              <a:t>Tai</a:t>
            </a:r>
            <a:r>
              <a:rPr lang="en-US" sz="1600" dirty="0">
                <a:solidFill>
                  <a:schemeClr val="bg2">
                    <a:lumMod val="10000"/>
                  </a:schemeClr>
                </a:solidFill>
                <a:latin typeface="Montserrat" panose="00000500000000000000" pitchFamily="2" charset="0"/>
              </a:rPr>
              <a:t>, Lecturer, Audiologist, and PhD candidate at the University of </a:t>
            </a:r>
            <a:r>
              <a:rPr lang="en-US" sz="1600" dirty="0" smtClean="0">
                <a:solidFill>
                  <a:schemeClr val="bg2">
                    <a:lumMod val="10000"/>
                  </a:schemeClr>
                </a:solidFill>
                <a:latin typeface="Montserrat" panose="00000500000000000000" pitchFamily="2" charset="0"/>
              </a:rPr>
              <a:t>Melbourne </a:t>
            </a:r>
            <a:r>
              <a:rPr lang="en-US" sz="1600" dirty="0">
                <a:solidFill>
                  <a:schemeClr val="bg2">
                    <a:lumMod val="10000"/>
                  </a:schemeClr>
                </a:solidFill>
                <a:latin typeface="Montserrat" panose="00000500000000000000" pitchFamily="2" charset="0"/>
              </a:rPr>
              <a:t>co-created this course with the Ida Institute. </a:t>
            </a:r>
          </a:p>
          <a:p>
            <a:endParaRPr lang="en-US" sz="1600" dirty="0">
              <a:solidFill>
                <a:schemeClr val="bg2">
                  <a:lumMod val="10000"/>
                </a:schemeClr>
              </a:solidFill>
              <a:latin typeface="Montserrat" panose="00000500000000000000" pitchFamily="2" charset="0"/>
            </a:endParaRPr>
          </a:p>
          <a:p>
            <a:r>
              <a:rPr lang="en-US" sz="1600" dirty="0">
                <a:solidFill>
                  <a:schemeClr val="bg2">
                    <a:lumMod val="10000"/>
                  </a:schemeClr>
                </a:solidFill>
                <a:latin typeface="Montserrat" panose="00000500000000000000" pitchFamily="2" charset="0"/>
              </a:rPr>
              <a:t>We would like to acknowledge helpful contributions from: </a:t>
            </a:r>
          </a:p>
          <a:p>
            <a:pPr marL="619125" lvl="2" indent="-34290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ontserrat" panose="00000500000000000000" pitchFamily="2" charset="0"/>
              </a:rPr>
              <a:t>Dr. Caitlin Barr</a:t>
            </a:r>
          </a:p>
          <a:p>
            <a:pPr marL="619125" lvl="2" indent="-342900">
              <a:spcBef>
                <a:spcPts val="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ontserrat" panose="00000500000000000000" pitchFamily="2" charset="0"/>
              </a:rPr>
              <a:t>Dr. </a:t>
            </a:r>
            <a:r>
              <a:rPr lang="en-US" sz="1600" dirty="0" err="1">
                <a:solidFill>
                  <a:schemeClr val="bg2">
                    <a:lumMod val="10000"/>
                  </a:schemeClr>
                </a:solidFill>
                <a:latin typeface="Montserrat" panose="00000500000000000000" pitchFamily="2" charset="0"/>
              </a:rPr>
              <a:t>Nerina</a:t>
            </a:r>
            <a:r>
              <a:rPr lang="en-US" sz="1600" dirty="0">
                <a:solidFill>
                  <a:schemeClr val="bg2">
                    <a:lumMod val="10000"/>
                  </a:schemeClr>
                </a:solidFill>
                <a:latin typeface="Montserrat" panose="00000500000000000000" pitchFamily="2" charset="0"/>
              </a:rPr>
              <a:t> </a:t>
            </a:r>
            <a:r>
              <a:rPr lang="en-US" sz="1600" dirty="0" err="1">
                <a:solidFill>
                  <a:schemeClr val="bg2">
                    <a:lumMod val="10000"/>
                  </a:schemeClr>
                </a:solidFill>
                <a:latin typeface="Montserrat" panose="00000500000000000000" pitchFamily="2" charset="0"/>
              </a:rPr>
              <a:t>Scarinci</a:t>
            </a:r>
            <a:r>
              <a:rPr lang="en-US" sz="1600" dirty="0">
                <a:solidFill>
                  <a:schemeClr val="bg2">
                    <a:lumMod val="10000"/>
                  </a:schemeClr>
                </a:solidFill>
                <a:latin typeface="Montserrat" panose="00000500000000000000" pitchFamily="2" charset="0"/>
              </a:rPr>
              <a:t> </a:t>
            </a:r>
          </a:p>
          <a:p>
            <a:endParaRPr lang="da-DK" sz="1600" dirty="0">
              <a:solidFill>
                <a:schemeClr val="bg2">
                  <a:lumMod val="10000"/>
                </a:schemeClr>
              </a:solidFill>
              <a:latin typeface="Montserrat" panose="00000500000000000000" pitchFamily="2" charset="0"/>
            </a:endParaRPr>
          </a:p>
        </p:txBody>
      </p:sp>
    </p:spTree>
    <p:extLst>
      <p:ext uri="{BB962C8B-B14F-4D97-AF65-F5344CB8AC3E}">
        <p14:creationId xmlns:p14="http://schemas.microsoft.com/office/powerpoint/2010/main" val="2015616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CCBEFA6-8277-4D9D-9123-9269B66012E9}" type="slidenum">
              <a:rPr lang="da-DK" smtClean="0"/>
              <a:t>20</a:t>
            </a:fld>
            <a:endParaRPr lang="da-DK"/>
          </a:p>
        </p:txBody>
      </p:sp>
      <p:sp>
        <p:nvSpPr>
          <p:cNvPr id="5" name="Title 4"/>
          <p:cNvSpPr>
            <a:spLocks noGrp="1"/>
          </p:cNvSpPr>
          <p:nvPr>
            <p:ph type="title"/>
          </p:nvPr>
        </p:nvSpPr>
        <p:spPr/>
        <p:txBody>
          <a:bodyPr/>
          <a:lstStyle/>
          <a:p>
            <a:r>
              <a:rPr lang="en-US" dirty="0" smtClean="0"/>
              <a:t>Reflective journal</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871990" y="1282443"/>
            <a:ext cx="8719974" cy="4916803"/>
          </a:xfrm>
        </p:spPr>
      </p:pic>
      <p:pic>
        <p:nvPicPr>
          <p:cNvPr id="9" name="Content Placeholder 8"/>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rot="474253">
            <a:off x="6168191" y="1043929"/>
            <a:ext cx="3767909" cy="4919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8868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160" y="1677737"/>
            <a:ext cx="3919746" cy="3919746"/>
          </a:xfrm>
          <a:prstGeom prst="rect">
            <a:avLst/>
          </a:prstGeom>
        </p:spPr>
      </p:pic>
      <p:sp>
        <p:nvSpPr>
          <p:cNvPr id="6" name="Rectangle 5"/>
          <p:cNvSpPr/>
          <p:nvPr/>
        </p:nvSpPr>
        <p:spPr>
          <a:xfrm>
            <a:off x="4826906" y="1677737"/>
            <a:ext cx="7365094" cy="391974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lvl="0" indent="-342900">
              <a:lnSpc>
                <a:spcPts val="2400"/>
              </a:lnSpc>
            </a:pPr>
            <a:r>
              <a:rPr lang="en-US" sz="1600" dirty="0">
                <a:solidFill>
                  <a:schemeClr val="bg2">
                    <a:lumMod val="10000"/>
                  </a:schemeClr>
                </a:solidFill>
              </a:rPr>
              <a:t>Working in pairs:</a:t>
            </a:r>
          </a:p>
          <a:p>
            <a:pPr marL="541338" lvl="0" indent="-342900">
              <a:lnSpc>
                <a:spcPts val="2400"/>
              </a:lnSpc>
            </a:pPr>
            <a:endParaRPr lang="en-US" sz="1600" dirty="0">
              <a:solidFill>
                <a:schemeClr val="bg2">
                  <a:lumMod val="10000"/>
                </a:schemeClr>
              </a:solidFill>
            </a:endParaRPr>
          </a:p>
          <a:p>
            <a:pPr marL="541338" lvl="0" indent="-342900">
              <a:lnSpc>
                <a:spcPts val="24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Share the scenario described in your reflective statement </a:t>
            </a:r>
          </a:p>
          <a:p>
            <a:pPr marL="541338" lvl="0">
              <a:lnSpc>
                <a:spcPts val="2400"/>
              </a:lnSpc>
              <a:buClr>
                <a:schemeClr val="tx1">
                  <a:lumMod val="40000"/>
                  <a:lumOff val="60000"/>
                </a:schemeClr>
              </a:buClr>
              <a:buSzPct val="150000"/>
            </a:pPr>
            <a:r>
              <a:rPr lang="en-US" sz="1600" dirty="0">
                <a:solidFill>
                  <a:schemeClr val="bg2">
                    <a:lumMod val="10000"/>
                  </a:schemeClr>
                </a:solidFill>
              </a:rPr>
              <a:t>with your partner OR</a:t>
            </a:r>
          </a:p>
          <a:p>
            <a:pPr marL="541338" lvl="0" indent="-342900">
              <a:lnSpc>
                <a:spcPts val="2400"/>
              </a:lnSpc>
              <a:buClr>
                <a:schemeClr val="tx1">
                  <a:lumMod val="40000"/>
                  <a:lumOff val="60000"/>
                </a:schemeClr>
              </a:buClr>
              <a:buSzPct val="150000"/>
            </a:pPr>
            <a:endParaRPr lang="en-US" sz="1600" dirty="0">
              <a:solidFill>
                <a:schemeClr val="bg2">
                  <a:lumMod val="10000"/>
                </a:schemeClr>
              </a:solidFill>
            </a:endParaRPr>
          </a:p>
          <a:p>
            <a:pPr marL="541338" lvl="0" indent="-342900">
              <a:lnSpc>
                <a:spcPts val="24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Come up with a scenario you anticipate would be difficult </a:t>
            </a:r>
          </a:p>
          <a:p>
            <a:pPr marL="541338" lvl="0">
              <a:lnSpc>
                <a:spcPts val="2400"/>
              </a:lnSpc>
              <a:buClr>
                <a:schemeClr val="tx1">
                  <a:lumMod val="40000"/>
                  <a:lumOff val="60000"/>
                </a:schemeClr>
              </a:buClr>
              <a:buSzPct val="150000"/>
            </a:pPr>
            <a:r>
              <a:rPr lang="en-US" sz="1600" dirty="0">
                <a:solidFill>
                  <a:schemeClr val="bg2">
                    <a:lumMod val="10000"/>
                  </a:schemeClr>
                </a:solidFill>
              </a:rPr>
              <a:t>in the clinic.</a:t>
            </a:r>
          </a:p>
        </p:txBody>
      </p:sp>
      <p:sp>
        <p:nvSpPr>
          <p:cNvPr id="3" name="Slide Number Placeholder 2"/>
          <p:cNvSpPr>
            <a:spLocks noGrp="1"/>
          </p:cNvSpPr>
          <p:nvPr>
            <p:ph type="sldNum" sz="quarter" idx="12"/>
          </p:nvPr>
        </p:nvSpPr>
        <p:spPr/>
        <p:txBody>
          <a:bodyPr/>
          <a:lstStyle/>
          <a:p>
            <a:fld id="{5CCBEFA6-8277-4D9D-9123-9269B66012E9}" type="slidenum">
              <a:rPr lang="da-DK" smtClean="0"/>
              <a:t>21</a:t>
            </a:fld>
            <a:endParaRPr lang="da-DK"/>
          </a:p>
        </p:txBody>
      </p:sp>
      <p:sp>
        <p:nvSpPr>
          <p:cNvPr id="8" name="Title 1"/>
          <p:cNvSpPr txBox="1">
            <a:spLocks/>
          </p:cNvSpPr>
          <p:nvPr/>
        </p:nvSpPr>
        <p:spPr>
          <a:xfrm>
            <a:off x="833646" y="43226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4: </a:t>
            </a:r>
            <a:r>
              <a:rPr lang="da-DK" sz="3000" b="1" dirty="0" err="1"/>
              <a:t>Role-play</a:t>
            </a:r>
            <a:endParaRPr lang="da-DK" sz="3000" b="1" dirty="0"/>
          </a:p>
        </p:txBody>
      </p:sp>
    </p:spTree>
    <p:extLst>
      <p:ext uri="{BB962C8B-B14F-4D97-AF65-F5344CB8AC3E}">
        <p14:creationId xmlns:p14="http://schemas.microsoft.com/office/powerpoint/2010/main" val="31094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189747"/>
            <a:ext cx="8975557" cy="339290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Confidentiality (what happens in the group stays in the group)</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Observing is just as important as role-playing</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Respect each other</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Do not interrupt each other</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The group takes joint responsibility for each role-play session</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Give constructive, non-judgmental feedback</a:t>
            </a:r>
          </a:p>
          <a:p>
            <a:pPr marL="1162050" indent="-342900">
              <a:lnSpc>
                <a:spcPts val="2200"/>
              </a:lnSpc>
              <a:spcBef>
                <a:spcPts val="1200"/>
              </a:spcBef>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Freely ask for support from the group</a:t>
            </a:r>
          </a:p>
        </p:txBody>
      </p:sp>
      <p:sp>
        <p:nvSpPr>
          <p:cNvPr id="3" name="TextBox 2"/>
          <p:cNvSpPr txBox="1"/>
          <p:nvPr/>
        </p:nvSpPr>
        <p:spPr>
          <a:xfrm>
            <a:off x="787152" y="1697746"/>
            <a:ext cx="1834156" cy="707886"/>
          </a:xfrm>
          <a:prstGeom prst="rect">
            <a:avLst/>
          </a:prstGeom>
          <a:noFill/>
        </p:spPr>
        <p:txBody>
          <a:bodyPr wrap="none" rtlCol="0">
            <a:spAutoFit/>
          </a:bodyPr>
          <a:lstStyle/>
          <a:p>
            <a:r>
              <a:rPr lang="en-US" sz="2000" dirty="0">
                <a:latin typeface="+mj-lt"/>
              </a:rPr>
              <a:t>Ground rules </a:t>
            </a:r>
          </a:p>
          <a:p>
            <a:endParaRPr lang="da-DK" sz="2000" dirty="0">
              <a:latin typeface="+mj-lt"/>
            </a:endParaRPr>
          </a:p>
        </p:txBody>
      </p:sp>
      <p:sp>
        <p:nvSpPr>
          <p:cNvPr id="6" name="TextBox 5"/>
          <p:cNvSpPr txBox="1"/>
          <p:nvPr/>
        </p:nvSpPr>
        <p:spPr>
          <a:xfrm>
            <a:off x="1162883" y="5813044"/>
            <a:ext cx="6506909" cy="523220"/>
          </a:xfrm>
          <a:prstGeom prst="rect">
            <a:avLst/>
          </a:prstGeom>
          <a:noFill/>
        </p:spPr>
        <p:txBody>
          <a:bodyPr wrap="none" rtlCol="0">
            <a:spAutoFit/>
          </a:bodyPr>
          <a:lstStyle/>
          <a:p>
            <a:r>
              <a:rPr lang="en-US" sz="1400" dirty="0">
                <a:solidFill>
                  <a:schemeClr val="bg1">
                    <a:lumMod val="65000"/>
                  </a:schemeClr>
                </a:solidFill>
                <a:latin typeface="+mj-lt"/>
              </a:rPr>
              <a:t>Watch Group Rules – Creating a Safe Environment, by Dr. Leslie Jones</a:t>
            </a:r>
          </a:p>
          <a:p>
            <a:endParaRPr lang="da-DK" sz="1400" dirty="0">
              <a:solidFill>
                <a:schemeClr val="bg1">
                  <a:lumMod val="65000"/>
                </a:schemeClr>
              </a:solidFill>
              <a:latin typeface="+mj-lt"/>
            </a:endParaRPr>
          </a:p>
        </p:txBody>
      </p:sp>
      <p:sp>
        <p:nvSpPr>
          <p:cNvPr id="7" name="Slide Number Placeholder 6"/>
          <p:cNvSpPr>
            <a:spLocks noGrp="1"/>
          </p:cNvSpPr>
          <p:nvPr>
            <p:ph type="sldNum" sz="quarter" idx="12"/>
          </p:nvPr>
        </p:nvSpPr>
        <p:spPr/>
        <p:txBody>
          <a:bodyPr/>
          <a:lstStyle/>
          <a:p>
            <a:fld id="{5CCBEFA6-8277-4D9D-9123-9269B66012E9}" type="slidenum">
              <a:rPr lang="da-DK" smtClean="0"/>
              <a:t>22</a:t>
            </a:fld>
            <a:endParaRPr lang="da-DK"/>
          </a:p>
        </p:txBody>
      </p:sp>
      <p:sp>
        <p:nvSpPr>
          <p:cNvPr id="9" name="Title 1"/>
          <p:cNvSpPr txBox="1">
            <a:spLocks/>
          </p:cNvSpPr>
          <p:nvPr/>
        </p:nvSpPr>
        <p:spPr>
          <a:xfrm>
            <a:off x="787152" y="633742"/>
            <a:ext cx="10515600" cy="5761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a:t>Activity 4: </a:t>
            </a:r>
            <a:r>
              <a:rPr lang="en-US" sz="3000" b="1" dirty="0"/>
              <a:t>Ground rules for a safe </a:t>
            </a:r>
            <a:endParaRPr lang="en-US" sz="3000" b="1" dirty="0" smtClean="0"/>
          </a:p>
          <a:p>
            <a:r>
              <a:rPr lang="en-US" sz="3000" b="1" dirty="0" smtClean="0"/>
              <a:t>learning </a:t>
            </a:r>
            <a:r>
              <a:rPr lang="en-US" sz="3000" b="1" dirty="0"/>
              <a:t>environment</a:t>
            </a:r>
            <a:endParaRPr lang="da-DK" sz="3000" b="1" dirty="0"/>
          </a:p>
        </p:txBody>
      </p:sp>
    </p:spTree>
    <p:extLst>
      <p:ext uri="{BB962C8B-B14F-4D97-AF65-F5344CB8AC3E}">
        <p14:creationId xmlns:p14="http://schemas.microsoft.com/office/powerpoint/2010/main" val="2058885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577922" y="2549062"/>
            <a:ext cx="6527223" cy="673796"/>
            <a:chOff x="3044952" y="1084288"/>
            <a:chExt cx="5413248" cy="752789"/>
          </a:xfrm>
          <a:solidFill>
            <a:schemeClr val="tx1">
              <a:lumMod val="40000"/>
              <a:lumOff val="60000"/>
            </a:schemeClr>
          </a:solidFill>
        </p:grpSpPr>
        <p:sp>
          <p:nvSpPr>
            <p:cNvPr id="48" name="Round Same Side Corner Rectangle 47"/>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49" name="Round Same Side Corner Rectangle 4"/>
            <p:cNvSpPr/>
            <p:nvPr/>
          </p:nvSpPr>
          <p:spPr>
            <a:xfrm>
              <a:off x="3044952" y="1121036"/>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Invest in the beginning</a:t>
              </a:r>
            </a:p>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Elicit </a:t>
              </a:r>
              <a:r>
                <a:rPr lang="en-US" sz="1600" kern="1200">
                  <a:solidFill>
                    <a:schemeClr val="bg1"/>
                  </a:solidFill>
                </a:rPr>
                <a:t>the patients’ </a:t>
              </a:r>
              <a:r>
                <a:rPr lang="en-US" sz="1600" kern="1200" dirty="0">
                  <a:solidFill>
                    <a:schemeClr val="bg1"/>
                  </a:solidFill>
                </a:rPr>
                <a:t>perspectives </a:t>
              </a:r>
            </a:p>
          </p:txBody>
        </p:sp>
      </p:grpSp>
      <p:grpSp>
        <p:nvGrpSpPr>
          <p:cNvPr id="27" name="Group 26"/>
          <p:cNvGrpSpPr/>
          <p:nvPr/>
        </p:nvGrpSpPr>
        <p:grpSpPr>
          <a:xfrm>
            <a:off x="1037263" y="2459819"/>
            <a:ext cx="3594893" cy="842245"/>
            <a:chOff x="0" y="990188"/>
            <a:chExt cx="3044952" cy="940987"/>
          </a:xfrm>
          <a:solidFill>
            <a:schemeClr val="tx1">
              <a:lumMod val="60000"/>
              <a:lumOff val="40000"/>
            </a:schemeClr>
          </a:solidFill>
        </p:grpSpPr>
        <p:sp>
          <p:nvSpPr>
            <p:cNvPr id="46" name="Rounded Rectangle 45"/>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7"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a:t>
              </a:r>
            </a:p>
          </p:txBody>
        </p:sp>
      </p:grpSp>
      <p:grpSp>
        <p:nvGrpSpPr>
          <p:cNvPr id="28" name="Group 27"/>
          <p:cNvGrpSpPr/>
          <p:nvPr/>
        </p:nvGrpSpPr>
        <p:grpSpPr>
          <a:xfrm>
            <a:off x="4577922" y="3428817"/>
            <a:ext cx="6527223" cy="673796"/>
            <a:chOff x="3044952" y="2072324"/>
            <a:chExt cx="5413248" cy="752789"/>
          </a:xfrm>
          <a:solidFill>
            <a:schemeClr val="tx1">
              <a:lumMod val="40000"/>
              <a:lumOff val="60000"/>
            </a:schemeClr>
          </a:solidFill>
        </p:grpSpPr>
        <p:sp>
          <p:nvSpPr>
            <p:cNvPr id="44" name="Round Same Side Corner Rectangle 43"/>
            <p:cNvSpPr/>
            <p:nvPr/>
          </p:nvSpPr>
          <p:spPr>
            <a:xfrm rot="5400000">
              <a:off x="5375181" y="-257905"/>
              <a:ext cx="752789" cy="5413248"/>
            </a:xfrm>
            <a:prstGeom prst="round2SameRect">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45" name="Round Same Side Corner Rectangle 8"/>
            <p:cNvSpPr/>
            <p:nvPr/>
          </p:nvSpPr>
          <p:spPr>
            <a:xfrm>
              <a:off x="3044952" y="2109072"/>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Demonstrate empathy</a:t>
              </a:r>
            </a:p>
          </p:txBody>
        </p:sp>
      </p:grpSp>
      <p:grpSp>
        <p:nvGrpSpPr>
          <p:cNvPr id="29" name="Group 28"/>
          <p:cNvGrpSpPr/>
          <p:nvPr/>
        </p:nvGrpSpPr>
        <p:grpSpPr>
          <a:xfrm>
            <a:off x="1037263" y="3339574"/>
            <a:ext cx="3594893" cy="842245"/>
            <a:chOff x="0" y="1978224"/>
            <a:chExt cx="3044952" cy="940987"/>
          </a:xfrm>
          <a:solidFill>
            <a:schemeClr val="tx1">
              <a:lumMod val="60000"/>
              <a:lumOff val="40000"/>
            </a:schemeClr>
          </a:solidFill>
        </p:grpSpPr>
        <p:sp>
          <p:nvSpPr>
            <p:cNvPr id="42" name="Rounded Rectangle 41"/>
            <p:cNvSpPr/>
            <p:nvPr/>
          </p:nvSpPr>
          <p:spPr>
            <a:xfrm>
              <a:off x="0" y="1978224"/>
              <a:ext cx="3044952" cy="940987"/>
            </a:xfrm>
            <a:prstGeom prst="roundRect">
              <a:avLst/>
            </a:prstGeom>
            <a:grp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3" name="Rounded Rectangle 10"/>
            <p:cNvSpPr/>
            <p:nvPr/>
          </p:nvSpPr>
          <p:spPr>
            <a:xfrm>
              <a:off x="45935" y="2024159"/>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III:</a:t>
              </a:r>
            </a:p>
          </p:txBody>
        </p:sp>
      </p:grpSp>
      <p:grpSp>
        <p:nvGrpSpPr>
          <p:cNvPr id="30" name="Group 29"/>
          <p:cNvGrpSpPr/>
          <p:nvPr/>
        </p:nvGrpSpPr>
        <p:grpSpPr>
          <a:xfrm>
            <a:off x="4577922" y="4308576"/>
            <a:ext cx="6527223" cy="673796"/>
            <a:chOff x="3044952" y="3060359"/>
            <a:chExt cx="5413248" cy="752789"/>
          </a:xfrm>
          <a:solidFill>
            <a:schemeClr val="tx1">
              <a:lumMod val="40000"/>
              <a:lumOff val="60000"/>
            </a:schemeClr>
          </a:solidFill>
        </p:grpSpPr>
        <p:sp>
          <p:nvSpPr>
            <p:cNvPr id="40" name="Round Same Side Corner Rectangle 39"/>
            <p:cNvSpPr/>
            <p:nvPr/>
          </p:nvSpPr>
          <p:spPr>
            <a:xfrm rot="5400000">
              <a:off x="5375181" y="730130"/>
              <a:ext cx="752789" cy="5413248"/>
            </a:xfrm>
            <a:prstGeom prst="round2SameRect">
              <a:avLst/>
            </a:prstGeom>
            <a:grpFill/>
            <a:ln>
              <a:noFill/>
            </a:ln>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41" name="Round Same Side Corner Rectangle 12"/>
            <p:cNvSpPr/>
            <p:nvPr/>
          </p:nvSpPr>
          <p:spPr>
            <a:xfrm>
              <a:off x="3044952" y="3097107"/>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Invest in the end</a:t>
              </a:r>
            </a:p>
          </p:txBody>
        </p:sp>
      </p:grpSp>
      <p:grpSp>
        <p:nvGrpSpPr>
          <p:cNvPr id="31" name="Group 30"/>
          <p:cNvGrpSpPr/>
          <p:nvPr/>
        </p:nvGrpSpPr>
        <p:grpSpPr>
          <a:xfrm>
            <a:off x="1037263" y="4219335"/>
            <a:ext cx="3594893" cy="842245"/>
            <a:chOff x="0" y="2966261"/>
            <a:chExt cx="3044952" cy="940987"/>
          </a:xfrm>
          <a:solidFill>
            <a:schemeClr val="tx1">
              <a:lumMod val="60000"/>
              <a:lumOff val="40000"/>
            </a:schemeClr>
          </a:solidFill>
        </p:grpSpPr>
        <p:sp>
          <p:nvSpPr>
            <p:cNvPr id="38" name="Rounded Rectangle 37"/>
            <p:cNvSpPr/>
            <p:nvPr/>
          </p:nvSpPr>
          <p:spPr>
            <a:xfrm>
              <a:off x="0" y="2966261"/>
              <a:ext cx="3044952" cy="940987"/>
            </a:xfrm>
            <a:prstGeom prst="roundRect">
              <a:avLst/>
            </a:prstGeom>
            <a:gr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39" name="Rounded Rectangle 14"/>
            <p:cNvSpPr/>
            <p:nvPr/>
          </p:nvSpPr>
          <p:spPr>
            <a:xfrm>
              <a:off x="45935" y="3012196"/>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IV:</a:t>
              </a:r>
            </a:p>
          </p:txBody>
        </p:sp>
      </p:grpSp>
      <p:grpSp>
        <p:nvGrpSpPr>
          <p:cNvPr id="32" name="Group 31"/>
          <p:cNvGrpSpPr/>
          <p:nvPr/>
        </p:nvGrpSpPr>
        <p:grpSpPr>
          <a:xfrm>
            <a:off x="4577922" y="5200353"/>
            <a:ext cx="6527223" cy="673796"/>
            <a:chOff x="3044952" y="4048396"/>
            <a:chExt cx="5413248" cy="752789"/>
          </a:xfrm>
          <a:solidFill>
            <a:schemeClr val="tx1">
              <a:lumMod val="40000"/>
              <a:lumOff val="60000"/>
            </a:schemeClr>
          </a:solidFill>
        </p:grpSpPr>
        <p:sp>
          <p:nvSpPr>
            <p:cNvPr id="36" name="Round Same Side Corner Rectangle 35"/>
            <p:cNvSpPr/>
            <p:nvPr/>
          </p:nvSpPr>
          <p:spPr>
            <a:xfrm rot="5400000">
              <a:off x="5375181" y="1718167"/>
              <a:ext cx="752789" cy="5413248"/>
            </a:xfrm>
            <a:prstGeom prst="round2SameRect">
              <a:avLst/>
            </a:prstGeom>
            <a:grpFill/>
            <a:ln>
              <a:noFill/>
            </a:ln>
          </p:spPr>
          <p:style>
            <a:lnRef idx="2">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37" name="Round Same Side Corner Rectangle 16"/>
            <p:cNvSpPr/>
            <p:nvPr/>
          </p:nvSpPr>
          <p:spPr>
            <a:xfrm>
              <a:off x="3044952" y="4085144"/>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42900" lvl="1" indent="-342900" algn="l" defTabSz="889000">
                <a:lnSpc>
                  <a:spcPct val="90000"/>
                </a:lnSpc>
                <a:spcBef>
                  <a:spcPct val="0"/>
                </a:spcBef>
                <a:spcAft>
                  <a:spcPct val="15000"/>
                </a:spcAft>
                <a:buClr>
                  <a:schemeClr val="bg1"/>
                </a:buClr>
                <a:buSzPct val="150000"/>
                <a:buFont typeface="Arial" panose="020B0604020202020204" pitchFamily="34" charset="0"/>
                <a:buChar char="•"/>
              </a:pPr>
              <a:r>
                <a:rPr lang="en-US" sz="1600" kern="1200" dirty="0">
                  <a:solidFill>
                    <a:schemeClr val="bg1"/>
                  </a:solidFill>
                </a:rPr>
                <a:t>Putting it all together</a:t>
              </a:r>
            </a:p>
          </p:txBody>
        </p:sp>
      </p:grpSp>
      <p:grpSp>
        <p:nvGrpSpPr>
          <p:cNvPr id="33" name="Group 32"/>
          <p:cNvGrpSpPr/>
          <p:nvPr/>
        </p:nvGrpSpPr>
        <p:grpSpPr>
          <a:xfrm>
            <a:off x="1037263" y="5111111"/>
            <a:ext cx="3594893" cy="842245"/>
            <a:chOff x="0" y="3954297"/>
            <a:chExt cx="3044952" cy="940987"/>
          </a:xfrm>
          <a:solidFill>
            <a:schemeClr val="tx1">
              <a:lumMod val="60000"/>
              <a:lumOff val="40000"/>
            </a:schemeClr>
          </a:solidFill>
        </p:grpSpPr>
        <p:sp>
          <p:nvSpPr>
            <p:cNvPr id="34" name="Rounded Rectangle 33"/>
            <p:cNvSpPr/>
            <p:nvPr/>
          </p:nvSpPr>
          <p:spPr>
            <a:xfrm>
              <a:off x="0" y="3954297"/>
              <a:ext cx="3044952" cy="940987"/>
            </a:xfrm>
            <a:prstGeom prst="roundRect">
              <a:avLst/>
            </a:prstGeom>
            <a:grp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35" name="Rounded Rectangle 18"/>
            <p:cNvSpPr/>
            <p:nvPr/>
          </p:nvSpPr>
          <p:spPr>
            <a:xfrm>
              <a:off x="45935" y="4000232"/>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V:</a:t>
              </a:r>
            </a:p>
          </p:txBody>
        </p:sp>
      </p:grpSp>
      <p:grpSp>
        <p:nvGrpSpPr>
          <p:cNvPr id="50" name="Group 49"/>
          <p:cNvGrpSpPr/>
          <p:nvPr/>
        </p:nvGrpSpPr>
        <p:grpSpPr>
          <a:xfrm>
            <a:off x="4577920" y="1666835"/>
            <a:ext cx="6527223" cy="673796"/>
            <a:chOff x="3044952" y="1084288"/>
            <a:chExt cx="5413248" cy="752789"/>
          </a:xfrm>
          <a:solidFill>
            <a:schemeClr val="bg2">
              <a:alpha val="30000"/>
            </a:schemeClr>
          </a:solidFill>
        </p:grpSpPr>
        <p:sp>
          <p:nvSpPr>
            <p:cNvPr id="51" name="Round Same Side Corner Rectangle 50"/>
            <p:cNvSpPr/>
            <p:nvPr/>
          </p:nvSpPr>
          <p:spPr>
            <a:xfrm rot="5400000">
              <a:off x="5375181" y="-1245941"/>
              <a:ext cx="752789" cy="5413248"/>
            </a:xfrm>
            <a:prstGeom prst="round2SameRect">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2" name="Round Same Side Corner Rectangle 4"/>
            <p:cNvSpPr/>
            <p:nvPr/>
          </p:nvSpPr>
          <p:spPr>
            <a:xfrm>
              <a:off x="3044952" y="1121036"/>
              <a:ext cx="5376500" cy="679293"/>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360363" lvl="1" algn="l" defTabSz="889000">
                <a:lnSpc>
                  <a:spcPct val="90000"/>
                </a:lnSpc>
                <a:spcBef>
                  <a:spcPct val="0"/>
                </a:spcBef>
                <a:spcAft>
                  <a:spcPct val="15000"/>
                </a:spcAft>
                <a:buClr>
                  <a:schemeClr val="tx1">
                    <a:lumMod val="60000"/>
                    <a:lumOff val="40000"/>
                  </a:schemeClr>
                </a:buClr>
                <a:buSzPct val="150000"/>
                <a:tabLst>
                  <a:tab pos="360363" algn="l"/>
                </a:tabLst>
              </a:pPr>
              <a:r>
                <a:rPr lang="en-US" sz="1600" kern="1200" dirty="0">
                  <a:solidFill>
                    <a:schemeClr val="bg1">
                      <a:lumMod val="95000"/>
                    </a:schemeClr>
                  </a:solidFill>
                </a:rPr>
                <a:t>Introduction</a:t>
              </a:r>
            </a:p>
          </p:txBody>
        </p:sp>
      </p:grpSp>
      <p:grpSp>
        <p:nvGrpSpPr>
          <p:cNvPr id="53" name="Group 52"/>
          <p:cNvGrpSpPr/>
          <p:nvPr/>
        </p:nvGrpSpPr>
        <p:grpSpPr>
          <a:xfrm>
            <a:off x="1037261" y="1565560"/>
            <a:ext cx="3594893" cy="842245"/>
            <a:chOff x="0" y="990188"/>
            <a:chExt cx="3044952" cy="940987"/>
          </a:xfrm>
          <a:solidFill>
            <a:schemeClr val="bg2"/>
          </a:solidFill>
        </p:grpSpPr>
        <p:sp>
          <p:nvSpPr>
            <p:cNvPr id="54" name="Rounded Rectangle 53"/>
            <p:cNvSpPr/>
            <p:nvPr/>
          </p:nvSpPr>
          <p:spPr>
            <a:xfrm>
              <a:off x="0" y="990188"/>
              <a:ext cx="3044952" cy="940987"/>
            </a:xfrm>
            <a:prstGeom prst="roundRect">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5" name="Rounded Rectangle 6"/>
            <p:cNvSpPr/>
            <p:nvPr/>
          </p:nvSpPr>
          <p:spPr>
            <a:xfrm>
              <a:off x="45935" y="1036123"/>
              <a:ext cx="2953082" cy="8491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2800" kern="1200" dirty="0">
                  <a:solidFill>
                    <a:schemeClr val="bg1"/>
                  </a:solidFill>
                </a:rPr>
                <a:t>Unit I:</a:t>
              </a:r>
            </a:p>
          </p:txBody>
        </p:sp>
      </p:grpSp>
      <p:sp>
        <p:nvSpPr>
          <p:cNvPr id="2" name="Slide Number Placeholder 1"/>
          <p:cNvSpPr>
            <a:spLocks noGrp="1"/>
          </p:cNvSpPr>
          <p:nvPr>
            <p:ph type="sldNum" sz="quarter" idx="12"/>
          </p:nvPr>
        </p:nvSpPr>
        <p:spPr/>
        <p:txBody>
          <a:bodyPr/>
          <a:lstStyle/>
          <a:p>
            <a:fld id="{5CCBEFA6-8277-4D9D-9123-9269B66012E9}" type="slidenum">
              <a:rPr lang="da-DK" smtClean="0"/>
              <a:t>23</a:t>
            </a:fld>
            <a:endParaRPr lang="da-DK"/>
          </a:p>
        </p:txBody>
      </p:sp>
      <p:sp>
        <p:nvSpPr>
          <p:cNvPr id="56" name="Title 1"/>
          <p:cNvSpPr txBox="1">
            <a:spLocks/>
          </p:cNvSpPr>
          <p:nvPr/>
        </p:nvSpPr>
        <p:spPr>
          <a:xfrm>
            <a:off x="802650" y="432261"/>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3000" b="1" dirty="0" err="1"/>
              <a:t>Upcoming</a:t>
            </a:r>
            <a:r>
              <a:rPr lang="da-DK" sz="3000" b="1" dirty="0"/>
              <a:t> sessions</a:t>
            </a:r>
          </a:p>
        </p:txBody>
      </p:sp>
    </p:spTree>
    <p:extLst>
      <p:ext uri="{BB962C8B-B14F-4D97-AF65-F5344CB8AC3E}">
        <p14:creationId xmlns:p14="http://schemas.microsoft.com/office/powerpoint/2010/main" val="4020519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71" y="481668"/>
            <a:ext cx="10092934" cy="488273"/>
          </a:xfrm>
        </p:spPr>
        <p:txBody>
          <a:bodyPr>
            <a:noAutofit/>
          </a:bodyPr>
          <a:lstStyle/>
          <a:p>
            <a:r>
              <a:rPr lang="da-DK" sz="3000" b="1" dirty="0"/>
              <a:t>Learning </a:t>
            </a:r>
            <a:r>
              <a:rPr lang="da-DK" sz="3000" b="1" dirty="0" err="1"/>
              <a:t>objectives</a:t>
            </a:r>
            <a:endParaRPr lang="da-DK" sz="3000" b="1" dirty="0"/>
          </a:p>
        </p:txBody>
      </p:sp>
      <p:sp>
        <p:nvSpPr>
          <p:cNvPr id="11" name="Content Placeholder 10">
            <a:extLst>
              <a:ext uri="{FF2B5EF4-FFF2-40B4-BE49-F238E27FC236}">
                <a16:creationId xmlns:a16="http://schemas.microsoft.com/office/drawing/2014/main" xmlns="" id="{FBE3F728-61AD-4F93-8255-971279FDD2F6}"/>
              </a:ext>
            </a:extLst>
          </p:cNvPr>
          <p:cNvSpPr>
            <a:spLocks noGrp="1"/>
          </p:cNvSpPr>
          <p:nvPr>
            <p:ph idx="1"/>
          </p:nvPr>
        </p:nvSpPr>
        <p:spPr/>
        <p:txBody>
          <a:bodyPr/>
          <a:lstStyle/>
          <a:p>
            <a:r>
              <a:rPr lang="da-DK" dirty="0"/>
              <a:t>#</a:t>
            </a:r>
          </a:p>
          <a:p>
            <a:endParaRPr lang="da-DK" dirty="0"/>
          </a:p>
          <a:p>
            <a:r>
              <a:rPr lang="da-DK" dirty="0"/>
              <a:t>#</a:t>
            </a:r>
          </a:p>
          <a:p>
            <a:endParaRPr lang="da-DK" dirty="0"/>
          </a:p>
          <a:p>
            <a:r>
              <a:rPr lang="da-DK" dirty="0"/>
              <a:t>#</a:t>
            </a:r>
          </a:p>
        </p:txBody>
      </p:sp>
      <p:sp>
        <p:nvSpPr>
          <p:cNvPr id="3" name="Slide Number Placeholder 2"/>
          <p:cNvSpPr>
            <a:spLocks noGrp="1"/>
          </p:cNvSpPr>
          <p:nvPr>
            <p:ph type="sldNum" sz="quarter" idx="12"/>
          </p:nvPr>
        </p:nvSpPr>
        <p:spPr/>
        <p:txBody>
          <a:bodyPr/>
          <a:lstStyle/>
          <a:p>
            <a:fld id="{5CCBEFA6-8277-4D9D-9123-9269B66012E9}" type="slidenum">
              <a:rPr lang="da-DK" smtClean="0"/>
              <a:t>3</a:t>
            </a:fld>
            <a:endParaRPr lang="da-DK"/>
          </a:p>
        </p:txBody>
      </p:sp>
      <p:sp>
        <p:nvSpPr>
          <p:cNvPr id="12" name="Content Placeholder 11">
            <a:extLst>
              <a:ext uri="{FF2B5EF4-FFF2-40B4-BE49-F238E27FC236}">
                <a16:creationId xmlns:a16="http://schemas.microsoft.com/office/drawing/2014/main" xmlns="" id="{993D121C-66F7-4FAB-B388-1035BE383EE1}"/>
              </a:ext>
            </a:extLst>
          </p:cNvPr>
          <p:cNvSpPr>
            <a:spLocks noGrp="1"/>
          </p:cNvSpPr>
          <p:nvPr>
            <p:ph idx="13"/>
          </p:nvPr>
        </p:nvSpPr>
        <p:spPr/>
        <p:txBody>
          <a:bodyPr/>
          <a:lstStyle/>
          <a:p>
            <a:r>
              <a:rPr lang="da-DK" dirty="0"/>
              <a:t>01</a:t>
            </a:r>
          </a:p>
          <a:p>
            <a:endParaRPr lang="da-DK" dirty="0"/>
          </a:p>
          <a:p>
            <a:r>
              <a:rPr lang="da-DK" dirty="0"/>
              <a:t>02</a:t>
            </a:r>
          </a:p>
          <a:p>
            <a:endParaRPr lang="da-DK" dirty="0"/>
          </a:p>
          <a:p>
            <a:r>
              <a:rPr lang="da-DK" dirty="0"/>
              <a:t>03</a:t>
            </a:r>
          </a:p>
        </p:txBody>
      </p:sp>
      <p:sp>
        <p:nvSpPr>
          <p:cNvPr id="13" name="Content Placeholder 12">
            <a:extLst>
              <a:ext uri="{FF2B5EF4-FFF2-40B4-BE49-F238E27FC236}">
                <a16:creationId xmlns:a16="http://schemas.microsoft.com/office/drawing/2014/main" xmlns="" id="{A67F07F0-A0D5-4553-B1F1-F40B8806094F}"/>
              </a:ext>
            </a:extLst>
          </p:cNvPr>
          <p:cNvSpPr>
            <a:spLocks noGrp="1"/>
          </p:cNvSpPr>
          <p:nvPr>
            <p:ph idx="14"/>
          </p:nvPr>
        </p:nvSpPr>
        <p:spPr/>
        <p:txBody>
          <a:bodyPr>
            <a:normAutofit fontScale="92500" lnSpcReduction="20000"/>
          </a:bodyPr>
          <a:lstStyle/>
          <a:p>
            <a:r>
              <a:rPr lang="en-AU" dirty="0" smtClean="0">
                <a:solidFill>
                  <a:schemeClr val="bg2">
                    <a:lumMod val="10000"/>
                  </a:schemeClr>
                </a:solidFill>
              </a:rPr>
              <a:t>Review the concept of person-centered care and define the key components of person-centered communication in hearing care and rehabilitation.</a:t>
            </a:r>
          </a:p>
          <a:p>
            <a:endParaRPr lang="da-DK" dirty="0"/>
          </a:p>
        </p:txBody>
      </p:sp>
      <p:sp>
        <p:nvSpPr>
          <p:cNvPr id="14" name="Content Placeholder 13">
            <a:extLst>
              <a:ext uri="{FF2B5EF4-FFF2-40B4-BE49-F238E27FC236}">
                <a16:creationId xmlns:a16="http://schemas.microsoft.com/office/drawing/2014/main" xmlns="" id="{32D4A96A-D2A0-4DEF-883E-84B595B5B946}"/>
              </a:ext>
            </a:extLst>
          </p:cNvPr>
          <p:cNvSpPr>
            <a:spLocks noGrp="1"/>
          </p:cNvSpPr>
          <p:nvPr>
            <p:ph idx="15"/>
          </p:nvPr>
        </p:nvSpPr>
        <p:spPr/>
        <p:txBody>
          <a:bodyPr>
            <a:normAutofit fontScale="92500" lnSpcReduction="20000"/>
          </a:bodyPr>
          <a:lstStyle/>
          <a:p>
            <a:r>
              <a:rPr lang="en-US" dirty="0">
                <a:solidFill>
                  <a:schemeClr val="bg2">
                    <a:lumMod val="10000"/>
                  </a:schemeClr>
                </a:solidFill>
              </a:rPr>
              <a:t>Revisit the </a:t>
            </a:r>
            <a:r>
              <a:rPr lang="en-AU" dirty="0">
                <a:solidFill>
                  <a:schemeClr val="bg2">
                    <a:lumMod val="10000"/>
                  </a:schemeClr>
                </a:solidFill>
              </a:rPr>
              <a:t>Calgary-Cambridge Guides and introduce The Four Habits to facilitate a person-</a:t>
            </a:r>
            <a:r>
              <a:rPr lang="en-AU" dirty="0" err="1">
                <a:solidFill>
                  <a:schemeClr val="bg2">
                    <a:lumMod val="10000"/>
                  </a:schemeClr>
                </a:solidFill>
              </a:rPr>
              <a:t>centered</a:t>
            </a:r>
            <a:r>
              <a:rPr lang="en-AU" dirty="0">
                <a:solidFill>
                  <a:schemeClr val="bg2">
                    <a:lumMod val="10000"/>
                  </a:schemeClr>
                </a:solidFill>
              </a:rPr>
              <a:t> interaction.</a:t>
            </a:r>
          </a:p>
          <a:p>
            <a:endParaRPr lang="da-DK" dirty="0"/>
          </a:p>
        </p:txBody>
      </p:sp>
      <p:sp>
        <p:nvSpPr>
          <p:cNvPr id="15" name="Content Placeholder 14">
            <a:extLst>
              <a:ext uri="{FF2B5EF4-FFF2-40B4-BE49-F238E27FC236}">
                <a16:creationId xmlns:a16="http://schemas.microsoft.com/office/drawing/2014/main" xmlns="" id="{5BB3F7D6-4CF1-41C8-9530-A826A6945D2A}"/>
              </a:ext>
            </a:extLst>
          </p:cNvPr>
          <p:cNvSpPr>
            <a:spLocks noGrp="1"/>
          </p:cNvSpPr>
          <p:nvPr>
            <p:ph idx="16"/>
          </p:nvPr>
        </p:nvSpPr>
        <p:spPr/>
        <p:txBody>
          <a:bodyPr>
            <a:noAutofit/>
          </a:bodyPr>
          <a:lstStyle/>
          <a:p>
            <a:r>
              <a:rPr lang="en-AU" dirty="0">
                <a:solidFill>
                  <a:schemeClr val="bg2">
                    <a:lumMod val="10000"/>
                  </a:schemeClr>
                </a:solidFill>
              </a:rPr>
              <a:t>Review key communication skills that are fundamental in </a:t>
            </a:r>
            <a:r>
              <a:rPr lang="en-AU" i="1" dirty="0">
                <a:solidFill>
                  <a:schemeClr val="bg2">
                    <a:lumMod val="10000"/>
                  </a:schemeClr>
                </a:solidFill>
              </a:rPr>
              <a:t>any</a:t>
            </a:r>
            <a:r>
              <a:rPr lang="en-AU" dirty="0">
                <a:solidFill>
                  <a:schemeClr val="bg2">
                    <a:lumMod val="10000"/>
                  </a:schemeClr>
                </a:solidFill>
              </a:rPr>
              <a:t> hearing care </a:t>
            </a:r>
            <a:r>
              <a:rPr lang="en-AU" dirty="0" smtClean="0">
                <a:solidFill>
                  <a:schemeClr val="bg2">
                    <a:lumMod val="10000"/>
                  </a:schemeClr>
                </a:solidFill>
              </a:rPr>
              <a:t>or rehabilitation scenario.</a:t>
            </a:r>
            <a:endParaRPr lang="en-AU" dirty="0">
              <a:solidFill>
                <a:schemeClr val="bg2">
                  <a:lumMod val="10000"/>
                </a:schemeClr>
              </a:solidFill>
            </a:endParaRPr>
          </a:p>
          <a:p>
            <a:endParaRPr lang="da-DK" dirty="0"/>
          </a:p>
        </p:txBody>
      </p:sp>
      <p:sp>
        <p:nvSpPr>
          <p:cNvPr id="4" name="TextBox 3"/>
          <p:cNvSpPr txBox="1"/>
          <p:nvPr/>
        </p:nvSpPr>
        <p:spPr>
          <a:xfrm>
            <a:off x="744071" y="928458"/>
            <a:ext cx="10533529" cy="369332"/>
          </a:xfrm>
          <a:prstGeom prst="rect">
            <a:avLst/>
          </a:prstGeom>
          <a:noFill/>
        </p:spPr>
        <p:txBody>
          <a:bodyPr wrap="square" rtlCol="0">
            <a:spAutoFit/>
          </a:bodyPr>
          <a:lstStyle/>
          <a:p>
            <a:r>
              <a:rPr lang="da-DK" dirty="0">
                <a:solidFill>
                  <a:schemeClr val="bg2">
                    <a:lumMod val="75000"/>
                  </a:schemeClr>
                </a:solidFill>
                <a:latin typeface="+mj-lt"/>
              </a:rPr>
              <a:t>Overview of </a:t>
            </a:r>
            <a:r>
              <a:rPr lang="da-DK" dirty="0" err="1">
                <a:solidFill>
                  <a:schemeClr val="bg2">
                    <a:lumMod val="75000"/>
                  </a:schemeClr>
                </a:solidFill>
                <a:latin typeface="+mj-lt"/>
              </a:rPr>
              <a:t>today’s</a:t>
            </a:r>
            <a:r>
              <a:rPr lang="da-DK" dirty="0">
                <a:solidFill>
                  <a:schemeClr val="bg2">
                    <a:lumMod val="75000"/>
                  </a:schemeClr>
                </a:solidFill>
                <a:latin typeface="+mj-lt"/>
              </a:rPr>
              <a:t> </a:t>
            </a:r>
            <a:r>
              <a:rPr lang="da-DK" dirty="0" err="1">
                <a:solidFill>
                  <a:schemeClr val="bg2">
                    <a:lumMod val="75000"/>
                  </a:schemeClr>
                </a:solidFill>
                <a:latin typeface="+mj-lt"/>
              </a:rPr>
              <a:t>goals</a:t>
            </a:r>
            <a:endParaRPr lang="da-DK" dirty="0">
              <a:solidFill>
                <a:schemeClr val="bg2">
                  <a:lumMod val="75000"/>
                </a:schemeClr>
              </a:solidFill>
              <a:latin typeface="+mj-lt"/>
            </a:endParaRPr>
          </a:p>
        </p:txBody>
      </p:sp>
      <p:sp>
        <p:nvSpPr>
          <p:cNvPr id="10" name="TextBox 9"/>
          <p:cNvSpPr txBox="1"/>
          <p:nvPr/>
        </p:nvSpPr>
        <p:spPr>
          <a:xfrm>
            <a:off x="2335306" y="4816382"/>
            <a:ext cx="7521388" cy="369845"/>
          </a:xfrm>
          <a:prstGeom prst="rect">
            <a:avLst/>
          </a:prstGeom>
          <a:noFill/>
        </p:spPr>
        <p:txBody>
          <a:bodyPr wrap="square" rtlCol="0" anchor="ctr">
            <a:spAutoFit/>
          </a:bodyPr>
          <a:lstStyle/>
          <a:p>
            <a:pPr lvl="0">
              <a:lnSpc>
                <a:spcPts val="2400"/>
              </a:lnSpc>
            </a:pPr>
            <a:endParaRPr lang="en-AU" sz="1600" dirty="0">
              <a:solidFill>
                <a:schemeClr val="bg2">
                  <a:lumMod val="10000"/>
                </a:schemeClr>
              </a:solidFill>
            </a:endParaRPr>
          </a:p>
        </p:txBody>
      </p:sp>
    </p:spTree>
    <p:extLst>
      <p:ext uri="{BB962C8B-B14F-4D97-AF65-F5344CB8AC3E}">
        <p14:creationId xmlns:p14="http://schemas.microsoft.com/office/powerpoint/2010/main" val="3856761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515" y="927216"/>
            <a:ext cx="7299036" cy="369332"/>
          </a:xfrm>
          <a:prstGeom prst="rect">
            <a:avLst/>
          </a:prstGeom>
          <a:noFill/>
        </p:spPr>
        <p:txBody>
          <a:bodyPr wrap="square" rtlCol="0">
            <a:spAutoFit/>
          </a:bodyPr>
          <a:lstStyle/>
          <a:p>
            <a:r>
              <a:rPr lang="da-DK" dirty="0">
                <a:solidFill>
                  <a:schemeClr val="bg2">
                    <a:lumMod val="75000"/>
                  </a:schemeClr>
                </a:solidFill>
                <a:latin typeface="+mj-lt"/>
              </a:rPr>
              <a:t>A </a:t>
            </a:r>
            <a:r>
              <a:rPr lang="da-DK" dirty="0" err="1">
                <a:solidFill>
                  <a:schemeClr val="bg2">
                    <a:lumMod val="75000"/>
                  </a:schemeClr>
                </a:solidFill>
                <a:latin typeface="+mj-lt"/>
              </a:rPr>
              <a:t>holistic</a:t>
            </a:r>
            <a:r>
              <a:rPr lang="da-DK" dirty="0">
                <a:solidFill>
                  <a:schemeClr val="bg2">
                    <a:lumMod val="75000"/>
                  </a:schemeClr>
                </a:solidFill>
                <a:latin typeface="+mj-lt"/>
              </a:rPr>
              <a:t> approach to </a:t>
            </a:r>
            <a:r>
              <a:rPr lang="da-DK" dirty="0" err="1">
                <a:solidFill>
                  <a:schemeClr val="bg2">
                    <a:lumMod val="75000"/>
                  </a:schemeClr>
                </a:solidFill>
                <a:latin typeface="+mj-lt"/>
              </a:rPr>
              <a:t>care</a:t>
            </a:r>
            <a:endParaRPr lang="da-DK" dirty="0">
              <a:solidFill>
                <a:schemeClr val="bg2">
                  <a:lumMod val="75000"/>
                </a:schemeClr>
              </a:solidFill>
              <a:latin typeface="+mj-lt"/>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266"/>
          <a:stretch/>
        </p:blipFill>
        <p:spPr>
          <a:xfrm>
            <a:off x="886548" y="1768638"/>
            <a:ext cx="4608274" cy="217771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l="-3"/>
          <a:stretch/>
        </p:blipFill>
        <p:spPr>
          <a:xfrm>
            <a:off x="6498638" y="1792701"/>
            <a:ext cx="4669233" cy="2148038"/>
          </a:xfrm>
          <a:prstGeom prst="rect">
            <a:avLst/>
          </a:prstGeom>
        </p:spPr>
      </p:pic>
      <p:sp>
        <p:nvSpPr>
          <p:cNvPr id="10" name="TextBox 9"/>
          <p:cNvSpPr txBox="1"/>
          <p:nvPr/>
        </p:nvSpPr>
        <p:spPr>
          <a:xfrm>
            <a:off x="764627" y="4136741"/>
            <a:ext cx="4608274" cy="369332"/>
          </a:xfrm>
          <a:prstGeom prst="rect">
            <a:avLst/>
          </a:prstGeom>
          <a:noFill/>
        </p:spPr>
        <p:txBody>
          <a:bodyPr wrap="square" rtlCol="0">
            <a:spAutoFit/>
          </a:bodyPr>
          <a:lstStyle/>
          <a:p>
            <a:r>
              <a:rPr lang="da-DK" dirty="0" err="1"/>
              <a:t>Benefits</a:t>
            </a:r>
            <a:r>
              <a:rPr lang="da-DK" dirty="0"/>
              <a:t> for </a:t>
            </a:r>
            <a:r>
              <a:rPr lang="da-DK" dirty="0" smtClean="0"/>
              <a:t>patients</a:t>
            </a:r>
            <a:endParaRPr lang="da-DK" dirty="0"/>
          </a:p>
        </p:txBody>
      </p:sp>
      <p:sp>
        <p:nvSpPr>
          <p:cNvPr id="11" name="TextBox 10"/>
          <p:cNvSpPr txBox="1"/>
          <p:nvPr/>
        </p:nvSpPr>
        <p:spPr>
          <a:xfrm>
            <a:off x="764627" y="4577439"/>
            <a:ext cx="4652859" cy="1220847"/>
          </a:xfrm>
          <a:prstGeom prst="rect">
            <a:avLst/>
          </a:prstGeom>
          <a:noFill/>
        </p:spPr>
        <p:txBody>
          <a:bodyPr wrap="square" rtlCol="0">
            <a:spAutoFit/>
          </a:bodyPr>
          <a:lstStyle/>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Greater satisfaction with care </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Better results of treatment </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Easier to follow recommendations of the HCP</a:t>
            </a:r>
          </a:p>
          <a:p>
            <a:pPr marL="285750" indent="-285750">
              <a:lnSpc>
                <a:spcPts val="2200"/>
              </a:lnSpc>
              <a:buClr>
                <a:schemeClr val="tx1">
                  <a:lumMod val="60000"/>
                  <a:lumOff val="40000"/>
                </a:schemeClr>
              </a:buClr>
              <a:buSzPct val="150000"/>
              <a:buFont typeface="Arial" panose="020B0604020202020204" pitchFamily="34" charset="0"/>
              <a:buChar char="•"/>
            </a:pPr>
            <a:endParaRPr lang="da-DK" sz="1600" dirty="0">
              <a:solidFill>
                <a:schemeClr val="bg2">
                  <a:lumMod val="10000"/>
                </a:schemeClr>
              </a:solidFill>
            </a:endParaRPr>
          </a:p>
        </p:txBody>
      </p:sp>
      <p:sp>
        <p:nvSpPr>
          <p:cNvPr id="12" name="TextBox 11"/>
          <p:cNvSpPr txBox="1"/>
          <p:nvPr/>
        </p:nvSpPr>
        <p:spPr>
          <a:xfrm>
            <a:off x="6498638" y="4116856"/>
            <a:ext cx="4608274" cy="369332"/>
          </a:xfrm>
          <a:prstGeom prst="rect">
            <a:avLst/>
          </a:prstGeom>
          <a:noFill/>
        </p:spPr>
        <p:txBody>
          <a:bodyPr wrap="square" rtlCol="0">
            <a:spAutoFit/>
          </a:bodyPr>
          <a:lstStyle/>
          <a:p>
            <a:r>
              <a:rPr lang="da-DK" dirty="0" err="1"/>
              <a:t>Benefits</a:t>
            </a:r>
            <a:r>
              <a:rPr lang="da-DK" dirty="0"/>
              <a:t> for </a:t>
            </a:r>
            <a:r>
              <a:rPr lang="da-DK" dirty="0" err="1"/>
              <a:t>HCPs</a:t>
            </a:r>
            <a:endParaRPr lang="da-DK" dirty="0"/>
          </a:p>
        </p:txBody>
      </p:sp>
      <p:sp>
        <p:nvSpPr>
          <p:cNvPr id="13" name="TextBox 12"/>
          <p:cNvSpPr txBox="1"/>
          <p:nvPr/>
        </p:nvSpPr>
        <p:spPr>
          <a:xfrm>
            <a:off x="6491843" y="4577438"/>
            <a:ext cx="4652859" cy="1785104"/>
          </a:xfrm>
          <a:prstGeom prst="rect">
            <a:avLst/>
          </a:prstGeom>
          <a:noFill/>
        </p:spPr>
        <p:txBody>
          <a:bodyPr wrap="square" rtlCol="0">
            <a:spAutoFit/>
          </a:bodyPr>
          <a:lstStyle/>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Need for fewer diagnostic tests</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Time saved in appointments </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Increased client satisfaction </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Better clinical outcomes </a:t>
            </a:r>
          </a:p>
          <a:p>
            <a:pPr marL="285750" indent="-285750">
              <a:lnSpc>
                <a:spcPts val="2200"/>
              </a:lnSpc>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rPr>
              <a:t>Increased employee satisfaction</a:t>
            </a:r>
          </a:p>
          <a:p>
            <a:pPr marL="285750" indent="-285750">
              <a:lnSpc>
                <a:spcPts val="2200"/>
              </a:lnSpc>
              <a:buClr>
                <a:schemeClr val="tx1">
                  <a:lumMod val="60000"/>
                  <a:lumOff val="40000"/>
                </a:schemeClr>
              </a:buClr>
              <a:buSzPct val="150000"/>
              <a:buFont typeface="Arial" panose="020B0604020202020204" pitchFamily="34" charset="0"/>
              <a:buChar char="•"/>
            </a:pPr>
            <a:endParaRPr lang="da-DK" sz="1600" dirty="0">
              <a:solidFill>
                <a:schemeClr val="bg2">
                  <a:lumMod val="10000"/>
                </a:schemeClr>
              </a:solidFill>
            </a:endParaRPr>
          </a:p>
        </p:txBody>
      </p:sp>
      <p:sp>
        <p:nvSpPr>
          <p:cNvPr id="4" name="Title 3">
            <a:extLst>
              <a:ext uri="{FF2B5EF4-FFF2-40B4-BE49-F238E27FC236}">
                <a16:creationId xmlns:a16="http://schemas.microsoft.com/office/drawing/2014/main" xmlns="" id="{34482905-3613-402A-ACD5-F780F6EFE985}"/>
              </a:ext>
            </a:extLst>
          </p:cNvPr>
          <p:cNvSpPr>
            <a:spLocks noGrp="1"/>
          </p:cNvSpPr>
          <p:nvPr>
            <p:ph type="title"/>
          </p:nvPr>
        </p:nvSpPr>
        <p:spPr>
          <a:xfrm>
            <a:off x="764627" y="551410"/>
            <a:ext cx="10366993" cy="339358"/>
          </a:xfrm>
        </p:spPr>
        <p:txBody>
          <a:bodyPr>
            <a:noAutofit/>
          </a:bodyPr>
          <a:lstStyle/>
          <a:p>
            <a:r>
              <a:rPr lang="da-DK" sz="3000" dirty="0"/>
              <a:t>Person-centered care</a:t>
            </a:r>
          </a:p>
        </p:txBody>
      </p:sp>
      <p:sp>
        <p:nvSpPr>
          <p:cNvPr id="3" name="Slide Number Placeholder 2"/>
          <p:cNvSpPr>
            <a:spLocks noGrp="1"/>
          </p:cNvSpPr>
          <p:nvPr>
            <p:ph type="sldNum" sz="quarter" idx="12"/>
          </p:nvPr>
        </p:nvSpPr>
        <p:spPr/>
        <p:txBody>
          <a:bodyPr/>
          <a:lstStyle/>
          <a:p>
            <a:fld id="{5CCBEFA6-8277-4D9D-9123-9269B66012E9}" type="slidenum">
              <a:rPr lang="da-DK" smtClean="0"/>
              <a:t>4</a:t>
            </a:fld>
            <a:endParaRPr lang="da-DK"/>
          </a:p>
        </p:txBody>
      </p:sp>
      <p:sp>
        <p:nvSpPr>
          <p:cNvPr id="15"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Tree>
    <p:extLst>
      <p:ext uri="{BB962C8B-B14F-4D97-AF65-F5344CB8AC3E}">
        <p14:creationId xmlns:p14="http://schemas.microsoft.com/office/powerpoint/2010/main" val="280643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CCBEFA6-8277-4D9D-9123-9269B66012E9}" type="slidenum">
              <a:rPr lang="da-DK" smtClean="0"/>
              <a:t>5</a:t>
            </a:fld>
            <a:endParaRPr lang="da-DK"/>
          </a:p>
        </p:txBody>
      </p:sp>
      <p:sp>
        <p:nvSpPr>
          <p:cNvPr id="3" name="Content Placeholder 2"/>
          <p:cNvSpPr>
            <a:spLocks noGrp="1"/>
          </p:cNvSpPr>
          <p:nvPr>
            <p:ph sz="quarter" idx="4"/>
          </p:nvPr>
        </p:nvSpPr>
        <p:spPr>
          <a:xfrm>
            <a:off x="905784" y="2480976"/>
            <a:ext cx="5042339" cy="3293211"/>
          </a:xfrm>
        </p:spPr>
        <p:txBody>
          <a:bodyPr>
            <a:normAutofit/>
          </a:bodyPr>
          <a:lstStyle/>
          <a:p>
            <a:pPr marL="0" lvl="0"/>
            <a:endParaRPr lang="en-US" sz="2000" dirty="0"/>
          </a:p>
        </p:txBody>
      </p:sp>
      <p:sp>
        <p:nvSpPr>
          <p:cNvPr id="7" name="Content Placeholder 6">
            <a:extLst>
              <a:ext uri="{FF2B5EF4-FFF2-40B4-BE49-F238E27FC236}">
                <a16:creationId xmlns:a16="http://schemas.microsoft.com/office/drawing/2014/main" xmlns="" id="{6E46EFC7-1693-44AC-B0A6-0B4172378416}"/>
              </a:ext>
            </a:extLst>
          </p:cNvPr>
          <p:cNvSpPr>
            <a:spLocks noGrp="1"/>
          </p:cNvSpPr>
          <p:nvPr>
            <p:ph sz="quarter" idx="13"/>
          </p:nvPr>
        </p:nvSpPr>
        <p:spPr>
          <a:xfrm>
            <a:off x="6206804" y="2480979"/>
            <a:ext cx="5042339" cy="3293209"/>
          </a:xfrm>
        </p:spPr>
        <p:txBody>
          <a:bodyPr/>
          <a:lstStyle/>
          <a:p>
            <a:endParaRPr lang="da-DK" dirty="0"/>
          </a:p>
        </p:txBody>
      </p:sp>
      <p:sp>
        <p:nvSpPr>
          <p:cNvPr id="5" name="Content Placeholder 2"/>
          <p:cNvSpPr txBox="1">
            <a:spLocks/>
          </p:cNvSpPr>
          <p:nvPr/>
        </p:nvSpPr>
        <p:spPr>
          <a:xfrm>
            <a:off x="6058706" y="1900147"/>
            <a:ext cx="4917141" cy="478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Person-centered communication</a:t>
            </a:r>
          </a:p>
          <a:p>
            <a:pPr marL="0" indent="0">
              <a:buFont typeface="Arial" panose="020B0604020202020204" pitchFamily="34" charset="0"/>
              <a:buNone/>
            </a:pPr>
            <a:endParaRPr lang="en-US" sz="2000" dirty="0"/>
          </a:p>
          <a:p>
            <a:endParaRPr lang="en-US" sz="2000" dirty="0"/>
          </a:p>
          <a:p>
            <a:endParaRPr lang="en-US" sz="2000" dirty="0"/>
          </a:p>
        </p:txBody>
      </p:sp>
      <p:sp>
        <p:nvSpPr>
          <p:cNvPr id="6" name="TextBox 5"/>
          <p:cNvSpPr txBox="1"/>
          <p:nvPr/>
        </p:nvSpPr>
        <p:spPr>
          <a:xfrm>
            <a:off x="915484" y="2480978"/>
            <a:ext cx="4739559" cy="3293209"/>
          </a:xfrm>
          <a:prstGeom prst="rect">
            <a:avLst/>
          </a:prstGeom>
          <a:noFill/>
        </p:spPr>
        <p:txBody>
          <a:bodyPr wrap="square" rtlCol="0">
            <a:spAutoFit/>
          </a:bodyPr>
          <a:lstStyle/>
          <a:p>
            <a:pPr marL="285750" indent="-285750">
              <a:buClr>
                <a:schemeClr val="tx1">
                  <a:lumMod val="60000"/>
                  <a:lumOff val="4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indent="-285750">
              <a:buClr>
                <a:schemeClr val="tx1">
                  <a:lumMod val="60000"/>
                  <a:lumOff val="4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Respect for patients’ values, preferences, and needs</a:t>
            </a:r>
          </a:p>
          <a:p>
            <a:pPr marL="285750" indent="-285750">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Information to facilitate independence and self-care</a:t>
            </a:r>
          </a:p>
          <a:p>
            <a:pPr marL="285750" indent="-285750">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Joint decision-making</a:t>
            </a:r>
          </a:p>
          <a:p>
            <a:pPr marL="285750" indent="-285750">
              <a:buClr>
                <a:schemeClr val="tx1">
                  <a:lumMod val="40000"/>
                  <a:lumOff val="6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Emotional support and empathy</a:t>
            </a:r>
          </a:p>
          <a:p>
            <a:pPr marL="285750" indent="-285750">
              <a:buFont typeface="Arial" panose="020B0604020202020204" pitchFamily="34" charset="0"/>
              <a:buChar char="•"/>
            </a:pPr>
            <a:endParaRPr lang="en-US" sz="1600" dirty="0">
              <a:solidFill>
                <a:schemeClr val="bg2">
                  <a:lumMod val="10000"/>
                </a:schemeClr>
              </a:solidFill>
              <a:latin typeface="+mj-lt"/>
            </a:endParaRPr>
          </a:p>
          <a:p>
            <a:pPr marL="285750" indent="-285750">
              <a:buFont typeface="Arial" panose="020B0604020202020204" pitchFamily="34" charset="0"/>
              <a:buChar char="•"/>
            </a:pPr>
            <a:endParaRPr lang="da-DK" sz="1600" dirty="0">
              <a:solidFill>
                <a:schemeClr val="bg2">
                  <a:lumMod val="10000"/>
                </a:schemeClr>
              </a:solidFill>
              <a:latin typeface="+mj-lt"/>
            </a:endParaRPr>
          </a:p>
        </p:txBody>
      </p:sp>
      <p:sp>
        <p:nvSpPr>
          <p:cNvPr id="8" name="TextBox 7"/>
          <p:cNvSpPr txBox="1"/>
          <p:nvPr/>
        </p:nvSpPr>
        <p:spPr>
          <a:xfrm>
            <a:off x="6307544" y="2480979"/>
            <a:ext cx="5049451" cy="3539430"/>
          </a:xfrm>
          <a:prstGeom prst="rect">
            <a:avLst/>
          </a:prstGeom>
          <a:noFill/>
        </p:spPr>
        <p:txBody>
          <a:bodyPr wrap="square" rtlCol="0">
            <a:spAutoFit/>
          </a:bodyPr>
          <a:lstStyle/>
          <a:p>
            <a:pPr marL="285750" lvl="0" indent="-285750">
              <a:buClr>
                <a:schemeClr val="tx1">
                  <a:lumMod val="60000"/>
                  <a:lumOff val="4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lvl="0" indent="-285750">
              <a:buClr>
                <a:schemeClr val="tx1">
                  <a:lumMod val="60000"/>
                  <a:lumOff val="40000"/>
                </a:schemeClr>
              </a:buClr>
              <a:buSzPct val="150000"/>
              <a:buFont typeface="Arial" panose="020B0604020202020204" pitchFamily="34" charset="0"/>
              <a:buChar char="•"/>
            </a:pPr>
            <a:endParaRPr lang="en-US" sz="1600" dirty="0">
              <a:solidFill>
                <a:schemeClr val="bg2">
                  <a:lumMod val="10000"/>
                </a:schemeClr>
              </a:solidFill>
              <a:latin typeface="+mj-lt"/>
            </a:endParaRPr>
          </a:p>
          <a:p>
            <a:pPr marL="285750" lvl="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Information gathering</a:t>
            </a:r>
          </a:p>
          <a:p>
            <a:pPr lvl="0">
              <a:buClr>
                <a:schemeClr val="tx1">
                  <a:lumMod val="40000"/>
                  <a:lumOff val="60000"/>
                </a:schemeClr>
              </a:buClr>
              <a:buSzPct val="150000"/>
            </a:pPr>
            <a:endParaRPr lang="en-US" sz="1600" dirty="0">
              <a:solidFill>
                <a:schemeClr val="bg2">
                  <a:lumMod val="10000"/>
                </a:schemeClr>
              </a:solidFill>
              <a:latin typeface="+mj-lt"/>
            </a:endParaRPr>
          </a:p>
          <a:p>
            <a:pPr marL="285750" lvl="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Information providing</a:t>
            </a:r>
          </a:p>
          <a:p>
            <a:pPr lvl="0">
              <a:buClr>
                <a:schemeClr val="tx1">
                  <a:lumMod val="40000"/>
                  <a:lumOff val="60000"/>
                </a:schemeClr>
              </a:buClr>
              <a:buSzPct val="150000"/>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Shared decision-making</a:t>
            </a:r>
          </a:p>
          <a:p>
            <a:pPr>
              <a:buClr>
                <a:schemeClr val="tx1">
                  <a:lumMod val="40000"/>
                  <a:lumOff val="60000"/>
                </a:schemeClr>
              </a:buClr>
              <a:buSzPct val="150000"/>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Emotional </a:t>
            </a:r>
            <a:r>
              <a:rPr lang="en-US" sz="1600" dirty="0" smtClean="0">
                <a:solidFill>
                  <a:schemeClr val="bg2">
                    <a:lumMod val="10000"/>
                  </a:schemeClr>
                </a:solidFill>
                <a:latin typeface="+mj-lt"/>
              </a:rPr>
              <a:t>responses</a:t>
            </a:r>
            <a:endParaRPr lang="en-US" sz="1600" dirty="0">
              <a:solidFill>
                <a:schemeClr val="bg2">
                  <a:lumMod val="10000"/>
                </a:schemeClr>
              </a:solidFill>
              <a:latin typeface="+mj-lt"/>
            </a:endParaRPr>
          </a:p>
          <a:p>
            <a:pPr>
              <a:buClr>
                <a:schemeClr val="tx1">
                  <a:lumMod val="40000"/>
                  <a:lumOff val="60000"/>
                </a:schemeClr>
              </a:buClr>
              <a:buSzPct val="150000"/>
            </a:pPr>
            <a:endParaRPr lang="en-US" sz="1600" dirty="0">
              <a:solidFill>
                <a:schemeClr val="bg2">
                  <a:lumMod val="10000"/>
                </a:schemeClr>
              </a:solidFill>
              <a:latin typeface="+mj-lt"/>
            </a:endParaRPr>
          </a:p>
          <a:p>
            <a:pPr marL="285750" indent="-285750">
              <a:buClr>
                <a:schemeClr val="tx1">
                  <a:lumMod val="40000"/>
                  <a:lumOff val="60000"/>
                </a:schemeClr>
              </a:buClr>
              <a:buSzPct val="150000"/>
              <a:buFont typeface="Arial" panose="020B0604020202020204" pitchFamily="34" charset="0"/>
              <a:buChar char="•"/>
            </a:pPr>
            <a:r>
              <a:rPr lang="en-US" sz="1600" dirty="0">
                <a:solidFill>
                  <a:schemeClr val="bg2">
                    <a:lumMod val="10000"/>
                  </a:schemeClr>
                </a:solidFill>
                <a:latin typeface="+mj-lt"/>
              </a:rPr>
              <a:t>Therapeutic </a:t>
            </a:r>
            <a:r>
              <a:rPr lang="en-US" sz="1600" dirty="0" smtClean="0">
                <a:solidFill>
                  <a:schemeClr val="bg2">
                    <a:lumMod val="10000"/>
                  </a:schemeClr>
                </a:solidFill>
                <a:latin typeface="+mj-lt"/>
              </a:rPr>
              <a:t>relationship</a:t>
            </a:r>
            <a:endParaRPr lang="en-US" sz="1600" dirty="0">
              <a:solidFill>
                <a:schemeClr val="bg2">
                  <a:lumMod val="10000"/>
                </a:schemeClr>
              </a:solidFill>
              <a:latin typeface="+mj-lt"/>
            </a:endParaRPr>
          </a:p>
          <a:p>
            <a:pPr marL="285750" indent="-285750">
              <a:buFont typeface="Arial" panose="020B0604020202020204" pitchFamily="34" charset="0"/>
              <a:buChar char="•"/>
            </a:pPr>
            <a:endParaRPr lang="en-US" sz="1600" dirty="0">
              <a:solidFill>
                <a:schemeClr val="bg2">
                  <a:lumMod val="10000"/>
                </a:schemeClr>
              </a:solidFill>
              <a:latin typeface="+mj-lt"/>
            </a:endParaRPr>
          </a:p>
          <a:p>
            <a:pPr marL="285750" indent="-285750">
              <a:buFont typeface="Arial" panose="020B0604020202020204" pitchFamily="34" charset="0"/>
              <a:buChar char="•"/>
            </a:pPr>
            <a:endParaRPr lang="en-US" sz="1600" dirty="0">
              <a:solidFill>
                <a:schemeClr val="bg2">
                  <a:lumMod val="10000"/>
                </a:schemeClr>
              </a:solidFill>
              <a:latin typeface="+mj-lt"/>
            </a:endParaRPr>
          </a:p>
          <a:p>
            <a:pPr marL="285750" indent="-285750">
              <a:buFont typeface="Arial" panose="020B0604020202020204" pitchFamily="34" charset="0"/>
              <a:buChar char="•"/>
            </a:pPr>
            <a:endParaRPr lang="da-DK" sz="1600" dirty="0">
              <a:solidFill>
                <a:schemeClr val="bg2">
                  <a:lumMod val="10000"/>
                </a:schemeClr>
              </a:solidFill>
              <a:latin typeface="+mj-lt"/>
            </a:endParaRPr>
          </a:p>
        </p:txBody>
      </p:sp>
      <p:sp>
        <p:nvSpPr>
          <p:cNvPr id="11" name="Rectangle 10">
            <a:extLst>
              <a:ext uri="{FF2B5EF4-FFF2-40B4-BE49-F238E27FC236}">
                <a16:creationId xmlns:a16="http://schemas.microsoft.com/office/drawing/2014/main" xmlns="" id="{D07E2D4B-B722-4A23-8DD0-7EFA32983E06}"/>
              </a:ext>
            </a:extLst>
          </p:cNvPr>
          <p:cNvSpPr/>
          <p:nvPr/>
        </p:nvSpPr>
        <p:spPr>
          <a:xfrm>
            <a:off x="764095" y="1880812"/>
            <a:ext cx="2967479" cy="400110"/>
          </a:xfrm>
          <a:prstGeom prst="rect">
            <a:avLst/>
          </a:prstGeom>
        </p:spPr>
        <p:txBody>
          <a:bodyPr wrap="none">
            <a:spAutoFit/>
          </a:bodyPr>
          <a:lstStyle/>
          <a:p>
            <a:pPr lvl="0"/>
            <a:r>
              <a:rPr lang="en-US" sz="2000" dirty="0"/>
              <a:t>Person-centered care</a:t>
            </a:r>
          </a:p>
        </p:txBody>
      </p:sp>
      <p:sp>
        <p:nvSpPr>
          <p:cNvPr id="13" name="Title 3">
            <a:extLst>
              <a:ext uri="{FF2B5EF4-FFF2-40B4-BE49-F238E27FC236}">
                <a16:creationId xmlns:a16="http://schemas.microsoft.com/office/drawing/2014/main" xmlns="" id="{34482905-3613-402A-ACD5-F780F6EFE985}"/>
              </a:ext>
            </a:extLst>
          </p:cNvPr>
          <p:cNvSpPr>
            <a:spLocks noGrp="1"/>
          </p:cNvSpPr>
          <p:nvPr>
            <p:ph type="title"/>
          </p:nvPr>
        </p:nvSpPr>
        <p:spPr>
          <a:xfrm>
            <a:off x="764627" y="551410"/>
            <a:ext cx="10366993" cy="339358"/>
          </a:xfrm>
        </p:spPr>
        <p:txBody>
          <a:bodyPr>
            <a:noAutofit/>
          </a:bodyPr>
          <a:lstStyle/>
          <a:p>
            <a:r>
              <a:rPr lang="da-DK" sz="3000" dirty="0"/>
              <a:t>Person-centered </a:t>
            </a:r>
            <a:r>
              <a:rPr lang="da-DK" sz="3000" dirty="0" err="1" smtClean="0"/>
              <a:t>clinicians</a:t>
            </a:r>
            <a:endParaRPr lang="da-DK" sz="3000" dirty="0"/>
          </a:p>
        </p:txBody>
      </p:sp>
    </p:spTree>
    <p:extLst>
      <p:ext uri="{BB962C8B-B14F-4D97-AF65-F5344CB8AC3E}">
        <p14:creationId xmlns:p14="http://schemas.microsoft.com/office/powerpoint/2010/main" val="2340543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64627" y="1655437"/>
            <a:ext cx="10066703" cy="4351338"/>
          </a:xfrm>
        </p:spPr>
        <p:txBody>
          <a:bodyPr>
            <a:normAutofit/>
          </a:bodyPr>
          <a:lstStyle/>
          <a:p>
            <a:pPr marL="268288" lvl="1" indent="-266700">
              <a:lnSpc>
                <a:spcPct val="150000"/>
              </a:lnSpc>
              <a:buFont typeface="Montserrat" panose="02000505000000020004" pitchFamily="2" charset="0"/>
              <a:buChar char="−"/>
            </a:pPr>
            <a:r>
              <a:rPr lang="en-AU" sz="1600" dirty="0">
                <a:solidFill>
                  <a:schemeClr val="bg2">
                    <a:lumMod val="10000"/>
                  </a:schemeClr>
                </a:solidFill>
              </a:rPr>
              <a:t>Modified Patient-Practitioner Oriented Scale (PPOS) to investigate audiologists’ preference for person-</a:t>
            </a:r>
            <a:r>
              <a:rPr lang="en-AU" sz="1600" dirty="0" err="1">
                <a:solidFill>
                  <a:schemeClr val="bg2">
                    <a:lumMod val="10000"/>
                  </a:schemeClr>
                </a:solidFill>
              </a:rPr>
              <a:t>centered</a:t>
            </a:r>
            <a:r>
              <a:rPr lang="en-AU" sz="1600" dirty="0">
                <a:solidFill>
                  <a:schemeClr val="bg2">
                    <a:lumMod val="10000"/>
                  </a:schemeClr>
                </a:solidFill>
              </a:rPr>
              <a:t> interactions</a:t>
            </a:r>
          </a:p>
          <a:p>
            <a:pPr marL="1588" lvl="1" indent="0">
              <a:buNone/>
            </a:pPr>
            <a:endParaRPr lang="en-AU" sz="1600" dirty="0">
              <a:solidFill>
                <a:schemeClr val="bg2">
                  <a:lumMod val="10000"/>
                </a:schemeClr>
              </a:solidFill>
            </a:endParaRPr>
          </a:p>
          <a:p>
            <a:pPr marL="268288" lvl="2" indent="-268288"/>
            <a:endParaRPr lang="da-DK" sz="1600" dirty="0">
              <a:solidFill>
                <a:schemeClr val="bg2">
                  <a:lumMod val="10000"/>
                </a:schemeClr>
              </a:solidFill>
            </a:endParaRPr>
          </a:p>
        </p:txBody>
      </p:sp>
      <p:sp>
        <p:nvSpPr>
          <p:cNvPr id="7" name="Slide Number Placeholder 6"/>
          <p:cNvSpPr>
            <a:spLocks noGrp="1"/>
          </p:cNvSpPr>
          <p:nvPr>
            <p:ph type="sldNum" sz="quarter" idx="12"/>
          </p:nvPr>
        </p:nvSpPr>
        <p:spPr/>
        <p:txBody>
          <a:bodyPr/>
          <a:lstStyle/>
          <a:p>
            <a:fld id="{5CCBEFA6-8277-4D9D-9123-9269B66012E9}" type="slidenum">
              <a:rPr lang="da-DK" smtClean="0"/>
              <a:t>6</a:t>
            </a:fld>
            <a:endParaRPr lang="da-DK"/>
          </a:p>
        </p:txBody>
      </p:sp>
      <p:sp>
        <p:nvSpPr>
          <p:cNvPr id="2" name="TextBox 1"/>
          <p:cNvSpPr txBox="1"/>
          <p:nvPr/>
        </p:nvSpPr>
        <p:spPr>
          <a:xfrm>
            <a:off x="958356" y="2956719"/>
            <a:ext cx="2995051" cy="400110"/>
          </a:xfrm>
          <a:prstGeom prst="rect">
            <a:avLst/>
          </a:prstGeom>
          <a:noFill/>
        </p:spPr>
        <p:txBody>
          <a:bodyPr wrap="none" rtlCol="0">
            <a:spAutoFit/>
          </a:bodyPr>
          <a:lstStyle/>
          <a:p>
            <a:pPr marL="1588" lvl="1"/>
            <a:r>
              <a:rPr lang="en-AU" sz="2000" dirty="0">
                <a:latin typeface="+mj-lt"/>
              </a:rPr>
              <a:t>Questionnaire subscales</a:t>
            </a:r>
          </a:p>
        </p:txBody>
      </p:sp>
      <p:sp>
        <p:nvSpPr>
          <p:cNvPr id="3" name="Rectangle 2"/>
          <p:cNvSpPr/>
          <p:nvPr/>
        </p:nvSpPr>
        <p:spPr>
          <a:xfrm>
            <a:off x="1054578" y="3429000"/>
            <a:ext cx="4557420" cy="14197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dirty="0">
              <a:solidFill>
                <a:schemeClr val="tx1"/>
              </a:solidFill>
              <a:latin typeface="+mj-lt"/>
            </a:endParaRPr>
          </a:p>
          <a:p>
            <a:pPr algn="ctr"/>
            <a:r>
              <a:rPr lang="da-DK" sz="1600" b="1" dirty="0" err="1">
                <a:solidFill>
                  <a:schemeClr val="tx1"/>
                </a:solidFill>
                <a:latin typeface="+mj-lt"/>
              </a:rPr>
              <a:t>Sharing</a:t>
            </a:r>
            <a:r>
              <a:rPr lang="da-DK" sz="1600" b="1" dirty="0">
                <a:solidFill>
                  <a:schemeClr val="tx1"/>
                </a:solidFill>
                <a:latin typeface="+mj-lt"/>
              </a:rPr>
              <a:t>: </a:t>
            </a:r>
          </a:p>
          <a:p>
            <a:pPr algn="ctr"/>
            <a:r>
              <a:rPr lang="en-AU" sz="1600" dirty="0">
                <a:solidFill>
                  <a:schemeClr val="tx1"/>
                </a:solidFill>
                <a:latin typeface="+mj-lt"/>
              </a:rPr>
              <a:t>power-balance; share information and decisions</a:t>
            </a:r>
          </a:p>
          <a:p>
            <a:pPr algn="ctr"/>
            <a:endParaRPr lang="en-AU" sz="1600" dirty="0">
              <a:solidFill>
                <a:schemeClr val="tx1"/>
              </a:solidFill>
              <a:latin typeface="+mj-lt"/>
            </a:endParaRPr>
          </a:p>
        </p:txBody>
      </p:sp>
      <p:sp>
        <p:nvSpPr>
          <p:cNvPr id="9" name="Rectangle 8"/>
          <p:cNvSpPr/>
          <p:nvPr/>
        </p:nvSpPr>
        <p:spPr>
          <a:xfrm>
            <a:off x="6563861" y="3429000"/>
            <a:ext cx="4557420" cy="141972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Caring: </a:t>
            </a:r>
          </a:p>
          <a:p>
            <a:pPr algn="ctr"/>
            <a:r>
              <a:rPr lang="en-AU" sz="1600" dirty="0">
                <a:solidFill>
                  <a:schemeClr val="tx1"/>
                </a:solidFill>
                <a:latin typeface="+mj-lt"/>
              </a:rPr>
              <a:t>patient emotions, holistic approach</a:t>
            </a:r>
            <a:endParaRPr lang="da-DK" sz="1600" dirty="0">
              <a:solidFill>
                <a:schemeClr val="tx1"/>
              </a:solidFill>
              <a:latin typeface="+mj-lt"/>
            </a:endParaRPr>
          </a:p>
        </p:txBody>
      </p:sp>
      <p:sp>
        <p:nvSpPr>
          <p:cNvPr id="10" name="TextBox 9"/>
          <p:cNvSpPr txBox="1"/>
          <p:nvPr/>
        </p:nvSpPr>
        <p:spPr>
          <a:xfrm>
            <a:off x="767959" y="5321007"/>
            <a:ext cx="10063371" cy="584775"/>
          </a:xfrm>
          <a:prstGeom prst="rect">
            <a:avLst/>
          </a:prstGeom>
          <a:noFill/>
        </p:spPr>
        <p:txBody>
          <a:bodyPr wrap="square" rtlCol="0">
            <a:spAutoFit/>
          </a:bodyPr>
          <a:lstStyle/>
          <a:p>
            <a:pPr marL="285750" indent="-285750">
              <a:buFont typeface="Montserrat" panose="02000505000000020004" pitchFamily="2" charset="0"/>
              <a:buChar char="−"/>
            </a:pPr>
            <a:r>
              <a:rPr lang="en-AU" sz="1600" dirty="0">
                <a:solidFill>
                  <a:schemeClr val="bg2">
                    <a:lumMod val="10000"/>
                  </a:schemeClr>
                </a:solidFill>
              </a:rPr>
              <a:t>Do you think HCPs prefer person-centered interactions?</a:t>
            </a:r>
          </a:p>
          <a:p>
            <a:pPr marL="285750" indent="-285750">
              <a:buFont typeface="Montserrat" panose="02000505000000020004" pitchFamily="2" charset="0"/>
              <a:buChar char="−"/>
            </a:pPr>
            <a:endParaRPr lang="da-DK" sz="1600" dirty="0"/>
          </a:p>
        </p:txBody>
      </p:sp>
      <p:sp>
        <p:nvSpPr>
          <p:cNvPr id="12" name="Title 3">
            <a:extLst>
              <a:ext uri="{FF2B5EF4-FFF2-40B4-BE49-F238E27FC236}">
                <a16:creationId xmlns:a16="http://schemas.microsoft.com/office/drawing/2014/main" xmlns="" id="{34482905-3613-402A-ACD5-F780F6EFE985}"/>
              </a:ext>
            </a:extLst>
          </p:cNvPr>
          <p:cNvSpPr>
            <a:spLocks noGrp="1"/>
          </p:cNvSpPr>
          <p:nvPr>
            <p:ph type="title"/>
          </p:nvPr>
        </p:nvSpPr>
        <p:spPr>
          <a:xfrm>
            <a:off x="764627" y="551410"/>
            <a:ext cx="10366993" cy="339358"/>
          </a:xfrm>
        </p:spPr>
        <p:txBody>
          <a:bodyPr>
            <a:noAutofit/>
          </a:bodyPr>
          <a:lstStyle/>
          <a:p>
            <a:r>
              <a:rPr lang="da-DK" sz="3000" dirty="0" err="1"/>
              <a:t>Preference</a:t>
            </a:r>
            <a:r>
              <a:rPr lang="da-DK" sz="3000" dirty="0"/>
              <a:t> for person-</a:t>
            </a:r>
            <a:r>
              <a:rPr lang="da-DK" sz="3000" dirty="0" err="1"/>
              <a:t>centered</a:t>
            </a:r>
            <a:r>
              <a:rPr lang="da-DK" sz="3000" dirty="0"/>
              <a:t> </a:t>
            </a:r>
            <a:r>
              <a:rPr lang="da-DK" sz="3000" dirty="0" err="1"/>
              <a:t>interaction</a:t>
            </a:r>
            <a:endParaRPr lang="da-DK" sz="3000" dirty="0"/>
          </a:p>
        </p:txBody>
      </p:sp>
    </p:spTree>
    <p:extLst>
      <p:ext uri="{BB962C8B-B14F-4D97-AF65-F5344CB8AC3E}">
        <p14:creationId xmlns:p14="http://schemas.microsoft.com/office/powerpoint/2010/main" val="699693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xmlns="" id="{0B7BE90F-99B1-4B39-AFA3-0B9FF86D441F}"/>
              </a:ext>
            </a:extLst>
          </p:cNvPr>
          <p:cNvGraphicFramePr>
            <a:graphicFrameLocks/>
          </p:cNvGraphicFramePr>
          <p:nvPr>
            <p:extLst>
              <p:ext uri="{D42A27DB-BD31-4B8C-83A1-F6EECF244321}">
                <p14:modId xmlns:p14="http://schemas.microsoft.com/office/powerpoint/2010/main" val="1513666961"/>
              </p:ext>
            </p:extLst>
          </p:nvPr>
        </p:nvGraphicFramePr>
        <p:xfrm>
          <a:off x="1172817" y="1636985"/>
          <a:ext cx="9819861" cy="42469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CCBEFA6-8277-4D9D-9123-9269B66012E9}" type="slidenum">
              <a:rPr lang="da-DK" smtClean="0"/>
              <a:t>7</a:t>
            </a:fld>
            <a:endParaRPr lang="da-DK"/>
          </a:p>
        </p:txBody>
      </p:sp>
      <p:sp>
        <p:nvSpPr>
          <p:cNvPr id="3" name="Title 2">
            <a:extLst>
              <a:ext uri="{FF2B5EF4-FFF2-40B4-BE49-F238E27FC236}">
                <a16:creationId xmlns:a16="http://schemas.microsoft.com/office/drawing/2014/main" xmlns="" id="{386393EF-E1D3-4088-AB0C-AC6A0808F115}"/>
              </a:ext>
            </a:extLst>
          </p:cNvPr>
          <p:cNvSpPr>
            <a:spLocks noGrp="1"/>
          </p:cNvSpPr>
          <p:nvPr>
            <p:ph type="title"/>
          </p:nvPr>
        </p:nvSpPr>
        <p:spPr>
          <a:xfrm>
            <a:off x="733096" y="543660"/>
            <a:ext cx="10398525" cy="339359"/>
          </a:xfrm>
        </p:spPr>
        <p:txBody>
          <a:bodyPr>
            <a:noAutofit/>
          </a:bodyPr>
          <a:lstStyle/>
          <a:p>
            <a:r>
              <a:rPr lang="da-DK" sz="3000" dirty="0"/>
              <a:t>Studies on person-centered preferences</a:t>
            </a:r>
          </a:p>
        </p:txBody>
      </p:sp>
      <p:sp>
        <p:nvSpPr>
          <p:cNvPr id="6"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Tree>
    <p:extLst>
      <p:ext uri="{BB962C8B-B14F-4D97-AF65-F5344CB8AC3E}">
        <p14:creationId xmlns:p14="http://schemas.microsoft.com/office/powerpoint/2010/main" val="2595030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xmlns="" id="{03A2A357-B194-4E08-B033-082A55300C41}"/>
              </a:ext>
            </a:extLst>
          </p:cNvPr>
          <p:cNvSpPr>
            <a:spLocks noGrp="1"/>
          </p:cNvSpPr>
          <p:nvPr>
            <p:ph sz="quarter" idx="4"/>
          </p:nvPr>
        </p:nvSpPr>
        <p:spPr>
          <a:xfrm>
            <a:off x="-21692" y="2000957"/>
            <a:ext cx="7575017" cy="3760196"/>
          </a:xfrm>
        </p:spPr>
        <p:txBody>
          <a:bodyPr/>
          <a:lstStyle/>
          <a:p>
            <a:endParaRPr lang="da-DK" dirty="0"/>
          </a:p>
        </p:txBody>
      </p:sp>
      <p:sp>
        <p:nvSpPr>
          <p:cNvPr id="7" name="TextBox 6"/>
          <p:cNvSpPr txBox="1"/>
          <p:nvPr/>
        </p:nvSpPr>
        <p:spPr>
          <a:xfrm>
            <a:off x="918885" y="2276324"/>
            <a:ext cx="6614976" cy="3354765"/>
          </a:xfrm>
          <a:prstGeom prst="rect">
            <a:avLst/>
          </a:prstGeom>
          <a:noFill/>
        </p:spPr>
        <p:txBody>
          <a:bodyPr wrap="square" rtlCol="0">
            <a:spAutoFit/>
          </a:bodyPr>
          <a:lstStyle/>
          <a:p>
            <a:pPr marL="344488" lvl="1" indent="-342900">
              <a:lnSpc>
                <a:spcPts val="2400"/>
              </a:lnSpc>
              <a:buFont typeface="Montserrat" panose="02000505000000020004" pitchFamily="2" charset="0"/>
              <a:buChar char="−"/>
            </a:pPr>
            <a:r>
              <a:rPr lang="en-AU" sz="1600" dirty="0">
                <a:solidFill>
                  <a:schemeClr val="bg2">
                    <a:lumMod val="10000"/>
                  </a:schemeClr>
                </a:solidFill>
              </a:rPr>
              <a:t>Observation studies of audiologist-patient interactions suggests that preference for patient-centred </a:t>
            </a:r>
          </a:p>
          <a:p>
            <a:pPr marL="357188" lvl="1">
              <a:lnSpc>
                <a:spcPts val="2400"/>
              </a:lnSpc>
            </a:pPr>
            <a:r>
              <a:rPr lang="en-AU" sz="1600" dirty="0">
                <a:solidFill>
                  <a:schemeClr val="bg2">
                    <a:lumMod val="10000"/>
                  </a:schemeClr>
                </a:solidFill>
              </a:rPr>
              <a:t>interactions may not translate </a:t>
            </a:r>
          </a:p>
          <a:p>
            <a:pPr marL="357188" lvl="1">
              <a:lnSpc>
                <a:spcPts val="2400"/>
              </a:lnSpc>
            </a:pPr>
            <a:r>
              <a:rPr lang="en-AU" sz="1600" dirty="0">
                <a:solidFill>
                  <a:schemeClr val="bg2">
                    <a:lumMod val="10000"/>
                  </a:schemeClr>
                </a:solidFill>
              </a:rPr>
              <a:t>into practice</a:t>
            </a:r>
          </a:p>
          <a:p>
            <a:pPr marL="287338" lvl="1" indent="-285750">
              <a:buFont typeface="Montserrat" panose="02000505000000020004" pitchFamily="2" charset="0"/>
              <a:buChar char="−"/>
            </a:pPr>
            <a:endParaRPr lang="en-AU" dirty="0">
              <a:solidFill>
                <a:schemeClr val="bg2">
                  <a:lumMod val="10000"/>
                </a:schemeClr>
              </a:solidFill>
            </a:endParaRPr>
          </a:p>
          <a:p>
            <a:pPr marL="344488" lvl="1" indent="-342900">
              <a:lnSpc>
                <a:spcPct val="150000"/>
              </a:lnSpc>
              <a:buFont typeface="Montserrat" panose="02000505000000020004" pitchFamily="2" charset="0"/>
              <a:buChar char="−"/>
            </a:pPr>
            <a:r>
              <a:rPr lang="en-AU" sz="1600" dirty="0">
                <a:solidFill>
                  <a:schemeClr val="bg2">
                    <a:lumMod val="10000"/>
                  </a:schemeClr>
                </a:solidFill>
              </a:rPr>
              <a:t>Impact patient outcomes:</a:t>
            </a:r>
          </a:p>
          <a:p>
            <a:pPr marL="1268413" lvl="2" indent="-285750">
              <a:lnSpc>
                <a:spcPct val="150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Hearing aid uptake</a:t>
            </a:r>
          </a:p>
          <a:p>
            <a:pPr marL="1268413" lvl="2" indent="-285750">
              <a:lnSpc>
                <a:spcPct val="150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Patient satisfaction</a:t>
            </a:r>
          </a:p>
          <a:p>
            <a:pPr marL="1268413" lvl="2" indent="-285750">
              <a:lnSpc>
                <a:spcPct val="1500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Adherence to recommendation</a:t>
            </a:r>
          </a:p>
          <a:p>
            <a:endParaRPr lang="da-DK" dirty="0">
              <a:solidFill>
                <a:schemeClr val="bg2">
                  <a:lumMod val="10000"/>
                </a:schemeClr>
              </a:solidFill>
            </a:endParaRPr>
          </a:p>
        </p:txBody>
      </p:sp>
      <p:pic>
        <p:nvPicPr>
          <p:cNvPr id="8" name="Picture 7" descr="Untitled-man afr mid left.png.png">
            <a:extLst>
              <a:ext uri="{FF2B5EF4-FFF2-40B4-BE49-F238E27FC236}">
                <a16:creationId xmlns:a16="http://schemas.microsoft.com/office/drawing/2014/main" xmlns="" id="{1E85B01D-1569-495A-BA9C-1BCA9649C3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3455" y="2618495"/>
            <a:ext cx="1791464" cy="2664533"/>
          </a:xfrm>
          <a:prstGeom prst="rect">
            <a:avLst/>
          </a:prstGeom>
        </p:spPr>
      </p:pic>
      <p:pic>
        <p:nvPicPr>
          <p:cNvPr id="9" name="Picture 8" descr="Untitled-man afr mid left.png.png">
            <a:extLst>
              <a:ext uri="{FF2B5EF4-FFF2-40B4-BE49-F238E27FC236}">
                <a16:creationId xmlns:a16="http://schemas.microsoft.com/office/drawing/2014/main" xmlns="" id="{339F9209-FDC1-4CD6-8E83-52DE0E4679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65041" y="2780176"/>
            <a:ext cx="1452211" cy="2178316"/>
          </a:xfrm>
          <a:prstGeom prst="rect">
            <a:avLst/>
          </a:prstGeom>
        </p:spPr>
      </p:pic>
      <p:sp>
        <p:nvSpPr>
          <p:cNvPr id="6" name="Slide Number Placeholder 5"/>
          <p:cNvSpPr>
            <a:spLocks noGrp="1"/>
          </p:cNvSpPr>
          <p:nvPr>
            <p:ph type="sldNum" sz="quarter" idx="12"/>
          </p:nvPr>
        </p:nvSpPr>
        <p:spPr/>
        <p:txBody>
          <a:bodyPr/>
          <a:lstStyle/>
          <a:p>
            <a:fld id="{5CCBEFA6-8277-4D9D-9123-9269B66012E9}" type="slidenum">
              <a:rPr lang="da-DK" smtClean="0"/>
              <a:t>8</a:t>
            </a:fld>
            <a:endParaRPr lang="da-DK"/>
          </a:p>
        </p:txBody>
      </p:sp>
      <p:sp>
        <p:nvSpPr>
          <p:cNvPr id="4" name="Title 3">
            <a:extLst>
              <a:ext uri="{FF2B5EF4-FFF2-40B4-BE49-F238E27FC236}">
                <a16:creationId xmlns:a16="http://schemas.microsoft.com/office/drawing/2014/main" xmlns="" id="{1C07CFE7-E564-4C59-BD09-A28C29433C3B}"/>
              </a:ext>
            </a:extLst>
          </p:cNvPr>
          <p:cNvSpPr>
            <a:spLocks noGrp="1"/>
          </p:cNvSpPr>
          <p:nvPr>
            <p:ph type="title"/>
          </p:nvPr>
        </p:nvSpPr>
        <p:spPr>
          <a:xfrm>
            <a:off x="717331" y="776131"/>
            <a:ext cx="10414290" cy="339356"/>
          </a:xfrm>
        </p:spPr>
        <p:txBody>
          <a:bodyPr>
            <a:noAutofit/>
          </a:bodyPr>
          <a:lstStyle/>
          <a:p>
            <a:pPr>
              <a:lnSpc>
                <a:spcPts val="3800"/>
              </a:lnSpc>
            </a:pPr>
            <a:r>
              <a:rPr lang="da-DK" sz="3000" dirty="0"/>
              <a:t>Do person-centered </a:t>
            </a:r>
            <a:r>
              <a:rPr lang="da-DK" sz="3000" dirty="0" err="1"/>
              <a:t>preferences</a:t>
            </a:r>
            <a:r>
              <a:rPr lang="da-DK" sz="3000" dirty="0"/>
              <a:t> </a:t>
            </a:r>
            <a:r>
              <a:rPr lang="da-DK" sz="3000" dirty="0" smtClean="0"/>
              <a:t/>
            </a:r>
            <a:br>
              <a:rPr lang="da-DK" sz="3000" dirty="0" smtClean="0"/>
            </a:br>
            <a:r>
              <a:rPr lang="da-DK" sz="3000" dirty="0" err="1" smtClean="0"/>
              <a:t>translate</a:t>
            </a:r>
            <a:r>
              <a:rPr lang="da-DK" sz="3000" dirty="0" smtClean="0"/>
              <a:t> </a:t>
            </a:r>
            <a:r>
              <a:rPr lang="da-DK" sz="3000" dirty="0"/>
              <a:t>into practice?</a:t>
            </a:r>
          </a:p>
        </p:txBody>
      </p:sp>
      <p:pic>
        <p:nvPicPr>
          <p:cNvPr id="12" name="Content Placeholder 11">
            <a:extLst>
              <a:ext uri="{FF2B5EF4-FFF2-40B4-BE49-F238E27FC236}">
                <a16:creationId xmlns:a16="http://schemas.microsoft.com/office/drawing/2014/main" xmlns="" id="{3B44D296-87DF-42F2-BEE9-652A726D18FF}"/>
              </a:ext>
            </a:extLst>
          </p:cNvPr>
          <p:cNvPicPr>
            <a:picLocks noGrp="1" noChangeAspect="1"/>
          </p:cNvPicPr>
          <p:nvPr>
            <p:ph sz="half" idx="2"/>
          </p:nvPr>
        </p:nvPicPr>
        <p:blipFill>
          <a:blip r:embed="rId5" cstate="screen">
            <a:extLst>
              <a:ext uri="{28A0092B-C50C-407E-A947-70E740481C1C}">
                <a14:useLocalDpi xmlns:a14="http://schemas.microsoft.com/office/drawing/2010/main"/>
              </a:ext>
            </a:extLst>
          </a:blip>
          <a:stretch>
            <a:fillRect/>
          </a:stretch>
        </p:blipFill>
        <p:spPr>
          <a:xfrm>
            <a:off x="7553325" y="2000489"/>
            <a:ext cx="3760787" cy="3760787"/>
          </a:xfrm>
          <a:prstGeom prst="rect">
            <a:avLst/>
          </a:prstGeom>
        </p:spPr>
      </p:pic>
    </p:spTree>
    <p:extLst>
      <p:ext uri="{BB962C8B-B14F-4D97-AF65-F5344CB8AC3E}">
        <p14:creationId xmlns:p14="http://schemas.microsoft.com/office/powerpoint/2010/main" val="11149080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8885" y="1978965"/>
            <a:ext cx="9743776" cy="3477875"/>
          </a:xfrm>
          <a:prstGeom prst="rect">
            <a:avLst/>
          </a:prstGeom>
          <a:noFill/>
        </p:spPr>
        <p:txBody>
          <a:bodyPr wrap="square" rtlCol="0">
            <a:spAutoFit/>
          </a:bodyPr>
          <a:lstStyle/>
          <a:p>
            <a:pPr marL="287338" lvl="1" indent="-285750">
              <a:lnSpc>
                <a:spcPts val="24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Assessments form a big part of ongoing hearing healthcare appointments and protocols</a:t>
            </a:r>
          </a:p>
          <a:p>
            <a:pPr marL="287338" lvl="1" indent="-285750">
              <a:lnSpc>
                <a:spcPts val="2400"/>
              </a:lnSpc>
              <a:buClr>
                <a:schemeClr val="tx1">
                  <a:lumMod val="40000"/>
                  <a:lumOff val="60000"/>
                </a:schemeClr>
              </a:buClr>
              <a:buSzPct val="150000"/>
              <a:buFont typeface="Arial" panose="020B0604020202020204" pitchFamily="34" charset="0"/>
              <a:buChar char="•"/>
            </a:pPr>
            <a:endParaRPr lang="en-AU" sz="1600" dirty="0">
              <a:solidFill>
                <a:schemeClr val="bg2">
                  <a:lumMod val="10000"/>
                </a:schemeClr>
              </a:solidFill>
            </a:endParaRPr>
          </a:p>
          <a:p>
            <a:pPr marL="287338" lvl="1" indent="-285750">
              <a:lnSpc>
                <a:spcPts val="24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Uneven weighting on teaching and assessing person-</a:t>
            </a:r>
            <a:r>
              <a:rPr lang="en-AU" sz="1600" dirty="0" err="1">
                <a:solidFill>
                  <a:schemeClr val="bg2">
                    <a:lumMod val="10000"/>
                  </a:schemeClr>
                </a:solidFill>
              </a:rPr>
              <a:t>centered</a:t>
            </a:r>
            <a:r>
              <a:rPr lang="en-AU" sz="1600" dirty="0">
                <a:solidFill>
                  <a:schemeClr val="bg2">
                    <a:lumMod val="10000"/>
                  </a:schemeClr>
                </a:solidFill>
              </a:rPr>
              <a:t> skills compared with technical skills in audiology education</a:t>
            </a:r>
          </a:p>
          <a:p>
            <a:pPr marL="287338" lvl="1" indent="-285750">
              <a:lnSpc>
                <a:spcPts val="2400"/>
              </a:lnSpc>
              <a:buClr>
                <a:schemeClr val="tx1">
                  <a:lumMod val="40000"/>
                  <a:lumOff val="60000"/>
                </a:schemeClr>
              </a:buClr>
              <a:buSzPct val="150000"/>
              <a:buFont typeface="Arial" panose="020B0604020202020204" pitchFamily="34" charset="0"/>
              <a:buChar char="•"/>
            </a:pPr>
            <a:endParaRPr lang="en-AU" sz="1600" dirty="0">
              <a:solidFill>
                <a:schemeClr val="bg2">
                  <a:lumMod val="10000"/>
                </a:schemeClr>
              </a:solidFill>
            </a:endParaRPr>
          </a:p>
          <a:p>
            <a:pPr marL="287338" lvl="1" indent="-285750">
              <a:lnSpc>
                <a:spcPts val="24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Perceived challenges when communicating with patients</a:t>
            </a:r>
          </a:p>
          <a:p>
            <a:pPr marL="287338" lvl="1" indent="-285750">
              <a:lnSpc>
                <a:spcPts val="2400"/>
              </a:lnSpc>
              <a:buClr>
                <a:schemeClr val="tx1">
                  <a:lumMod val="40000"/>
                  <a:lumOff val="60000"/>
                </a:schemeClr>
              </a:buClr>
              <a:buSzPct val="150000"/>
              <a:buFont typeface="Arial" panose="020B0604020202020204" pitchFamily="34" charset="0"/>
              <a:buChar char="•"/>
            </a:pPr>
            <a:endParaRPr lang="en-AU" sz="1600" dirty="0">
              <a:solidFill>
                <a:schemeClr val="bg2">
                  <a:lumMod val="10000"/>
                </a:schemeClr>
              </a:solidFill>
            </a:endParaRPr>
          </a:p>
          <a:p>
            <a:pPr marL="287338" lvl="1" indent="-285750">
              <a:lnSpc>
                <a:spcPts val="24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Audiologists are more than just good technicians</a:t>
            </a:r>
          </a:p>
          <a:p>
            <a:pPr marL="287338" lvl="1" indent="-285750">
              <a:lnSpc>
                <a:spcPts val="2400"/>
              </a:lnSpc>
              <a:buClr>
                <a:schemeClr val="tx1">
                  <a:lumMod val="40000"/>
                  <a:lumOff val="60000"/>
                </a:schemeClr>
              </a:buClr>
              <a:buSzPct val="150000"/>
              <a:buFont typeface="Arial" panose="020B0604020202020204" pitchFamily="34" charset="0"/>
              <a:buChar char="•"/>
            </a:pPr>
            <a:endParaRPr lang="en-AU" sz="1600" dirty="0">
              <a:solidFill>
                <a:schemeClr val="bg2">
                  <a:lumMod val="10000"/>
                </a:schemeClr>
              </a:solidFill>
            </a:endParaRPr>
          </a:p>
          <a:p>
            <a:pPr marL="287338" lvl="1" indent="-285750">
              <a:lnSpc>
                <a:spcPts val="2400"/>
              </a:lnSpc>
              <a:buClr>
                <a:schemeClr val="tx1">
                  <a:lumMod val="40000"/>
                  <a:lumOff val="60000"/>
                </a:schemeClr>
              </a:buClr>
              <a:buSzPct val="150000"/>
              <a:buFont typeface="Arial" panose="020B0604020202020204" pitchFamily="34" charset="0"/>
              <a:buChar char="•"/>
            </a:pPr>
            <a:r>
              <a:rPr lang="en-AU" sz="1600" dirty="0">
                <a:solidFill>
                  <a:schemeClr val="bg2">
                    <a:lumMod val="10000"/>
                  </a:schemeClr>
                </a:solidFill>
              </a:rPr>
              <a:t>It’s important to learn about person-</a:t>
            </a:r>
            <a:r>
              <a:rPr lang="en-AU" sz="1600" dirty="0" err="1">
                <a:solidFill>
                  <a:schemeClr val="bg2">
                    <a:lumMod val="10000"/>
                  </a:schemeClr>
                </a:solidFill>
              </a:rPr>
              <a:t>centered</a:t>
            </a:r>
            <a:r>
              <a:rPr lang="en-AU" sz="1600" dirty="0">
                <a:solidFill>
                  <a:schemeClr val="bg2">
                    <a:lumMod val="10000"/>
                  </a:schemeClr>
                </a:solidFill>
              </a:rPr>
              <a:t> communication skills</a:t>
            </a:r>
          </a:p>
          <a:p>
            <a:pPr marL="285750" indent="-285750">
              <a:lnSpc>
                <a:spcPts val="2400"/>
              </a:lnSpc>
              <a:buClr>
                <a:schemeClr val="tx1">
                  <a:lumMod val="40000"/>
                  <a:lumOff val="60000"/>
                </a:schemeClr>
              </a:buClr>
              <a:buSzPct val="150000"/>
              <a:buFont typeface="Arial" panose="020B0604020202020204" pitchFamily="34" charset="0"/>
              <a:buChar char="•"/>
            </a:pPr>
            <a:endParaRPr lang="da-DK" sz="1600" dirty="0">
              <a:solidFill>
                <a:schemeClr val="bg2">
                  <a:lumMod val="10000"/>
                </a:schemeClr>
              </a:solidFill>
            </a:endParaRPr>
          </a:p>
        </p:txBody>
      </p:sp>
      <p:sp>
        <p:nvSpPr>
          <p:cNvPr id="5" name="Title 4">
            <a:extLst>
              <a:ext uri="{FF2B5EF4-FFF2-40B4-BE49-F238E27FC236}">
                <a16:creationId xmlns:a16="http://schemas.microsoft.com/office/drawing/2014/main" xmlns="" id="{6E3B9A99-F66D-4ECF-8402-E17BD91D00D8}"/>
              </a:ext>
            </a:extLst>
          </p:cNvPr>
          <p:cNvSpPr>
            <a:spLocks noGrp="1"/>
          </p:cNvSpPr>
          <p:nvPr>
            <p:ph type="title"/>
          </p:nvPr>
        </p:nvSpPr>
        <p:spPr>
          <a:xfrm>
            <a:off x="764627" y="543661"/>
            <a:ext cx="10366993" cy="339358"/>
          </a:xfrm>
        </p:spPr>
        <p:txBody>
          <a:bodyPr>
            <a:noAutofit/>
          </a:bodyPr>
          <a:lstStyle/>
          <a:p>
            <a:r>
              <a:rPr lang="da-DK" sz="3000" dirty="0"/>
              <a:t>Barriers to person-centered care</a:t>
            </a:r>
          </a:p>
        </p:txBody>
      </p:sp>
      <p:sp>
        <p:nvSpPr>
          <p:cNvPr id="3" name="Slide Number Placeholder 2"/>
          <p:cNvSpPr>
            <a:spLocks noGrp="1"/>
          </p:cNvSpPr>
          <p:nvPr>
            <p:ph type="sldNum" sz="quarter" idx="12"/>
          </p:nvPr>
        </p:nvSpPr>
        <p:spPr/>
        <p:txBody>
          <a:bodyPr/>
          <a:lstStyle/>
          <a:p>
            <a:fld id="{5CCBEFA6-8277-4D9D-9123-9269B66012E9}" type="slidenum">
              <a:rPr lang="da-DK" smtClean="0"/>
              <a:pPr/>
              <a:t>9</a:t>
            </a:fld>
            <a:endParaRPr lang="da-DK"/>
          </a:p>
        </p:txBody>
      </p:sp>
      <p:sp>
        <p:nvSpPr>
          <p:cNvPr id="6" name="Title 1"/>
          <p:cNvSpPr txBox="1">
            <a:spLocks/>
          </p:cNvSpPr>
          <p:nvPr/>
        </p:nvSpPr>
        <p:spPr>
          <a:xfrm>
            <a:off x="918885" y="866212"/>
            <a:ext cx="10515600" cy="576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a-DK" sz="3000" b="1" dirty="0"/>
          </a:p>
        </p:txBody>
      </p:sp>
    </p:spTree>
    <p:extLst>
      <p:ext uri="{BB962C8B-B14F-4D97-AF65-F5344CB8AC3E}">
        <p14:creationId xmlns:p14="http://schemas.microsoft.com/office/powerpoint/2010/main" val="13864541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da_Final Final MISD">
  <a:themeElements>
    <a:clrScheme name="IDA colours New Template">
      <a:dk1>
        <a:srgbClr val="E63E4D"/>
      </a:dk1>
      <a:lt1>
        <a:srgbClr val="FFFFFF"/>
      </a:lt1>
      <a:dk2>
        <a:srgbClr val="000000"/>
      </a:dk2>
      <a:lt2>
        <a:srgbClr val="A1A19F"/>
      </a:lt2>
      <a:accent1>
        <a:srgbClr val="0099AC"/>
      </a:accent1>
      <a:accent2>
        <a:srgbClr val="676696"/>
      </a:accent2>
      <a:accent3>
        <a:srgbClr val="A1ABD3"/>
      </a:accent3>
      <a:accent4>
        <a:srgbClr val="F5A52B"/>
      </a:accent4>
      <a:accent5>
        <a:srgbClr val="4472C4"/>
      </a:accent5>
      <a:accent6>
        <a:srgbClr val="70AD47"/>
      </a:accent6>
      <a:hlink>
        <a:srgbClr val="676696"/>
      </a:hlink>
      <a:folHlink>
        <a:srgbClr val="954F72"/>
      </a:folHlink>
    </a:clrScheme>
    <a:fontScheme name="Id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a_Final Final MISD" id="{80F369C7-0961-4C45-8184-7F9B88BA4B6D}" vid="{C7441A57-57A6-4C15-A0D8-8514987959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Ida_Final Final MISD</Template>
  <TotalTime>1890</TotalTime>
  <Words>3682</Words>
  <Application>Microsoft Office PowerPoint</Application>
  <PresentationFormat>Widescreen</PresentationFormat>
  <Paragraphs>420</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Montserrat</vt:lpstr>
      <vt:lpstr>Calibri</vt:lpstr>
      <vt:lpstr>Times New Roman</vt:lpstr>
      <vt:lpstr>Gotham A</vt:lpstr>
      <vt:lpstr>Georgia</vt:lpstr>
      <vt:lpstr>Arial</vt:lpstr>
      <vt:lpstr>inherit</vt:lpstr>
      <vt:lpstr>Ida_Final Final MISD</vt:lpstr>
      <vt:lpstr>  Walk the walk: Make time to talk</vt:lpstr>
      <vt:lpstr>Acknowledgements</vt:lpstr>
      <vt:lpstr>Learning objectives</vt:lpstr>
      <vt:lpstr>Person-centered care</vt:lpstr>
      <vt:lpstr>Person-centered clinicians</vt:lpstr>
      <vt:lpstr>Preference for person-centered interaction</vt:lpstr>
      <vt:lpstr>Studies on person-centered preferences</vt:lpstr>
      <vt:lpstr>Do person-centered preferences  translate into practice?</vt:lpstr>
      <vt:lpstr>Barriers to person-centered care</vt:lpstr>
      <vt:lpstr>Communication can be tought and learned </vt:lpstr>
      <vt:lpstr>PowerPoint Presentation</vt:lpstr>
      <vt:lpstr>The four habits</vt:lpstr>
      <vt:lpstr>Calgary-Cambridge  Guides</vt:lpstr>
      <vt:lpstr>Walking with our patients</vt:lpstr>
      <vt:lpstr>Listening</vt:lpstr>
      <vt:lpstr>PowerPoint Presentation</vt:lpstr>
      <vt:lpstr>PowerPoint Presentation</vt:lpstr>
      <vt:lpstr>PowerPoint Presentation</vt:lpstr>
      <vt:lpstr>PowerPoint Presentation</vt:lpstr>
      <vt:lpstr>Reflective journal</vt:lpstr>
      <vt:lpstr>PowerPoint Presentation</vt:lpstr>
      <vt:lpstr>PowerPoint Presentation</vt:lpstr>
      <vt:lpstr>PowerPoint Presentation</vt:lpstr>
    </vt:vector>
  </TitlesOfParts>
  <Company>William Demant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by Ida</dc:title>
  <dc:creator>Adela Hrdlickova (ADHV)</dc:creator>
  <cp:lastModifiedBy>Ellen Pucke (ELPU)</cp:lastModifiedBy>
  <cp:revision>118</cp:revision>
  <dcterms:created xsi:type="dcterms:W3CDTF">2019-05-08T11:52:22Z</dcterms:created>
  <dcterms:modified xsi:type="dcterms:W3CDTF">2019-06-25T11:23:50Z</dcterms:modified>
</cp:coreProperties>
</file>