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91" r:id="rId2"/>
    <p:sldId id="302" r:id="rId3"/>
    <p:sldId id="270" r:id="rId4"/>
    <p:sldId id="292" r:id="rId5"/>
    <p:sldId id="272" r:id="rId6"/>
    <p:sldId id="300" r:id="rId7"/>
    <p:sldId id="273" r:id="rId8"/>
    <p:sldId id="274" r:id="rId9"/>
    <p:sldId id="275" r:id="rId10"/>
    <p:sldId id="276" r:id="rId11"/>
    <p:sldId id="297" r:id="rId12"/>
    <p:sldId id="277" r:id="rId13"/>
    <p:sldId id="296" r:id="rId14"/>
    <p:sldId id="303" r:id="rId15"/>
    <p:sldId id="278" r:id="rId16"/>
    <p:sldId id="299" r:id="rId17"/>
    <p:sldId id="301" r:id="rId18"/>
    <p:sldId id="304" r:id="rId19"/>
    <p:sldId id="305" r:id="rId20"/>
    <p:sldId id="283" r:id="rId21"/>
    <p:sldId id="284" r:id="rId22"/>
    <p:sldId id="285" r:id="rId23"/>
    <p:sldId id="286" r:id="rId24"/>
    <p:sldId id="287"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2298" autoAdjust="0"/>
  </p:normalViewPr>
  <p:slideViewPr>
    <p:cSldViewPr snapToGrid="0">
      <p:cViewPr varScale="1">
        <p:scale>
          <a:sx n="79" d="100"/>
          <a:sy n="79" d="100"/>
        </p:scale>
        <p:origin x="17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00B29-69B7-4597-8C7A-076E9B9D108E}" type="datetimeFigureOut">
              <a:rPr lang="en-ZA" smtClean="0"/>
              <a:t>2018/08/28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E86D9-388F-4097-85CA-212C22562105}" type="slidenum">
              <a:rPr lang="en-ZA" smtClean="0"/>
              <a:t>‹#›</a:t>
            </a:fld>
            <a:endParaRPr lang="en-ZA"/>
          </a:p>
        </p:txBody>
      </p:sp>
    </p:spTree>
    <p:extLst>
      <p:ext uri="{BB962C8B-B14F-4D97-AF65-F5344CB8AC3E}">
        <p14:creationId xmlns:p14="http://schemas.microsoft.com/office/powerpoint/2010/main" val="28524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rizona.openrepository.com/arizona/bitstream/10150/221385/1/Patel,+Alpen.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blackwellpublishing.com/specialarticles/jcn_10_706.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a:t>
            </a:r>
            <a:r>
              <a:rPr lang="en-AU" baseline="0" dirty="0"/>
              <a:t> </a:t>
            </a:r>
            <a:r>
              <a:rPr lang="en-AU" baseline="0"/>
              <a:t>this section </a:t>
            </a:r>
            <a:r>
              <a:rPr lang="en-AU" baseline="0" dirty="0"/>
              <a:t>you will learn more about the Ida Telecare tools and learn how to use them in your work with persons with hearing loss and their families. </a:t>
            </a:r>
            <a:endParaRPr lang="en-AU" dirty="0"/>
          </a:p>
        </p:txBody>
      </p:sp>
      <p:sp>
        <p:nvSpPr>
          <p:cNvPr id="4" name="Slide Number Placeholder 3"/>
          <p:cNvSpPr>
            <a:spLocks noGrp="1"/>
          </p:cNvSpPr>
          <p:nvPr>
            <p:ph type="sldNum" sz="quarter" idx="10"/>
          </p:nvPr>
        </p:nvSpPr>
        <p:spPr/>
        <p:txBody>
          <a:bodyPr/>
          <a:lstStyle/>
          <a:p>
            <a:fld id="{073FBD10-7E6F-42FF-895D-ACE92159798B}" type="slidenum">
              <a:rPr lang="en-US" smtClean="0"/>
              <a:t>1</a:t>
            </a:fld>
            <a:endParaRPr lang="en-US"/>
          </a:p>
        </p:txBody>
      </p:sp>
    </p:spTree>
    <p:extLst>
      <p:ext uri="{BB962C8B-B14F-4D97-AF65-F5344CB8AC3E}">
        <p14:creationId xmlns:p14="http://schemas.microsoft.com/office/powerpoint/2010/main" val="1192010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tool can help the </a:t>
            </a:r>
            <a:r>
              <a:rPr lang="en-US" sz="1200" b="0" i="0" kern="1200" baseline="0" dirty="0">
                <a:solidFill>
                  <a:schemeClr val="tx1"/>
                </a:solidFill>
                <a:effectLst/>
                <a:latin typeface="+mn-lt"/>
                <a:ea typeface="+mn-ea"/>
                <a:cs typeface="+mn-cs"/>
              </a:rPr>
              <a:t>person with a hearing loss </a:t>
            </a:r>
            <a:r>
              <a:rPr lang="en-US" sz="1200" b="0" i="0" kern="1200" dirty="0">
                <a:solidFill>
                  <a:schemeClr val="tx1"/>
                </a:solidFill>
                <a:effectLst/>
                <a:latin typeface="+mn-lt"/>
                <a:ea typeface="+mn-ea"/>
                <a:cs typeface="+mn-cs"/>
              </a:rPr>
              <a:t>think about how important it is for them to improve their hearing.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 patients access this tool, they are asked to identify some situations that are important for them</a:t>
            </a:r>
            <a:r>
              <a:rPr lang="en-US" sz="1200" b="0" i="0" kern="1200" baseline="0" dirty="0">
                <a:solidFill>
                  <a:schemeClr val="tx1"/>
                </a:solidFill>
                <a:effectLst/>
                <a:latin typeface="+mn-lt"/>
                <a:ea typeface="+mn-ea"/>
                <a:cs typeface="+mn-cs"/>
              </a:rPr>
              <a:t> to hear well in. They can do this by selecting from a range of images that reflect that situation, or, they could upload their own. Following that, patients are asked to rate how important it is to them to improve their hearing / communication, and they are challenged to think about what would happen if things stayed as they are, or if they decided to get help with their hearing. These are adaptations of the Line &amp; the Box tools that you may be familiar with already. By providing these questions before the first appointment, patients are already invited to think more deeply about their needs and allows for richer conversations with their hearing care professional in the first appointment.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can be printed out and brought to their first appointment. It can also be emailed it to the hearing care professional before the appointment. </a:t>
            </a: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58025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ZA" sz="1200" b="0" i="0" kern="1200" dirty="0">
                <a:solidFill>
                  <a:schemeClr val="tx1"/>
                </a:solidFill>
                <a:effectLst/>
                <a:latin typeface="+mn-lt"/>
                <a:ea typeface="+mn-ea"/>
                <a:cs typeface="+mn-cs"/>
              </a:rPr>
              <a:t>The Tinnitus Thermometer is a tool to help patients explain how they are experiencing their tinnitus at the time of their appointment. It recognizes that patients might feel tinnitus and its effects differently from time to time, so it is important to start each session as a new beginning. This tool can be used in every appointment.</a:t>
            </a:r>
          </a:p>
          <a:p>
            <a:pPr fontAlgn="base"/>
            <a:r>
              <a:rPr lang="en-ZA" sz="1200" b="0" i="0" kern="1200" dirty="0">
                <a:solidFill>
                  <a:schemeClr val="tx1"/>
                </a:solidFill>
                <a:effectLst/>
                <a:latin typeface="+mn-lt"/>
                <a:ea typeface="+mn-ea"/>
                <a:cs typeface="+mn-cs"/>
              </a:rPr>
              <a:t>The rating scale used in the Tinnitus Thermometer is adapted from the </a:t>
            </a:r>
            <a:r>
              <a:rPr lang="en-ZA" sz="1200" b="0" i="0" u="none" strike="noStrike" kern="1200" dirty="0">
                <a:solidFill>
                  <a:schemeClr val="tx1"/>
                </a:solidFill>
                <a:effectLst/>
                <a:latin typeface="+mn-lt"/>
                <a:ea typeface="+mn-ea"/>
                <a:cs typeface="+mn-cs"/>
                <a:hlinkClick r:id="rId3" tooltip="Opens external link in new window"/>
              </a:rPr>
              <a:t>Tinnitus Distress Rating Scale</a:t>
            </a:r>
            <a:r>
              <a:rPr lang="en-ZA" sz="1200" b="0" i="0" kern="1200" dirty="0">
                <a:solidFill>
                  <a:schemeClr val="tx1"/>
                </a:solidFill>
                <a:effectLst/>
                <a:latin typeface="+mn-lt"/>
                <a:ea typeface="+mn-ea"/>
                <a:cs typeface="+mn-cs"/>
              </a:rPr>
              <a:t> that builds on self-rating scales for pain such as the </a:t>
            </a:r>
            <a:r>
              <a:rPr lang="en-ZA" sz="1200" b="0" i="0" u="none" strike="noStrike" kern="1200" dirty="0">
                <a:solidFill>
                  <a:schemeClr val="tx1"/>
                </a:solidFill>
                <a:effectLst/>
                <a:latin typeface="+mn-lt"/>
                <a:ea typeface="+mn-ea"/>
                <a:cs typeface="+mn-cs"/>
                <a:hlinkClick r:id="rId4" tooltip="Opens external link in new window"/>
              </a:rPr>
              <a:t>VAS</a:t>
            </a:r>
            <a:r>
              <a:rPr lang="en-ZA" sz="1200" b="0" i="0" kern="1200" dirty="0">
                <a:solidFill>
                  <a:schemeClr val="tx1"/>
                </a:solidFill>
                <a:effectLst/>
                <a:latin typeface="+mn-lt"/>
                <a:ea typeface="+mn-ea"/>
                <a:cs typeface="+mn-cs"/>
              </a:rPr>
              <a:t>. </a:t>
            </a:r>
          </a:p>
          <a:p>
            <a:pPr fontAlgn="base"/>
            <a:endParaRPr lang="en-ZA" sz="1200" b="0" i="0" kern="1200" dirty="0">
              <a:solidFill>
                <a:schemeClr val="tx1"/>
              </a:solidFill>
              <a:effectLst/>
              <a:latin typeface="+mn-lt"/>
              <a:ea typeface="+mn-ea"/>
              <a:cs typeface="+mn-cs"/>
            </a:endParaRPr>
          </a:p>
          <a:p>
            <a:pPr fontAlgn="base"/>
            <a:r>
              <a:rPr lang="en-ZA" sz="1200" b="0" i="0" kern="1200" dirty="0">
                <a:solidFill>
                  <a:schemeClr val="tx1"/>
                </a:solidFill>
                <a:effectLst/>
                <a:latin typeface="+mn-lt"/>
                <a:ea typeface="+mn-ea"/>
                <a:cs typeface="+mn-cs"/>
              </a:rPr>
              <a:t>The Tinnitus Thermometer tool consists of three questions to help you structure conversations and measure how patients are experiencing their tinnitus in a particular moment.</a:t>
            </a:r>
          </a:p>
          <a:p>
            <a:pPr fontAlgn="base"/>
            <a:r>
              <a:rPr lang="en-ZA" sz="1200" b="0" i="0" kern="1200" dirty="0">
                <a:solidFill>
                  <a:schemeClr val="tx1"/>
                </a:solidFill>
                <a:effectLst/>
                <a:latin typeface="+mn-lt"/>
                <a:ea typeface="+mn-ea"/>
                <a:cs typeface="+mn-cs"/>
              </a:rPr>
              <a:t>The first question is, </a:t>
            </a:r>
            <a:r>
              <a:rPr lang="en-ZA" sz="1200" b="1" i="0" kern="1200" dirty="0">
                <a:solidFill>
                  <a:schemeClr val="tx1"/>
                </a:solidFill>
                <a:effectLst/>
                <a:latin typeface="+mn-lt"/>
                <a:ea typeface="+mn-ea"/>
                <a:cs typeface="+mn-cs"/>
              </a:rPr>
              <a:t>“When you think of tinnitus, what do you think of? Say one or two words that describes how you feel about tinnitus.”</a:t>
            </a:r>
            <a:endParaRPr lang="en-ZA" sz="1200" b="0" i="0" kern="1200" dirty="0">
              <a:solidFill>
                <a:schemeClr val="tx1"/>
              </a:solidFill>
              <a:effectLst/>
              <a:latin typeface="+mn-lt"/>
              <a:ea typeface="+mn-ea"/>
              <a:cs typeface="+mn-cs"/>
            </a:endParaRPr>
          </a:p>
          <a:p>
            <a:pPr fontAlgn="base"/>
            <a:r>
              <a:rPr lang="en-ZA" sz="1200" b="0" i="0" kern="1200" dirty="0">
                <a:solidFill>
                  <a:schemeClr val="tx1"/>
                </a:solidFill>
                <a:effectLst/>
                <a:latin typeface="+mn-lt"/>
                <a:ea typeface="+mn-ea"/>
                <a:cs typeface="+mn-cs"/>
              </a:rPr>
              <a:t>We know from psychology that people can retain only a few important beliefs about any one topic. If we can discover what a person's beliefs are, we can tailor our information and </a:t>
            </a:r>
            <a:r>
              <a:rPr lang="en-ZA" sz="1200" b="0" i="0" kern="1200" dirty="0" err="1">
                <a:solidFill>
                  <a:schemeClr val="tx1"/>
                </a:solidFill>
                <a:effectLst/>
                <a:latin typeface="+mn-lt"/>
                <a:ea typeface="+mn-ea"/>
                <a:cs typeface="+mn-cs"/>
              </a:rPr>
              <a:t>counseling</a:t>
            </a:r>
            <a:r>
              <a:rPr lang="en-ZA" sz="1200" b="0" i="0" kern="1200" dirty="0">
                <a:solidFill>
                  <a:schemeClr val="tx1"/>
                </a:solidFill>
                <a:effectLst/>
                <a:latin typeface="+mn-lt"/>
                <a:ea typeface="+mn-ea"/>
                <a:cs typeface="+mn-cs"/>
              </a:rPr>
              <a:t> to their priorities.</a:t>
            </a:r>
          </a:p>
          <a:p>
            <a:pPr fontAlgn="base"/>
            <a:endParaRPr lang="en-ZA" sz="1200" b="0" i="0" kern="1200" dirty="0">
              <a:solidFill>
                <a:schemeClr val="tx1"/>
              </a:solidFill>
              <a:effectLst/>
              <a:latin typeface="+mn-lt"/>
              <a:ea typeface="+mn-ea"/>
              <a:cs typeface="+mn-cs"/>
            </a:endParaRPr>
          </a:p>
          <a:p>
            <a:pPr fontAlgn="base"/>
            <a:r>
              <a:rPr lang="en-ZA" sz="1200" b="0" i="0" kern="1200" dirty="0">
                <a:solidFill>
                  <a:schemeClr val="tx1"/>
                </a:solidFill>
                <a:effectLst/>
                <a:latin typeface="+mn-lt"/>
                <a:ea typeface="+mn-ea"/>
                <a:cs typeface="+mn-cs"/>
              </a:rPr>
              <a:t>The second question is, </a:t>
            </a:r>
            <a:r>
              <a:rPr lang="en-ZA" sz="1200" b="1" i="0" kern="1200" dirty="0">
                <a:solidFill>
                  <a:schemeClr val="tx1"/>
                </a:solidFill>
                <a:effectLst/>
                <a:latin typeface="+mn-lt"/>
                <a:ea typeface="+mn-ea"/>
                <a:cs typeface="+mn-cs"/>
              </a:rPr>
              <a:t>“What do you expect from this appointment?” </a:t>
            </a:r>
            <a:endParaRPr lang="en-ZA" sz="1200" b="0" i="0" kern="1200" dirty="0">
              <a:solidFill>
                <a:schemeClr val="tx1"/>
              </a:solidFill>
              <a:effectLst/>
              <a:latin typeface="+mn-lt"/>
              <a:ea typeface="+mn-ea"/>
              <a:cs typeface="+mn-cs"/>
            </a:endParaRPr>
          </a:p>
          <a:p>
            <a:pPr fontAlgn="base"/>
            <a:r>
              <a:rPr lang="en-ZA" sz="1200" b="0" i="0" kern="1200" dirty="0">
                <a:solidFill>
                  <a:schemeClr val="tx1"/>
                </a:solidFill>
                <a:effectLst/>
                <a:latin typeface="+mn-lt"/>
                <a:ea typeface="+mn-ea"/>
                <a:cs typeface="+mn-cs"/>
              </a:rPr>
              <a:t>This question is important because it focuses on the patient's needs in a specific moment. It also helps explore options and adjust expectations for the outcome of the appointment.</a:t>
            </a:r>
          </a:p>
          <a:p>
            <a:pPr fontAlgn="base"/>
            <a:endParaRPr lang="en-ZA" sz="1200" b="0" i="0" kern="1200" dirty="0">
              <a:solidFill>
                <a:schemeClr val="tx1"/>
              </a:solidFill>
              <a:effectLst/>
              <a:latin typeface="+mn-lt"/>
              <a:ea typeface="+mn-ea"/>
              <a:cs typeface="+mn-cs"/>
            </a:endParaRPr>
          </a:p>
          <a:p>
            <a:pPr fontAlgn="base"/>
            <a:r>
              <a:rPr lang="en-ZA" sz="1200" b="0" i="0" kern="1200" dirty="0">
                <a:solidFill>
                  <a:schemeClr val="tx1"/>
                </a:solidFill>
                <a:effectLst/>
                <a:latin typeface="+mn-lt"/>
                <a:ea typeface="+mn-ea"/>
                <a:cs typeface="+mn-cs"/>
              </a:rPr>
              <a:t>The third question is, </a:t>
            </a:r>
            <a:r>
              <a:rPr lang="en-ZA" sz="1200" b="1" i="0" kern="1200" dirty="0">
                <a:solidFill>
                  <a:schemeClr val="tx1"/>
                </a:solidFill>
                <a:effectLst/>
                <a:latin typeface="+mn-lt"/>
                <a:ea typeface="+mn-ea"/>
                <a:cs typeface="+mn-cs"/>
              </a:rPr>
              <a:t>“During the last week, was there a time when your tinnitus was less bothersome?”</a:t>
            </a:r>
            <a:endParaRPr lang="en-ZA" sz="1200" b="0" i="0" kern="1200" dirty="0">
              <a:solidFill>
                <a:schemeClr val="tx1"/>
              </a:solidFill>
              <a:effectLst/>
              <a:latin typeface="+mn-lt"/>
              <a:ea typeface="+mn-ea"/>
              <a:cs typeface="+mn-cs"/>
            </a:endParaRPr>
          </a:p>
          <a:p>
            <a:pPr fontAlgn="base"/>
            <a:r>
              <a:rPr lang="en-ZA" sz="1200" b="0" i="0" kern="1200" dirty="0">
                <a:solidFill>
                  <a:schemeClr val="tx1"/>
                </a:solidFill>
                <a:effectLst/>
                <a:latin typeface="+mn-lt"/>
                <a:ea typeface="+mn-ea"/>
                <a:cs typeface="+mn-cs"/>
              </a:rPr>
              <a:t>If the patient cannot think of a situation, you might ask, “Is there anything you know of that might help with your tinnitus or helped someone else?”</a:t>
            </a:r>
          </a:p>
          <a:p>
            <a:pPr fontAlgn="base"/>
            <a:endParaRPr lang="en-ZA" sz="1200" b="0" i="0" kern="1200" dirty="0">
              <a:solidFill>
                <a:schemeClr val="tx1"/>
              </a:solidFill>
              <a:effectLst/>
              <a:latin typeface="+mn-lt"/>
              <a:ea typeface="+mn-ea"/>
              <a:cs typeface="+mn-cs"/>
            </a:endParaRPr>
          </a:p>
          <a:p>
            <a:pPr fontAlgn="base"/>
            <a:r>
              <a:rPr lang="en-ZA" sz="1200" b="0" i="0" kern="1200" dirty="0">
                <a:solidFill>
                  <a:schemeClr val="tx1"/>
                </a:solidFill>
                <a:effectLst/>
                <a:latin typeface="+mn-lt"/>
                <a:ea typeface="+mn-ea"/>
                <a:cs typeface="+mn-cs"/>
              </a:rPr>
              <a:t>The third question emphasizes what positive experiences, if any, have occurred in relation to your patient's tinnitus. Focusing on positive experiences can also contribute to strategizing what could help your patient in the future, whether it's psychotherapy, training in mindfulness, or sound therapy, among other options.</a:t>
            </a:r>
          </a:p>
          <a:p>
            <a:pPr fontAlgn="base"/>
            <a:r>
              <a:rPr lang="en-ZA" sz="1200" b="0" i="0" kern="1200" dirty="0">
                <a:solidFill>
                  <a:schemeClr val="tx1"/>
                </a:solidFill>
                <a:effectLst/>
                <a:latin typeface="+mn-lt"/>
                <a:ea typeface="+mn-ea"/>
                <a:cs typeface="+mn-cs"/>
              </a:rPr>
              <a:t>The questions can also help you find out how your patient experiences tinnitus: As a sound or as a physical and/or an emotional pain. This could be further explored by asking the patient to close their eyes and imagine what they see when they think of their tinnitus, and to asking them to describe what that looks like.</a:t>
            </a:r>
          </a:p>
        </p:txBody>
      </p:sp>
      <p:sp>
        <p:nvSpPr>
          <p:cNvPr id="4" name="Slide Number Placeholder 3"/>
          <p:cNvSpPr>
            <a:spLocks noGrp="1"/>
          </p:cNvSpPr>
          <p:nvPr>
            <p:ph type="sldNum" sz="quarter" idx="10"/>
          </p:nvPr>
        </p:nvSpPr>
        <p:spPr/>
        <p:txBody>
          <a:bodyPr/>
          <a:lstStyle/>
          <a:p>
            <a:fld id="{960E86D9-388F-4097-85CA-212C22562105}" type="slidenum">
              <a:rPr lang="en-ZA" smtClean="0"/>
              <a:t>12</a:t>
            </a:fld>
            <a:endParaRPr lang="en-ZA"/>
          </a:p>
        </p:txBody>
      </p:sp>
    </p:spTree>
    <p:extLst>
      <p:ext uri="{BB962C8B-B14F-4D97-AF65-F5344CB8AC3E}">
        <p14:creationId xmlns:p14="http://schemas.microsoft.com/office/powerpoint/2010/main" val="152162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this video you will see a real-life</a:t>
            </a:r>
            <a:r>
              <a:rPr lang="en-ZA" baseline="0" dirty="0"/>
              <a:t> example of how the Tinnitus Thermometer could be used in clinic with a patient.</a:t>
            </a:r>
          </a:p>
          <a:p>
            <a:endParaRPr lang="en-ZA" baseline="0" dirty="0"/>
          </a:p>
          <a:p>
            <a:pPr marL="0" marR="0" lvl="0" indent="0" algn="l" defTabSz="457200" rtl="0" eaLnBrk="1" fontAlgn="base" latinLnBrk="0" hangingPunct="1">
              <a:lnSpc>
                <a:spcPct val="100000"/>
              </a:lnSpc>
              <a:spcBef>
                <a:spcPts val="360"/>
              </a:spcBef>
              <a:spcAft>
                <a:spcPts val="0"/>
              </a:spcAft>
              <a:buClrTx/>
              <a:buSzTx/>
              <a:buFontTx/>
              <a:buNone/>
              <a:tabLst/>
              <a:defRPr/>
            </a:pPr>
            <a:r>
              <a:rPr lang="en-ZA" baseline="0" dirty="0" smtClean="0"/>
              <a:t>Please watch the “</a:t>
            </a:r>
            <a:r>
              <a:rPr lang="en-US" sz="1200" b="0" i="0" kern="1200" dirty="0" smtClean="0">
                <a:solidFill>
                  <a:schemeClr val="tx1"/>
                </a:solidFill>
                <a:effectLst/>
                <a:latin typeface="+mn-lt"/>
                <a:ea typeface="+mn-ea"/>
                <a:cs typeface="+mn-cs"/>
              </a:rPr>
              <a:t>Clinical Demonstration of The Tinnitus Thermometer” video.</a:t>
            </a:r>
            <a:r>
              <a:rPr lang="en-US" sz="1200" b="0" i="0" kern="1200" baseline="0" dirty="0" smtClean="0">
                <a:solidFill>
                  <a:schemeClr val="tx1"/>
                </a:solidFill>
                <a:effectLst/>
                <a:latin typeface="+mn-lt"/>
                <a:ea typeface="+mn-ea"/>
                <a:cs typeface="+mn-cs"/>
              </a:rPr>
              <a:t> </a:t>
            </a:r>
          </a:p>
          <a:p>
            <a:pPr marL="0" marR="0" lvl="0" indent="0" algn="l" defTabSz="457200" rtl="0" eaLnBrk="1" fontAlgn="base" latinLnBrk="0" hangingPunct="1">
              <a:lnSpc>
                <a:spcPct val="100000"/>
              </a:lnSpc>
              <a:spcBef>
                <a:spcPts val="36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ts val="36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Find the</a:t>
            </a:r>
            <a:r>
              <a:rPr lang="en-US" sz="1200" b="0" i="0" u="none" strike="noStrike" cap="none" baseline="0" dirty="0" smtClean="0">
                <a:solidFill>
                  <a:schemeClr val="dk1"/>
                </a:solidFill>
                <a:latin typeface="+mn-lt"/>
                <a:ea typeface="Calibri"/>
                <a:cs typeface="Calibri"/>
                <a:sym typeface="Calibri"/>
              </a:rPr>
              <a:t> video on the “Module 5: Handouts and Videos” page: https://idainstitute.com/tools/university_course/videos_and_handouts/module_5/</a:t>
            </a:r>
            <a:endParaRPr lang="en-US" sz="1200" b="0" i="0" u="none" strike="noStrike" cap="none" dirty="0" smtClean="0">
              <a:solidFill>
                <a:schemeClr val="dk1"/>
              </a:solidFill>
              <a:latin typeface="+mn-lt"/>
              <a:ea typeface="Calibri"/>
              <a:cs typeface="Calibri"/>
              <a:sym typeface="Calibri"/>
            </a:endParaRPr>
          </a:p>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fld id="{960E86D9-388F-4097-85CA-212C22562105}" type="slidenum">
              <a:rPr lang="en-ZA" smtClean="0"/>
              <a:t>13</a:t>
            </a:fld>
            <a:endParaRPr lang="en-ZA"/>
          </a:p>
        </p:txBody>
      </p:sp>
    </p:spTree>
    <p:extLst>
      <p:ext uri="{BB962C8B-B14F-4D97-AF65-F5344CB8AC3E}">
        <p14:creationId xmlns:p14="http://schemas.microsoft.com/office/powerpoint/2010/main" val="64870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 far, We have covered the tools used in preparing for the first appointment and preparing for follow up appointments.</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Another resource in the Telecare package, is everyday life with hearing loss strategies.</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tool provides five tips for managing conversations well in daily life. </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also shared experiences from others with a hearing loss on what they do to communicate well.</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communication strategies resource, helps with what can be done right now.</a:t>
            </a:r>
            <a:endParaRPr lang="en-ZA" sz="1200"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073FBD10-7E6F-42FF-895D-ACE92159798B}" type="slidenum">
              <a:rPr lang="en-US" smtClean="0"/>
              <a:t>14</a:t>
            </a:fld>
            <a:endParaRPr lang="en-US"/>
          </a:p>
        </p:txBody>
      </p:sp>
    </p:spTree>
    <p:extLst>
      <p:ext uri="{BB962C8B-B14F-4D97-AF65-F5344CB8AC3E}">
        <p14:creationId xmlns:p14="http://schemas.microsoft.com/office/powerpoint/2010/main" val="133579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Everyday life with Hearing Loss is a set of resources that can be provided to patients by their hearing care professional to provide</a:t>
            </a:r>
            <a:r>
              <a:rPr lang="en-US" baseline="0" dirty="0"/>
              <a:t> ongoing support outside the clinic.</a:t>
            </a:r>
          </a:p>
          <a:p>
            <a:endParaRPr lang="en-US" baseline="0" dirty="0"/>
          </a:p>
          <a:p>
            <a:r>
              <a:rPr lang="en-US" baseline="0" dirty="0"/>
              <a:t>The resource consist of helpful tips &amp; tricks for managing conversations, as well as video reflections from other patients who have implemented these successfully and who are sharing their stories. </a:t>
            </a: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15</a:t>
            </a:fld>
            <a:endParaRPr lang="en-US"/>
          </a:p>
        </p:txBody>
      </p:sp>
    </p:spTree>
    <p:extLst>
      <p:ext uri="{BB962C8B-B14F-4D97-AF65-F5344CB8AC3E}">
        <p14:creationId xmlns:p14="http://schemas.microsoft.com/office/powerpoint/2010/main" val="4214398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171450" indent="-171450">
              <a:buFont typeface="Arial" panose="020B0604020202020204" pitchFamily="34" charset="0"/>
              <a:buChar char="•"/>
            </a:pPr>
            <a:r>
              <a:rPr lang="en-GB" dirty="0">
                <a:effectLst/>
              </a:rPr>
              <a:t>In this resource, there are 5 example</a:t>
            </a:r>
            <a:r>
              <a:rPr lang="en-GB" baseline="0" dirty="0">
                <a:effectLst/>
              </a:rPr>
              <a:t> areas in which the</a:t>
            </a:r>
            <a:r>
              <a:rPr lang="en-US" sz="1200" b="0" i="0" kern="1200" baseline="0" dirty="0">
                <a:solidFill>
                  <a:schemeClr val="tx1"/>
                </a:solidFill>
                <a:effectLst/>
                <a:latin typeface="+mn-lt"/>
                <a:ea typeface="+mn-ea"/>
                <a:cs typeface="+mn-cs"/>
              </a:rPr>
              <a:t> person with a hearing loss </a:t>
            </a:r>
            <a:r>
              <a:rPr lang="en-GB" baseline="0" dirty="0">
                <a:effectLst/>
              </a:rPr>
              <a:t>can review to help their own experience. </a:t>
            </a:r>
          </a:p>
          <a:p>
            <a:endParaRPr lang="en-GB" baseline="0" dirty="0">
              <a:effectLst/>
            </a:endParaRPr>
          </a:p>
          <a:p>
            <a:pPr marL="228600" indent="-228600">
              <a:buAutoNum type="arabicPeriod"/>
            </a:pPr>
            <a:r>
              <a:rPr lang="en-US" sz="1200" b="1" kern="1200" dirty="0">
                <a:solidFill>
                  <a:schemeClr val="tx1"/>
                </a:solidFill>
                <a:effectLst/>
                <a:latin typeface="+mn-lt"/>
                <a:ea typeface="+mn-ea"/>
                <a:cs typeface="+mn-cs"/>
              </a:rPr>
              <a:t>Tell People You Have A Hearing Loss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Strategies include: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 you when the topic of conversation has changed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you can see their face and read their lips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Move to the location in the room where conversation is most easy for you. For example, you may prefer to have your back to the wall to be able to better focus on the conversation.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Speak more slowly</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Keep up with conversation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Strategies include: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the person to repeat what they said using other words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 the person know which bits you did get and which you did not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Check that you have understood by repeating their points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Watch the person’s body language, face and gestures to help you</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Plan your 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Strategies include: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 to the place ahead of time so you know the environment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others who have been there before for advice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for a table in the quietest part of the restaurant when you make the reservation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Think about where at the table you want to sit to hear best</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Include your partner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Strategies include: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 your partner when you find it most easy to communicate with them and why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your partner when they find communication with you most easy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 what you can do together to improve communication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about how your partner can support you in large groups or background noise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your partner how your hearing loss affects them</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Join a group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Strategies include: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Explore possible technologies and how to use them</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Manage communication in places with a lot of background noise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 others that you have a hearing loss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Invite your friends and family to support you</a:t>
            </a:r>
          </a:p>
          <a:p>
            <a:endParaRPr lang="en-GB" i="1" baseline="0" dirty="0">
              <a:effectLst/>
            </a:endParaRPr>
          </a:p>
          <a:p>
            <a:endParaRPr lang="en-GB" i="1" baseline="0" dirty="0">
              <a:effectLst/>
            </a:endParaRPr>
          </a:p>
          <a:p>
            <a:r>
              <a:rPr lang="en-GB" i="1" baseline="0" dirty="0">
                <a:effectLst/>
              </a:rPr>
              <a:t>Highlight example.</a:t>
            </a:r>
          </a:p>
        </p:txBody>
      </p:sp>
      <p:sp>
        <p:nvSpPr>
          <p:cNvPr id="4" name="Slide Number Placeholder 3"/>
          <p:cNvSpPr>
            <a:spLocks noGrp="1"/>
          </p:cNvSpPr>
          <p:nvPr>
            <p:ph type="sldNum" sz="quarter" idx="10"/>
          </p:nvPr>
        </p:nvSpPr>
        <p:spPr/>
        <p:txBody>
          <a:bodyPr/>
          <a:lstStyle/>
          <a:p>
            <a:fld id="{073FBD10-7E6F-42FF-895D-ACE92159798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17302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457200" rtl="0" eaLnBrk="1" fontAlgn="base" latinLnBrk="0" hangingPunct="1">
              <a:lnSpc>
                <a:spcPct val="100000"/>
              </a:lnSpc>
              <a:spcBef>
                <a:spcPts val="360"/>
              </a:spcBef>
              <a:spcAft>
                <a:spcPts val="0"/>
              </a:spcAft>
              <a:buClrTx/>
              <a:buSzTx/>
              <a:buFontTx/>
              <a:buNone/>
              <a:tabLst/>
              <a:defRPr/>
            </a:pPr>
            <a:r>
              <a:rPr lang="en-ZA" baseline="0" dirty="0" smtClean="0"/>
              <a:t>Please watch the “</a:t>
            </a:r>
            <a:r>
              <a:rPr lang="en-US" sz="1200" b="0" i="0" kern="1200" dirty="0" smtClean="0">
                <a:solidFill>
                  <a:schemeClr val="tx1"/>
                </a:solidFill>
                <a:effectLst/>
                <a:latin typeface="+mn-lt"/>
                <a:ea typeface="+mn-ea"/>
                <a:cs typeface="+mn-cs"/>
              </a:rPr>
              <a:t>John is strategic about coping with his hearing loss” video.</a:t>
            </a:r>
            <a:r>
              <a:rPr lang="en-US" sz="1200" b="0" i="0" kern="1200" baseline="0" dirty="0" smtClean="0">
                <a:solidFill>
                  <a:schemeClr val="tx1"/>
                </a:solidFill>
                <a:effectLst/>
                <a:latin typeface="+mn-lt"/>
                <a:ea typeface="+mn-ea"/>
                <a:cs typeface="+mn-cs"/>
              </a:rPr>
              <a:t> </a:t>
            </a:r>
          </a:p>
          <a:p>
            <a:pPr marL="0" marR="0" lvl="0" indent="0" algn="l" defTabSz="457200" rtl="0" eaLnBrk="1" fontAlgn="base" latinLnBrk="0" hangingPunct="1">
              <a:lnSpc>
                <a:spcPct val="100000"/>
              </a:lnSpc>
              <a:spcBef>
                <a:spcPts val="36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ts val="36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Find the</a:t>
            </a:r>
            <a:r>
              <a:rPr lang="en-US" sz="1200" b="0" i="0" u="none" strike="noStrike" cap="none" baseline="0" dirty="0" smtClean="0">
                <a:solidFill>
                  <a:schemeClr val="dk1"/>
                </a:solidFill>
                <a:latin typeface="+mn-lt"/>
                <a:ea typeface="Calibri"/>
                <a:cs typeface="Calibri"/>
                <a:sym typeface="Calibri"/>
              </a:rPr>
              <a:t> video on the “Module 5: Handouts and Videos” page: https://idainstitute.com/tools/university_course/videos_and_handouts/module_5/</a:t>
            </a:r>
            <a:endParaRPr lang="en-US" sz="1200" b="0" i="0" u="none" strike="noStrike" cap="none" dirty="0" smtClean="0">
              <a:solidFill>
                <a:schemeClr val="dk1"/>
              </a:solidFill>
              <a:latin typeface="+mn-lt"/>
              <a:ea typeface="Calibri"/>
              <a:cs typeface="Calibri"/>
              <a:sym typeface="Calibri"/>
            </a:endParaRPr>
          </a:p>
          <a:p>
            <a:pPr marL="0" marR="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ZA" dirty="0"/>
          </a:p>
          <a:p>
            <a:pPr marL="0" marR="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In this video……</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John has had a severe hearing loss for many years and got cochlear implants late in life. This has improved his hearing and made it easier for him to communicate. </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As a lawyer, he plans his day so that he can be sure to understand what his clients are saying. </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Here he talks about examples in how</a:t>
            </a:r>
            <a:r>
              <a:rPr lang="en-US" sz="1200" b="0" i="0" kern="1200" baseline="0" dirty="0">
                <a:solidFill>
                  <a:schemeClr val="tx1"/>
                </a:solidFill>
                <a:effectLst/>
                <a:latin typeface="+mn-lt"/>
                <a:ea typeface="+mn-ea"/>
                <a:cs typeface="+mn-cs"/>
              </a:rPr>
              <a:t> he plans for his hearing loss when purchasing an office space and day to day meetings.</a:t>
            </a: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While watching this video, reflect on your own experiences</a:t>
            </a:r>
            <a:r>
              <a:rPr lang="en-US" sz="1200" b="0" i="0" kern="1200" baseline="0" dirty="0">
                <a:solidFill>
                  <a:schemeClr val="tx1"/>
                </a:solidFill>
                <a:effectLst/>
                <a:latin typeface="+mn-lt"/>
                <a:ea typeface="+mn-ea"/>
                <a:cs typeface="+mn-cs"/>
              </a:rPr>
              <a:t> in providing advice to a person with a hearing loss. </a:t>
            </a:r>
          </a:p>
          <a:p>
            <a:pPr marL="0" indent="0" fontAlgn="base">
              <a:buFont typeface="Arial" panose="020B0604020202020204" pitchFamily="34" charset="0"/>
              <a:buNone/>
            </a:pPr>
            <a:r>
              <a:rPr lang="en-US" dirty="0"/>
              <a:t/>
            </a:r>
            <a:br>
              <a:rPr lang="en-US" dirty="0"/>
            </a:br>
            <a:r>
              <a:rPr lang="en-US" dirty="0"/>
              <a:t>2.20 mins.</a:t>
            </a:r>
          </a:p>
          <a:p>
            <a:pPr marL="0" indent="0" fontAlgn="base">
              <a:buFont typeface="Arial" panose="020B0604020202020204" pitchFamily="34" charset="0"/>
              <a:buNone/>
            </a:pPr>
            <a:endParaRPr lang="en-US" dirty="0" smtClean="0"/>
          </a:p>
          <a:p>
            <a:pPr marL="0" indent="0" fontAlgn="base">
              <a:buFont typeface="Arial" panose="020B0604020202020204" pitchFamily="34" charset="0"/>
              <a:buNone/>
            </a:pPr>
            <a:endParaRPr lang="en-US" dirty="0" smtClean="0"/>
          </a:p>
          <a:p>
            <a:pPr marL="0" indent="0" fontAlgn="base">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95748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a:solidFill>
                  <a:schemeClr val="tx1"/>
                </a:solidFill>
                <a:effectLst/>
                <a:latin typeface="+mn-lt"/>
                <a:ea typeface="+mn-ea"/>
                <a:cs typeface="+mn-cs"/>
              </a:rPr>
              <a:t>The Dilemma Game is a series of cards that describe possible challenging hearing scenarios for people of different walks of life. There are three possible solutions for each situation, with the understanding that there might not be a perfect solution.</a:t>
            </a:r>
          </a:p>
          <a:p>
            <a:r>
              <a:rPr lang="en-ZA" sz="1200" b="0" i="0" kern="1200" dirty="0">
                <a:solidFill>
                  <a:schemeClr val="tx1"/>
                </a:solidFill>
                <a:effectLst/>
                <a:latin typeface="+mn-lt"/>
                <a:ea typeface="+mn-ea"/>
                <a:cs typeface="+mn-cs"/>
              </a:rPr>
              <a:t>With no right or wrong answers, the Dilemma Game encourages reflection, critical thinking, and strategy to make communication easier for you and the important people in your life.</a:t>
            </a:r>
          </a:p>
          <a:p>
            <a:endParaRPr lang="en-ZA" dirty="0"/>
          </a:p>
        </p:txBody>
      </p:sp>
      <p:sp>
        <p:nvSpPr>
          <p:cNvPr id="4" name="Slide Number Placeholder 3"/>
          <p:cNvSpPr>
            <a:spLocks noGrp="1"/>
          </p:cNvSpPr>
          <p:nvPr>
            <p:ph type="sldNum" sz="quarter" idx="10"/>
          </p:nvPr>
        </p:nvSpPr>
        <p:spPr/>
        <p:txBody>
          <a:bodyPr/>
          <a:lstStyle/>
          <a:p>
            <a:fld id="{960E86D9-388F-4097-85CA-212C22562105}" type="slidenum">
              <a:rPr lang="en-ZA" smtClean="0"/>
              <a:t>18</a:t>
            </a:fld>
            <a:endParaRPr lang="en-ZA"/>
          </a:p>
        </p:txBody>
      </p:sp>
    </p:spTree>
    <p:extLst>
      <p:ext uri="{BB962C8B-B14F-4D97-AF65-F5344CB8AC3E}">
        <p14:creationId xmlns:p14="http://schemas.microsoft.com/office/powerpoint/2010/main" val="3288683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60E86D9-388F-4097-85CA-212C22562105}" type="slidenum">
              <a:rPr lang="en-ZA" smtClean="0"/>
              <a:t>19</a:t>
            </a:fld>
            <a:endParaRPr lang="en-ZA"/>
          </a:p>
        </p:txBody>
      </p:sp>
    </p:spTree>
    <p:extLst>
      <p:ext uri="{BB962C8B-B14F-4D97-AF65-F5344CB8AC3E}">
        <p14:creationId xmlns:p14="http://schemas.microsoft.com/office/powerpoint/2010/main" val="1670035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Ida Telecare tools have also been adapted to suit teens &amp; tweens. </a:t>
            </a:r>
            <a:r>
              <a:rPr lang="en-ZA" baseline="0" dirty="0"/>
              <a:t> The tools are intended t</a:t>
            </a:r>
            <a:r>
              <a:rPr lang="en-ZA" sz="1200" b="0" i="0" kern="1200" dirty="0">
                <a:solidFill>
                  <a:schemeClr val="tx1"/>
                </a:solidFill>
                <a:effectLst/>
                <a:latin typeface="+mn-lt"/>
                <a:ea typeface="+mn-ea"/>
                <a:cs typeface="+mn-cs"/>
              </a:rPr>
              <a:t>o help young people with hearing loss to get ready for</a:t>
            </a:r>
            <a:r>
              <a:rPr lang="en-ZA" sz="1200" b="0" i="0" kern="1200" baseline="0" dirty="0">
                <a:solidFill>
                  <a:schemeClr val="tx1"/>
                </a:solidFill>
                <a:effectLst/>
                <a:latin typeface="+mn-lt"/>
                <a:ea typeface="+mn-ea"/>
                <a:cs typeface="+mn-cs"/>
              </a:rPr>
              <a:t> their</a:t>
            </a:r>
            <a:r>
              <a:rPr lang="en-ZA" sz="1200" b="0" i="0" kern="1200" dirty="0">
                <a:solidFill>
                  <a:schemeClr val="tx1"/>
                </a:solidFill>
                <a:effectLst/>
                <a:latin typeface="+mn-lt"/>
                <a:ea typeface="+mn-ea"/>
                <a:cs typeface="+mn-cs"/>
              </a:rPr>
              <a:t> next appointment, make sure that they discuss the things that are most important to them to help them communicate better in daily life, with no time wasted on unrelated topics.</a:t>
            </a:r>
          </a:p>
          <a:p>
            <a:pPr fontAlgn="base"/>
            <a:endParaRPr lang="en-ZA" sz="1200" b="0" i="0" kern="1200" dirty="0">
              <a:solidFill>
                <a:schemeClr val="tx1"/>
              </a:solidFill>
              <a:effectLst/>
              <a:latin typeface="+mn-lt"/>
              <a:ea typeface="+mn-ea"/>
              <a:cs typeface="+mn-cs"/>
            </a:endParaRPr>
          </a:p>
          <a:p>
            <a:pPr fontAlgn="base"/>
            <a:r>
              <a:rPr lang="en-ZA" sz="1200" b="0" i="0" kern="1200" dirty="0">
                <a:solidFill>
                  <a:schemeClr val="tx1"/>
                </a:solidFill>
                <a:effectLst/>
                <a:latin typeface="+mn-lt"/>
                <a:ea typeface="+mn-ea"/>
                <a:cs typeface="+mn-cs"/>
              </a:rPr>
              <a:t>These tools offer a way for teens</a:t>
            </a:r>
            <a:r>
              <a:rPr lang="en-ZA" sz="1200" b="0" i="0" kern="1200" baseline="0" dirty="0">
                <a:solidFill>
                  <a:schemeClr val="tx1"/>
                </a:solidFill>
                <a:effectLst/>
                <a:latin typeface="+mn-lt"/>
                <a:ea typeface="+mn-ea"/>
                <a:cs typeface="+mn-cs"/>
              </a:rPr>
              <a:t> &amp; tweens </a:t>
            </a:r>
            <a:r>
              <a:rPr lang="en-ZA" sz="1200" b="0" i="0" kern="1200" dirty="0">
                <a:solidFill>
                  <a:schemeClr val="tx1"/>
                </a:solidFill>
                <a:effectLst/>
                <a:latin typeface="+mn-lt"/>
                <a:ea typeface="+mn-ea"/>
                <a:cs typeface="+mn-cs"/>
              </a:rPr>
              <a:t>to organize their</a:t>
            </a:r>
            <a:r>
              <a:rPr lang="en-ZA" sz="1200" b="0" i="0" kern="1200" baseline="0" dirty="0">
                <a:solidFill>
                  <a:schemeClr val="tx1"/>
                </a:solidFill>
                <a:effectLst/>
                <a:latin typeface="+mn-lt"/>
                <a:ea typeface="+mn-ea"/>
                <a:cs typeface="+mn-cs"/>
              </a:rPr>
              <a:t> </a:t>
            </a:r>
            <a:r>
              <a:rPr lang="en-ZA" sz="1200" b="0" i="0" kern="1200" dirty="0">
                <a:solidFill>
                  <a:schemeClr val="tx1"/>
                </a:solidFill>
                <a:effectLst/>
                <a:latin typeface="+mn-lt"/>
                <a:ea typeface="+mn-ea"/>
                <a:cs typeface="+mn-cs"/>
              </a:rPr>
              <a:t>thoughts about </a:t>
            </a:r>
            <a:r>
              <a:rPr lang="en-ZA" sz="1200" b="0" i="0" kern="1200" baseline="0" dirty="0">
                <a:solidFill>
                  <a:schemeClr val="tx1"/>
                </a:solidFill>
                <a:effectLst/>
                <a:latin typeface="+mn-lt"/>
                <a:ea typeface="+mn-ea"/>
                <a:cs typeface="+mn-cs"/>
              </a:rPr>
              <a:t> their</a:t>
            </a:r>
            <a:r>
              <a:rPr lang="en-ZA" sz="1200" b="0" i="0" kern="1200" dirty="0">
                <a:solidFill>
                  <a:schemeClr val="tx1"/>
                </a:solidFill>
                <a:effectLst/>
                <a:latin typeface="+mn-lt"/>
                <a:ea typeface="+mn-ea"/>
                <a:cs typeface="+mn-cs"/>
              </a:rPr>
              <a:t> successes and challenges with their hearing loss. This will help ensure that their needs and concerns are taken care of. Their answers will also help the</a:t>
            </a:r>
            <a:r>
              <a:rPr lang="en-ZA" sz="1200" b="0" i="0" kern="1200" baseline="0" dirty="0">
                <a:solidFill>
                  <a:schemeClr val="tx1"/>
                </a:solidFill>
                <a:effectLst/>
                <a:latin typeface="+mn-lt"/>
                <a:ea typeface="+mn-ea"/>
                <a:cs typeface="+mn-cs"/>
              </a:rPr>
              <a:t> audiologist </a:t>
            </a:r>
            <a:r>
              <a:rPr lang="en-ZA" sz="1200" b="0" i="0" kern="1200" dirty="0">
                <a:solidFill>
                  <a:schemeClr val="tx1"/>
                </a:solidFill>
                <a:effectLst/>
                <a:latin typeface="+mn-lt"/>
                <a:ea typeface="+mn-ea"/>
                <a:cs typeface="+mn-cs"/>
              </a:rPr>
              <a:t>so that they can recommend the best treatment, whether that's new technology, communication strategies, or additional support from</a:t>
            </a:r>
            <a:r>
              <a:rPr lang="en-ZA" sz="1200" b="0" i="0" kern="1200" baseline="0" dirty="0">
                <a:solidFill>
                  <a:schemeClr val="tx1"/>
                </a:solidFill>
                <a:effectLst/>
                <a:latin typeface="+mn-lt"/>
                <a:ea typeface="+mn-ea"/>
                <a:cs typeface="+mn-cs"/>
              </a:rPr>
              <a:t> </a:t>
            </a:r>
            <a:r>
              <a:rPr lang="en-ZA" sz="1200" b="0" i="0" kern="1200" dirty="0">
                <a:solidFill>
                  <a:schemeClr val="tx1"/>
                </a:solidFill>
                <a:effectLst/>
                <a:latin typeface="+mn-lt"/>
                <a:ea typeface="+mn-ea"/>
                <a:cs typeface="+mn-cs"/>
              </a:rPr>
              <a:t>family, teachers, and friends.</a:t>
            </a:r>
          </a:p>
          <a:p>
            <a:pPr fontAlgn="base"/>
            <a:endParaRPr lang="en-ZA" sz="1200" b="0" i="0" kern="1200" dirty="0">
              <a:solidFill>
                <a:schemeClr val="tx1"/>
              </a:solidFill>
              <a:effectLst/>
              <a:latin typeface="+mn-lt"/>
              <a:ea typeface="+mn-ea"/>
              <a:cs typeface="+mn-cs"/>
            </a:endParaRPr>
          </a:p>
          <a:p>
            <a:pPr fontAlgn="base"/>
            <a:r>
              <a:rPr lang="en-ZA" sz="1200" b="0" i="0" kern="1200" dirty="0">
                <a:solidFill>
                  <a:schemeClr val="tx1"/>
                </a:solidFill>
                <a:effectLst/>
                <a:latin typeface="+mn-lt"/>
                <a:ea typeface="+mn-ea"/>
                <a:cs typeface="+mn-cs"/>
              </a:rPr>
              <a:t>The tools work in the same way as the adult looks that we explored previously, however,</a:t>
            </a:r>
            <a:r>
              <a:rPr lang="en-ZA" sz="1200" b="0" i="0" kern="1200" baseline="0" dirty="0">
                <a:solidFill>
                  <a:schemeClr val="tx1"/>
                </a:solidFill>
                <a:effectLst/>
                <a:latin typeface="+mn-lt"/>
                <a:ea typeface="+mn-ea"/>
                <a:cs typeface="+mn-cs"/>
              </a:rPr>
              <a:t> the examples and images have been adapted to reflect issues that apply to teens &amp; tweens.</a:t>
            </a:r>
            <a:endParaRPr lang="en-ZA" sz="1200" b="0" i="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960E86D9-388F-4097-85CA-212C22562105}" type="slidenum">
              <a:rPr lang="en-ZA" smtClean="0"/>
              <a:t>20</a:t>
            </a:fld>
            <a:endParaRPr lang="en-ZA"/>
          </a:p>
        </p:txBody>
      </p:sp>
    </p:spTree>
    <p:extLst>
      <p:ext uri="{BB962C8B-B14F-4D97-AF65-F5344CB8AC3E}">
        <p14:creationId xmlns:p14="http://schemas.microsoft.com/office/powerpoint/2010/main" val="87843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module will provide</a:t>
            </a:r>
            <a:r>
              <a:rPr lang="en-ZA" baseline="0" dirty="0"/>
              <a:t> and overview of </a:t>
            </a:r>
            <a:r>
              <a:rPr lang="en-ZA" baseline="0" dirty="0" smtClean="0"/>
              <a:t>6 </a:t>
            </a:r>
            <a:r>
              <a:rPr lang="en-ZA" baseline="0" dirty="0"/>
              <a:t>online tools with descriptions, videos and demonstrations to help you get started with Ida Telecare. There will be opportunities to try out the tools, discuss with your peers &amp; lecturers, and reflect individually and collectively about how you might implement these into clinical practice.</a:t>
            </a:r>
          </a:p>
          <a:p>
            <a:endParaRPr lang="en-ZA" baseline="0" dirty="0"/>
          </a:p>
          <a:p>
            <a:r>
              <a:rPr lang="en-ZA" baseline="0" dirty="0"/>
              <a:t>The module will start with a broad overview of the tools and the context it was developed from. It will then provide a description of the various tools that are available to help prepare patients for the first and follow-up appointments, and move into a description of additional tools that can be used to help support patients’ communication in daily living. We will introduce you to tools that have been adapted for teens &amp; tweens, provide some activities that require you to use the tools yourself, and then facilitate some discussion around your thoughts &amp; reflections about the tools.</a:t>
            </a:r>
          </a:p>
          <a:p>
            <a:endParaRPr lang="en-ZA" baseline="0" dirty="0"/>
          </a:p>
          <a:p>
            <a:endParaRPr lang="en-ZA" dirty="0"/>
          </a:p>
        </p:txBody>
      </p:sp>
      <p:sp>
        <p:nvSpPr>
          <p:cNvPr id="4" name="Slide Number Placeholder 3"/>
          <p:cNvSpPr>
            <a:spLocks noGrp="1"/>
          </p:cNvSpPr>
          <p:nvPr>
            <p:ph type="sldNum" sz="quarter" idx="10"/>
          </p:nvPr>
        </p:nvSpPr>
        <p:spPr/>
        <p:txBody>
          <a:bodyPr/>
          <a:lstStyle/>
          <a:p>
            <a:fld id="{960E86D9-388F-4097-85CA-212C22562105}" type="slidenum">
              <a:rPr lang="en-ZA" smtClean="0"/>
              <a:t>2</a:t>
            </a:fld>
            <a:endParaRPr lang="en-ZA"/>
          </a:p>
        </p:txBody>
      </p:sp>
    </p:spTree>
    <p:extLst>
      <p:ext uri="{BB962C8B-B14F-4D97-AF65-F5344CB8AC3E}">
        <p14:creationId xmlns:p14="http://schemas.microsoft.com/office/powerpoint/2010/main" val="2691162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Explain the process as</a:t>
            </a:r>
            <a:r>
              <a:rPr lang="en-ZA" baseline="0" dirty="0"/>
              <a:t> per slide.	</a:t>
            </a:r>
            <a:endParaRPr lang="en-ZA" dirty="0"/>
          </a:p>
        </p:txBody>
      </p:sp>
      <p:sp>
        <p:nvSpPr>
          <p:cNvPr id="4" name="Slide Number Placeholder 3"/>
          <p:cNvSpPr>
            <a:spLocks noGrp="1"/>
          </p:cNvSpPr>
          <p:nvPr>
            <p:ph type="sldNum" sz="quarter" idx="10"/>
          </p:nvPr>
        </p:nvSpPr>
        <p:spPr/>
        <p:txBody>
          <a:bodyPr/>
          <a:lstStyle/>
          <a:p>
            <a:fld id="{960E86D9-388F-4097-85CA-212C22562105}" type="slidenum">
              <a:rPr lang="en-ZA" smtClean="0"/>
              <a:t>21</a:t>
            </a:fld>
            <a:endParaRPr lang="en-ZA"/>
          </a:p>
        </p:txBody>
      </p:sp>
    </p:spTree>
    <p:extLst>
      <p:ext uri="{BB962C8B-B14F-4D97-AF65-F5344CB8AC3E}">
        <p14:creationId xmlns:p14="http://schemas.microsoft.com/office/powerpoint/2010/main" val="2552966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073FBD10-7E6F-42FF-895D-ACE92159798B}" type="slidenum">
              <a:rPr lang="en-US" smtClean="0"/>
              <a:t>22</a:t>
            </a:fld>
            <a:endParaRPr lang="en-US"/>
          </a:p>
        </p:txBody>
      </p:sp>
    </p:spTree>
    <p:extLst>
      <p:ext uri="{BB962C8B-B14F-4D97-AF65-F5344CB8AC3E}">
        <p14:creationId xmlns:p14="http://schemas.microsoft.com/office/powerpoint/2010/main" val="1915057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Activity</a:t>
            </a:r>
            <a:r>
              <a:rPr lang="en-AU" baseline="0" dirty="0"/>
              <a:t> – 15 mins</a:t>
            </a:r>
          </a:p>
          <a:p>
            <a:endParaRPr lang="en-AU" dirty="0"/>
          </a:p>
        </p:txBody>
      </p:sp>
      <p:sp>
        <p:nvSpPr>
          <p:cNvPr id="4" name="Slide Number Placeholder 3"/>
          <p:cNvSpPr>
            <a:spLocks noGrp="1"/>
          </p:cNvSpPr>
          <p:nvPr>
            <p:ph type="sldNum" sz="quarter" idx="10"/>
          </p:nvPr>
        </p:nvSpPr>
        <p:spPr/>
        <p:txBody>
          <a:bodyPr/>
          <a:lstStyle/>
          <a:p>
            <a:fld id="{073FBD10-7E6F-42FF-895D-ACE92159798B}" type="slidenum">
              <a:rPr lang="en-US" smtClean="0"/>
              <a:t>23</a:t>
            </a:fld>
            <a:endParaRPr lang="en-US"/>
          </a:p>
        </p:txBody>
      </p:sp>
    </p:spTree>
    <p:extLst>
      <p:ext uri="{BB962C8B-B14F-4D97-AF65-F5344CB8AC3E}">
        <p14:creationId xmlns:p14="http://schemas.microsoft.com/office/powerpoint/2010/main" val="2879990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Activity</a:t>
            </a:r>
          </a:p>
        </p:txBody>
      </p:sp>
      <p:sp>
        <p:nvSpPr>
          <p:cNvPr id="4" name="Slide Number Placeholder 3"/>
          <p:cNvSpPr>
            <a:spLocks noGrp="1"/>
          </p:cNvSpPr>
          <p:nvPr>
            <p:ph type="sldNum" sz="quarter" idx="10"/>
          </p:nvPr>
        </p:nvSpPr>
        <p:spPr/>
        <p:txBody>
          <a:bodyPr/>
          <a:lstStyle/>
          <a:p>
            <a:fld id="{960E86D9-388F-4097-85CA-212C22562105}" type="slidenum">
              <a:rPr lang="en-ZA" smtClean="0"/>
              <a:t>24</a:t>
            </a:fld>
            <a:endParaRPr lang="en-ZA"/>
          </a:p>
        </p:txBody>
      </p:sp>
    </p:spTree>
    <p:extLst>
      <p:ext uri="{BB962C8B-B14F-4D97-AF65-F5344CB8AC3E}">
        <p14:creationId xmlns:p14="http://schemas.microsoft.com/office/powerpoint/2010/main" val="2615081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Discussion – 15 mins</a:t>
            </a:r>
          </a:p>
        </p:txBody>
      </p:sp>
      <p:sp>
        <p:nvSpPr>
          <p:cNvPr id="4" name="Slide Number Placeholder 3"/>
          <p:cNvSpPr>
            <a:spLocks noGrp="1"/>
          </p:cNvSpPr>
          <p:nvPr>
            <p:ph type="sldNum" sz="quarter" idx="10"/>
          </p:nvPr>
        </p:nvSpPr>
        <p:spPr/>
        <p:txBody>
          <a:bodyPr/>
          <a:lstStyle/>
          <a:p>
            <a:fld id="{073FBD10-7E6F-42FF-895D-ACE92159798B}" type="slidenum">
              <a:rPr lang="en-US" smtClean="0"/>
              <a:t>25</a:t>
            </a:fld>
            <a:endParaRPr lang="en-US"/>
          </a:p>
        </p:txBody>
      </p:sp>
    </p:spTree>
    <p:extLst>
      <p:ext uri="{BB962C8B-B14F-4D97-AF65-F5344CB8AC3E}">
        <p14:creationId xmlns:p14="http://schemas.microsoft.com/office/powerpoint/2010/main" val="4110363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73FBD10-7E6F-42FF-895D-ACE92159798B}" type="slidenum">
              <a:rPr lang="en-US" smtClean="0"/>
              <a:t>26</a:t>
            </a:fld>
            <a:endParaRPr lang="en-US"/>
          </a:p>
        </p:txBody>
      </p:sp>
    </p:spTree>
    <p:extLst>
      <p:ext uri="{BB962C8B-B14F-4D97-AF65-F5344CB8AC3E}">
        <p14:creationId xmlns:p14="http://schemas.microsoft.com/office/powerpoint/2010/main" val="537572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Reflection – 10 mins. Written or Discussion.</a:t>
            </a:r>
          </a:p>
        </p:txBody>
      </p:sp>
      <p:sp>
        <p:nvSpPr>
          <p:cNvPr id="4" name="Slide Number Placeholder 3"/>
          <p:cNvSpPr>
            <a:spLocks noGrp="1"/>
          </p:cNvSpPr>
          <p:nvPr>
            <p:ph type="sldNum" sz="quarter" idx="10"/>
          </p:nvPr>
        </p:nvSpPr>
        <p:spPr/>
        <p:txBody>
          <a:bodyPr/>
          <a:lstStyle/>
          <a:p>
            <a:fld id="{073FBD10-7E6F-42FF-895D-ACE92159798B}" type="slidenum">
              <a:rPr lang="en-US" smtClean="0"/>
              <a:t>27</a:t>
            </a:fld>
            <a:endParaRPr lang="en-US"/>
          </a:p>
        </p:txBody>
      </p:sp>
    </p:spTree>
    <p:extLst>
      <p:ext uri="{BB962C8B-B14F-4D97-AF65-F5344CB8AC3E}">
        <p14:creationId xmlns:p14="http://schemas.microsoft.com/office/powerpoint/2010/main" val="266641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Ida Telecare is an engaging, online platform that offers persons with a hearing loss easy-to-use tools and resources to help them prepare for appointments and successfully manage daily communication and important decisions related to hearing.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With Ida Telecare you, as a</a:t>
            </a:r>
            <a:r>
              <a:rPr lang="en-US" sz="1200" b="0" i="0" kern="1200" baseline="0" dirty="0">
                <a:solidFill>
                  <a:schemeClr val="tx1"/>
                </a:solidFill>
                <a:effectLst/>
                <a:latin typeface="+mn-lt"/>
                <a:ea typeface="+mn-ea"/>
                <a:cs typeface="+mn-cs"/>
              </a:rPr>
              <a:t> hearing care professional</a:t>
            </a:r>
            <a:r>
              <a:rPr lang="en-US" sz="1200" b="0" i="0" kern="1200" dirty="0">
                <a:solidFill>
                  <a:schemeClr val="tx1"/>
                </a:solidFill>
                <a:effectLst/>
                <a:latin typeface="+mn-lt"/>
                <a:ea typeface="+mn-ea"/>
                <a:cs typeface="+mn-cs"/>
              </a:rPr>
              <a:t> you will:</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Extend your services beyond appointments in the clinic</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Focus conversations and save time in the appointment</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Increase motivation and satisfaction </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Develop a long-term, trusting relationship and </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Empower self-management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Here is a short animation explaining the Ida</a:t>
            </a:r>
            <a:r>
              <a:rPr lang="en-US" baseline="0" dirty="0"/>
              <a:t> Telecare resource.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1.43 Mins.</a:t>
            </a:r>
            <a:endParaRPr lang="en-US" dirty="0"/>
          </a:p>
          <a:p>
            <a:endParaRPr lang="da-DK" dirty="0"/>
          </a:p>
        </p:txBody>
      </p:sp>
      <p:sp>
        <p:nvSpPr>
          <p:cNvPr id="4" name="Slide Number Placeholder 3"/>
          <p:cNvSpPr>
            <a:spLocks noGrp="1"/>
          </p:cNvSpPr>
          <p:nvPr>
            <p:ph type="sldNum" sz="quarter" idx="10"/>
          </p:nvPr>
        </p:nvSpPr>
        <p:spPr/>
        <p:txBody>
          <a:bodyPr/>
          <a:lstStyle/>
          <a:p>
            <a:fld id="{073FBD10-7E6F-42FF-895D-ACE92159798B}" type="slidenum">
              <a:rPr lang="en-US" smtClean="0"/>
              <a:t>3</a:t>
            </a:fld>
            <a:endParaRPr lang="en-US"/>
          </a:p>
        </p:txBody>
      </p:sp>
    </p:spTree>
    <p:extLst>
      <p:ext uri="{BB962C8B-B14F-4D97-AF65-F5344CB8AC3E}">
        <p14:creationId xmlns:p14="http://schemas.microsoft.com/office/powerpoint/2010/main" val="72844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ts val="360"/>
              </a:spcBef>
              <a:spcAft>
                <a:spcPts val="0"/>
              </a:spcAft>
              <a:buClrTx/>
              <a:buSzTx/>
              <a:buFontTx/>
              <a:buNone/>
              <a:tabLst/>
              <a:defRPr/>
            </a:pPr>
            <a:r>
              <a:rPr lang="en-ZA" baseline="0" dirty="0" smtClean="0"/>
              <a:t>Please watch the “</a:t>
            </a:r>
            <a:r>
              <a:rPr lang="en-US" sz="1200" b="0" i="0" kern="1200" dirty="0" smtClean="0">
                <a:solidFill>
                  <a:schemeClr val="tx1"/>
                </a:solidFill>
                <a:effectLst/>
                <a:latin typeface="+mn-lt"/>
                <a:ea typeface="+mn-ea"/>
                <a:cs typeface="+mn-cs"/>
              </a:rPr>
              <a:t>Ida Telecare Overview” video.</a:t>
            </a:r>
            <a:r>
              <a:rPr lang="en-US" sz="1200" b="0" i="0" kern="1200" baseline="0" dirty="0" smtClean="0">
                <a:solidFill>
                  <a:schemeClr val="tx1"/>
                </a:solidFill>
                <a:effectLst/>
                <a:latin typeface="+mn-lt"/>
                <a:ea typeface="+mn-ea"/>
                <a:cs typeface="+mn-cs"/>
              </a:rPr>
              <a:t> </a:t>
            </a:r>
          </a:p>
          <a:p>
            <a:pPr marL="0" marR="0" lvl="0" indent="0" algn="l" defTabSz="457200" rtl="0" eaLnBrk="1" fontAlgn="base" latinLnBrk="0" hangingPunct="1">
              <a:lnSpc>
                <a:spcPct val="100000"/>
              </a:lnSpc>
              <a:spcBef>
                <a:spcPts val="36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Find the</a:t>
            </a:r>
            <a:r>
              <a:rPr lang="en-US" sz="1200" b="0" i="0" u="none" strike="noStrike" cap="none" baseline="0" dirty="0" smtClean="0">
                <a:solidFill>
                  <a:schemeClr val="dk1"/>
                </a:solidFill>
                <a:latin typeface="+mn-lt"/>
                <a:ea typeface="Calibri"/>
                <a:cs typeface="Calibri"/>
                <a:sym typeface="Calibri"/>
              </a:rPr>
              <a:t> video on the “Module 5: Handouts and Videos” page: https://idainstitute.com/tools/university_course/videos_and_handouts/module_5/</a:t>
            </a:r>
            <a:endParaRPr lang="en-US" sz="1200" b="0" i="0" u="none" strike="noStrike" cap="none"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smtClean="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960E86D9-388F-4097-85CA-212C22562105}" type="slidenum">
              <a:rPr lang="en-ZA" smtClean="0"/>
              <a:t>4</a:t>
            </a:fld>
            <a:endParaRPr lang="en-ZA"/>
          </a:p>
        </p:txBody>
      </p:sp>
    </p:spTree>
    <p:extLst>
      <p:ext uri="{BB962C8B-B14F-4D97-AF65-F5344CB8AC3E}">
        <p14:creationId xmlns:p14="http://schemas.microsoft.com/office/powerpoint/2010/main" val="250082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effectLst/>
              </a:rPr>
              <a:t>There are three steps in Ida Telecare</a:t>
            </a:r>
            <a:r>
              <a:rPr lang="en-GB" b="0" baseline="0" dirty="0">
                <a:effectLst/>
              </a:rPr>
              <a:t> for a person with a hearing loss to undertake.</a:t>
            </a:r>
            <a:endParaRPr lang="en-GB" b="0" dirty="0">
              <a:effectLst/>
            </a:endParaRPr>
          </a:p>
          <a:p>
            <a:pPr marL="171450" indent="-171450">
              <a:buFont typeface="Arial" panose="020B0604020202020204" pitchFamily="34" charset="0"/>
              <a:buChar char="•"/>
            </a:pPr>
            <a:endParaRPr lang="en-GB" b="1" dirty="0">
              <a:effectLst/>
            </a:endParaRPr>
          </a:p>
          <a:p>
            <a:pPr marL="171450" indent="-171450">
              <a:buFont typeface="Arial" panose="020B0604020202020204" pitchFamily="34" charset="0"/>
              <a:buChar char="•"/>
            </a:pPr>
            <a:r>
              <a:rPr lang="en-GB" b="1" dirty="0">
                <a:effectLst/>
              </a:rPr>
              <a:t>The first, Prepare for your </a:t>
            </a:r>
            <a:r>
              <a:rPr lang="en-GB" b="1" u="sng" dirty="0">
                <a:effectLst/>
              </a:rPr>
              <a:t>first appointment</a:t>
            </a:r>
          </a:p>
          <a:p>
            <a:pPr marL="171450" indent="-171450">
              <a:buFont typeface="Arial" panose="020B0604020202020204" pitchFamily="34" charset="0"/>
              <a:buChar char="•"/>
            </a:pPr>
            <a:endParaRPr lang="en-GB" b="0" dirty="0">
              <a:effectLst/>
            </a:endParaRPr>
          </a:p>
          <a:p>
            <a:pPr marL="171450" indent="-171450">
              <a:buFont typeface="Arial" panose="020B0604020202020204" pitchFamily="34" charset="0"/>
              <a:buChar char="•"/>
            </a:pPr>
            <a:r>
              <a:rPr lang="en-GB" b="1" dirty="0">
                <a:effectLst/>
              </a:rPr>
              <a:t>Second,</a:t>
            </a:r>
            <a:r>
              <a:rPr lang="en-GB" b="1" baseline="0" dirty="0">
                <a:effectLst/>
              </a:rPr>
              <a:t> Prepare for </a:t>
            </a:r>
            <a:r>
              <a:rPr lang="en-GB" b="1" u="sng" baseline="0" dirty="0">
                <a:effectLst/>
              </a:rPr>
              <a:t>Follow-Up</a:t>
            </a:r>
          </a:p>
          <a:p>
            <a:pPr marL="171450" indent="-171450">
              <a:buFont typeface="Arial" panose="020B0604020202020204" pitchFamily="34" charset="0"/>
              <a:buChar char="•"/>
            </a:pPr>
            <a:endParaRPr lang="en-GB" dirty="0">
              <a:effectLst/>
            </a:endParaRPr>
          </a:p>
          <a:p>
            <a:pPr marL="171450" indent="-171450">
              <a:buFont typeface="Arial" panose="020B0604020202020204" pitchFamily="34" charset="0"/>
              <a:buChar char="•"/>
            </a:pPr>
            <a:r>
              <a:rPr lang="en-GB" b="1" dirty="0">
                <a:effectLst/>
              </a:rPr>
              <a:t>Third</a:t>
            </a:r>
            <a:r>
              <a:rPr lang="en-GB" b="1" baseline="0" dirty="0">
                <a:effectLst/>
              </a:rPr>
              <a:t>, </a:t>
            </a:r>
            <a:r>
              <a:rPr lang="en-GB" b="1" u="sng" dirty="0">
                <a:effectLst/>
              </a:rPr>
              <a:t>Strategies for everyday life</a:t>
            </a:r>
          </a:p>
          <a:p>
            <a:endParaRPr lang="en-GB" b="1" dirty="0">
              <a:effectLst/>
            </a:endParaRPr>
          </a:p>
          <a:p>
            <a:endParaRPr lang="en-GB" b="1" dirty="0">
              <a:effectLst/>
            </a:endParaRPr>
          </a:p>
          <a:p>
            <a:r>
              <a:rPr lang="en-GB" b="1" dirty="0">
                <a:effectLst/>
              </a:rPr>
              <a:t>1,Prepare for your first appointment:</a:t>
            </a:r>
          </a:p>
          <a:p>
            <a:r>
              <a:rPr lang="en-GB" dirty="0">
                <a:effectLst/>
              </a:rPr>
              <a:t>Think about situations that you find difficult to hear and communicate in</a:t>
            </a:r>
          </a:p>
          <a:p>
            <a:r>
              <a:rPr lang="en-GB" dirty="0">
                <a:effectLst/>
              </a:rPr>
              <a:t>Name the people it is most important for you to communicate with</a:t>
            </a:r>
          </a:p>
          <a:p>
            <a:r>
              <a:rPr lang="en-GB" dirty="0">
                <a:effectLst/>
              </a:rPr>
              <a:t>Think about why it is important for you to improve your hearing</a:t>
            </a:r>
          </a:p>
          <a:p>
            <a:r>
              <a:rPr lang="en-GB" dirty="0">
                <a:effectLst/>
              </a:rPr>
              <a:t>Talk to your partner or children about how well you communicate today</a:t>
            </a:r>
          </a:p>
          <a:p>
            <a:r>
              <a:rPr lang="en-GB" dirty="0">
                <a:effectLst/>
              </a:rPr>
              <a:t>Think about what you will do if the hearing test is positive</a:t>
            </a:r>
            <a:endParaRPr lang="en-GB" b="0" dirty="0">
              <a:effectLst/>
            </a:endParaRPr>
          </a:p>
          <a:p>
            <a:pPr marL="228600" indent="-228600">
              <a:buAutoNum type="arabicPeriod"/>
            </a:pPr>
            <a:endParaRPr lang="en-GB" b="0" dirty="0">
              <a:effectLst/>
            </a:endParaRPr>
          </a:p>
          <a:p>
            <a:endParaRPr lang="en-GB" b="1" dirty="0">
              <a:effectLst/>
            </a:endParaRPr>
          </a:p>
          <a:p>
            <a:r>
              <a:rPr lang="en-GB" b="1" dirty="0">
                <a:effectLst/>
              </a:rPr>
              <a:t>2.</a:t>
            </a:r>
            <a:r>
              <a:rPr lang="en-GB" b="1" baseline="0" dirty="0">
                <a:effectLst/>
              </a:rPr>
              <a:t> Prepare for Follow-Up</a:t>
            </a:r>
          </a:p>
          <a:p>
            <a:r>
              <a:rPr lang="en-GB" b="1" dirty="0">
                <a:effectLst/>
              </a:rPr>
              <a:t>What you can do to prepare:</a:t>
            </a:r>
          </a:p>
          <a:p>
            <a:r>
              <a:rPr lang="en-GB" dirty="0">
                <a:effectLst/>
              </a:rPr>
              <a:t>Think about what it's like to wear the hearing aids</a:t>
            </a:r>
          </a:p>
          <a:p>
            <a:r>
              <a:rPr lang="en-GB" dirty="0">
                <a:effectLst/>
              </a:rPr>
              <a:t>Ask the people close to you if they notice any changes</a:t>
            </a:r>
          </a:p>
          <a:p>
            <a:r>
              <a:rPr lang="en-GB" dirty="0">
                <a:effectLst/>
              </a:rPr>
              <a:t>List concrete situations that you would like to improve</a:t>
            </a:r>
          </a:p>
          <a:p>
            <a:r>
              <a:rPr lang="en-GB" dirty="0">
                <a:effectLst/>
              </a:rPr>
              <a:t>Think about what other support you might like to have</a:t>
            </a:r>
          </a:p>
          <a:p>
            <a:r>
              <a:rPr lang="en-GB" dirty="0">
                <a:effectLst/>
              </a:rPr>
              <a:t>Write down your questions and prepare to discuss them in the appointment</a:t>
            </a:r>
          </a:p>
          <a:p>
            <a:r>
              <a:rPr lang="en-GB" dirty="0"/>
              <a:t>3.</a:t>
            </a:r>
            <a:r>
              <a:rPr lang="en-GB" baseline="0" dirty="0"/>
              <a:t> </a:t>
            </a:r>
            <a:r>
              <a:rPr lang="en-GB" b="1" dirty="0">
                <a:effectLst/>
              </a:rPr>
              <a:t>What you can do right now:</a:t>
            </a:r>
          </a:p>
          <a:p>
            <a:r>
              <a:rPr lang="en-GB" dirty="0">
                <a:effectLst/>
              </a:rPr>
              <a:t>Plan how to deal with important communication situations at the start of each day</a:t>
            </a:r>
          </a:p>
          <a:p>
            <a:r>
              <a:rPr lang="en-GB" dirty="0">
                <a:effectLst/>
              </a:rPr>
              <a:t>Think about when communication is most easy and build on that</a:t>
            </a:r>
          </a:p>
          <a:p>
            <a:r>
              <a:rPr lang="en-GB" dirty="0">
                <a:effectLst/>
              </a:rPr>
              <a:t>Tell people that you have a hearing loss and how they can support you</a:t>
            </a:r>
          </a:p>
          <a:p>
            <a:r>
              <a:rPr lang="en-GB" dirty="0">
                <a:effectLst/>
              </a:rPr>
              <a:t>Involve your family and people close to you</a:t>
            </a:r>
          </a:p>
          <a:p>
            <a:r>
              <a:rPr lang="en-GB" dirty="0">
                <a:effectLst/>
              </a:rPr>
              <a:t>Ask for help when you need it</a:t>
            </a:r>
          </a:p>
          <a:p>
            <a:pPr marL="0" indent="0">
              <a:buNone/>
            </a:pPr>
            <a:endParaRPr lang="en-GB" dirty="0"/>
          </a:p>
          <a:p>
            <a:pPr marL="228600" indent="-228600">
              <a:buAutoNum type="arabicPeriod"/>
            </a:pPr>
            <a:endParaRPr lang="en-GB"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73FBD10-7E6F-42FF-895D-ACE92159798B}" type="slidenum">
              <a:rPr lang="en-US" smtClean="0"/>
              <a:t>5</a:t>
            </a:fld>
            <a:endParaRPr lang="en-US"/>
          </a:p>
        </p:txBody>
      </p:sp>
    </p:spTree>
    <p:extLst>
      <p:ext uri="{BB962C8B-B14F-4D97-AF65-F5344CB8AC3E}">
        <p14:creationId xmlns:p14="http://schemas.microsoft.com/office/powerpoint/2010/main" val="390681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tools that can help</a:t>
            </a:r>
            <a:r>
              <a:rPr lang="en-US" baseline="0" dirty="0"/>
              <a:t> your patient to prepare better for their hearing care appointments:</a:t>
            </a:r>
          </a:p>
          <a:p>
            <a:pPr marL="228600" indent="-228600">
              <a:buAutoNum type="arabicPeriod"/>
            </a:pPr>
            <a:r>
              <a:rPr lang="en-US" baseline="0" dirty="0"/>
              <a:t>Living Well Online</a:t>
            </a:r>
          </a:p>
          <a:p>
            <a:pPr marL="228600" indent="-228600">
              <a:buAutoNum type="arabicPeriod"/>
            </a:pPr>
            <a:r>
              <a:rPr lang="en-US" baseline="0" dirty="0"/>
              <a:t>My Turn to Talk</a:t>
            </a:r>
          </a:p>
          <a:p>
            <a:pPr marL="228600" indent="-228600">
              <a:buAutoNum type="arabicPeriod"/>
            </a:pPr>
            <a:r>
              <a:rPr lang="en-US" baseline="0" dirty="0"/>
              <a:t>Why Improve My Hearing and</a:t>
            </a:r>
          </a:p>
          <a:p>
            <a:pPr marL="228600" indent="-228600">
              <a:buAutoNum type="arabicPeriod"/>
            </a:pPr>
            <a:r>
              <a:rPr lang="en-US" baseline="0" dirty="0"/>
              <a:t>The Tinnitus Thermometer</a:t>
            </a:r>
          </a:p>
          <a:p>
            <a:pPr marL="0" indent="0">
              <a:buNone/>
            </a:pPr>
            <a:endParaRPr lang="en-US" baseline="0" dirty="0"/>
          </a:p>
          <a:p>
            <a:pPr marL="0" indent="0">
              <a:buNone/>
            </a:pPr>
            <a:endParaRPr lang="en-US" baseline="0" dirty="0"/>
          </a:p>
          <a:p>
            <a:pPr marL="171450" indent="-171450">
              <a:buFont typeface="Arial" panose="020B0604020202020204" pitchFamily="34" charset="0"/>
              <a:buChar char="•"/>
            </a:pPr>
            <a:r>
              <a:rPr lang="en-ZA" sz="1200" b="0" i="0" kern="1200" dirty="0">
                <a:solidFill>
                  <a:schemeClr val="tx1"/>
                </a:solidFill>
                <a:effectLst/>
                <a:latin typeface="+mn-lt"/>
                <a:ea typeface="+mn-ea"/>
                <a:cs typeface="+mn-cs"/>
              </a:rPr>
              <a:t>Living Well is designed to help you explain where and when it is most important to communicate well.</a:t>
            </a:r>
            <a:r>
              <a:rPr lang="en-ZA" sz="1200" b="0" i="0" kern="1200" baseline="0" dirty="0">
                <a:solidFill>
                  <a:schemeClr val="tx1"/>
                </a:solidFill>
                <a:effectLst/>
                <a:latin typeface="+mn-lt"/>
                <a:ea typeface="+mn-ea"/>
                <a:cs typeface="+mn-cs"/>
              </a:rPr>
              <a:t> </a:t>
            </a:r>
            <a:r>
              <a:rPr lang="en-ZA" sz="1200" b="0" i="0" kern="1200" dirty="0">
                <a:solidFill>
                  <a:schemeClr val="tx1"/>
                </a:solidFill>
                <a:effectLst/>
                <a:latin typeface="+mn-lt"/>
                <a:ea typeface="+mn-ea"/>
                <a:cs typeface="+mn-cs"/>
              </a:rPr>
              <a:t>Choose different communication situations and describe how you manage them. This tool is aimed at</a:t>
            </a:r>
            <a:r>
              <a:rPr lang="en-ZA" sz="1200" b="0" i="0" kern="1200" baseline="0" dirty="0">
                <a:solidFill>
                  <a:schemeClr val="tx1"/>
                </a:solidFill>
                <a:effectLst/>
                <a:latin typeface="+mn-lt"/>
                <a:ea typeface="+mn-ea"/>
                <a:cs typeface="+mn-cs"/>
              </a:rPr>
              <a:t> anyone who has a hearing loss, or who thinks they may have a possible hearing loss and their spouse/close family members and friends. </a:t>
            </a:r>
          </a:p>
          <a:p>
            <a:endParaRPr lang="en-ZA"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a:solidFill>
                  <a:schemeClr val="tx1"/>
                </a:solidFill>
                <a:effectLst/>
                <a:latin typeface="+mn-lt"/>
                <a:ea typeface="+mn-ea"/>
                <a:cs typeface="+mn-cs"/>
              </a:rPr>
              <a:t>My Turn to Talk can help you prepare for your next appointment and asks you to think about the people in your social network with whom</a:t>
            </a:r>
            <a:r>
              <a:rPr lang="en-ZA" sz="1200" b="0" i="0" kern="1200" baseline="0" dirty="0">
                <a:solidFill>
                  <a:schemeClr val="tx1"/>
                </a:solidFill>
                <a:effectLst/>
                <a:latin typeface="+mn-lt"/>
                <a:ea typeface="+mn-ea"/>
                <a:cs typeface="+mn-cs"/>
              </a:rPr>
              <a:t> you communicate on a regular basis. It also prompts you to think about your needs, hopes, concerns and any other topic that you would like to discuss with your audiologist, ahead of your first appointment. This tool can be used by anyone who has a hearing loss, or who thinks they may have a possible hearing loss and their spouse/close family members and friends.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a:solidFill>
                  <a:schemeClr val="tx1"/>
                </a:solidFill>
                <a:effectLst/>
                <a:latin typeface="+mn-lt"/>
                <a:ea typeface="+mn-ea"/>
                <a:cs typeface="+mn-cs"/>
              </a:rPr>
              <a:t>Why Improve My Hearing can help you think about how important it is for you to improve your communication. You will choose situations where you have difficulty hearing, then answer a few short questions about how important it is for you to do something about it. This tool can be really helpful for someone who is feeling a little unsure about taking the next steps in managing a potential hearing and communication loss.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a:solidFill>
                  <a:schemeClr val="tx1"/>
                </a:solidFill>
                <a:effectLst/>
                <a:latin typeface="+mn-lt"/>
                <a:ea typeface="+mn-ea"/>
                <a:cs typeface="+mn-cs"/>
              </a:rPr>
              <a:t>The Tinnitus Thermometer is a tool to help you explain to your hearing care professional how you’re experiencing tinnitus right now. It is aimed at persons for</a:t>
            </a:r>
            <a:r>
              <a:rPr lang="en-ZA" sz="1200" b="0" i="0" kern="1200" baseline="0" dirty="0">
                <a:solidFill>
                  <a:schemeClr val="tx1"/>
                </a:solidFill>
                <a:effectLst/>
                <a:latin typeface="+mn-lt"/>
                <a:ea typeface="+mn-ea"/>
                <a:cs typeface="+mn-cs"/>
              </a:rPr>
              <a:t> whom their tinnitus has become problematic and who would like to seek some professional advice about managing it.</a:t>
            </a:r>
            <a:endParaRPr lang="en-US" baseline="0" dirty="0"/>
          </a:p>
          <a:p>
            <a:pPr marL="0" indent="0">
              <a:buNone/>
            </a:pPr>
            <a:endParaRPr lang="en-US" baseline="0" dirty="0"/>
          </a:p>
          <a:p>
            <a:pPr marL="0" indent="0">
              <a:buNone/>
            </a:pPr>
            <a:endParaRPr lang="en-US" baseline="0" dirty="0"/>
          </a:p>
          <a:p>
            <a:pPr marL="0" indent="0">
              <a:buNone/>
            </a:pPr>
            <a:r>
              <a:rPr lang="en-US" baseline="0" dirty="0"/>
              <a:t>Let’s explore each of these tools in further detail.</a:t>
            </a: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7</a:t>
            </a:fld>
            <a:endParaRPr lang="en-US"/>
          </a:p>
        </p:txBody>
      </p:sp>
    </p:spTree>
    <p:extLst>
      <p:ext uri="{BB962C8B-B14F-4D97-AF65-F5344CB8AC3E}">
        <p14:creationId xmlns:p14="http://schemas.microsoft.com/office/powerpoint/2010/main" val="225010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Living Well Online</a:t>
            </a:r>
            <a:r>
              <a:rPr lang="en-US" sz="1200" b="0" i="0" kern="1200" baseline="0" dirty="0">
                <a:solidFill>
                  <a:schemeClr val="tx1"/>
                </a:solidFill>
                <a:effectLst/>
                <a:latin typeface="+mn-lt"/>
                <a:ea typeface="+mn-ea"/>
                <a:cs typeface="+mn-cs"/>
              </a:rPr>
              <a:t> Tool, helps a person with a hearing loss identify</a:t>
            </a:r>
            <a:r>
              <a:rPr lang="en-US" sz="1200" b="0" i="0" kern="1200" dirty="0">
                <a:solidFill>
                  <a:schemeClr val="tx1"/>
                </a:solidFill>
                <a:effectLst/>
                <a:latin typeface="+mn-lt"/>
                <a:ea typeface="+mn-ea"/>
                <a:cs typeface="+mn-cs"/>
              </a:rPr>
              <a:t> where and when it is most important for them to communicate well. They are asked to </a:t>
            </a:r>
            <a:r>
              <a:rPr lang="en-US" sz="1200" b="0" i="0" kern="1200" baseline="0" dirty="0">
                <a:solidFill>
                  <a:schemeClr val="tx1"/>
                </a:solidFill>
                <a:effectLst/>
                <a:latin typeface="+mn-lt"/>
                <a:ea typeface="+mn-ea"/>
                <a:cs typeface="+mn-cs"/>
              </a:rPr>
              <a:t>identify and describe 3 </a:t>
            </a:r>
            <a:r>
              <a:rPr lang="en-US" sz="1200" b="0" i="0" kern="1200" dirty="0">
                <a:solidFill>
                  <a:schemeClr val="tx1"/>
                </a:solidFill>
                <a:effectLst/>
                <a:latin typeface="+mn-lt"/>
                <a:ea typeface="+mn-ea"/>
                <a:cs typeface="+mn-cs"/>
              </a:rPr>
              <a:t>different communication situations. So they complete the tool, three times.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tool can be completed at home, with someone close to them </a:t>
            </a:r>
            <a:r>
              <a:rPr lang="en-US" sz="1200" b="0" i="0" kern="1200" dirty="0">
                <a:solidFill>
                  <a:schemeClr val="tx1"/>
                </a:solidFill>
                <a:effectLst/>
                <a:latin typeface="+mn-lt"/>
                <a:ea typeface="+mn-ea"/>
                <a:cs typeface="+mn-cs"/>
              </a:rPr>
              <a:t>(such as a spouse) who might have a different point of view.</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session can be saved to the home computer</a:t>
            </a:r>
            <a:r>
              <a:rPr lang="en-US" sz="1200" b="0" i="0" kern="1200" baseline="0" dirty="0">
                <a:solidFill>
                  <a:schemeClr val="tx1"/>
                </a:solidFill>
                <a:effectLst/>
                <a:latin typeface="+mn-lt"/>
                <a:ea typeface="+mn-ea"/>
                <a:cs typeface="+mn-cs"/>
              </a:rPr>
              <a:t> and emailed to their </a:t>
            </a:r>
            <a:r>
              <a:rPr lang="en-US" sz="1200" b="0" i="0" kern="1200" dirty="0">
                <a:solidFill>
                  <a:schemeClr val="tx1"/>
                </a:solidFill>
                <a:effectLst/>
                <a:latin typeface="+mn-lt"/>
                <a:ea typeface="+mn-ea"/>
                <a:cs typeface="+mn-cs"/>
              </a:rPr>
              <a:t>hearing care professional.</a:t>
            </a:r>
            <a:r>
              <a:rPr lang="en-US" sz="1200" b="0" i="0" kern="1200" baseline="0" dirty="0">
                <a:solidFill>
                  <a:schemeClr val="tx1"/>
                </a:solidFill>
                <a:effectLst/>
                <a:latin typeface="+mn-lt"/>
                <a:ea typeface="+mn-ea"/>
                <a:cs typeface="+mn-cs"/>
              </a:rPr>
              <a:t> Or it can be </a:t>
            </a:r>
            <a:r>
              <a:rPr lang="en-US" sz="1200" b="0" i="0" kern="1200" dirty="0">
                <a:solidFill>
                  <a:schemeClr val="tx1"/>
                </a:solidFill>
                <a:effectLst/>
                <a:latin typeface="+mn-lt"/>
                <a:ea typeface="+mn-ea"/>
                <a:cs typeface="+mn-cs"/>
              </a:rPr>
              <a:t>printed it out to brought to the first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appointment.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960E86D9-388F-4097-85CA-212C22562105}" type="slidenum">
              <a:rPr lang="en-ZA" smtClean="0"/>
              <a:t>8</a:t>
            </a:fld>
            <a:endParaRPr lang="en-ZA"/>
          </a:p>
        </p:txBody>
      </p:sp>
    </p:spTree>
    <p:extLst>
      <p:ext uri="{BB962C8B-B14F-4D97-AF65-F5344CB8AC3E}">
        <p14:creationId xmlns:p14="http://schemas.microsoft.com/office/powerpoint/2010/main" val="83981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second online</a:t>
            </a:r>
            <a:r>
              <a:rPr lang="en-US" sz="1200" kern="1200" baseline="0" dirty="0">
                <a:solidFill>
                  <a:schemeClr val="tx1"/>
                </a:solidFill>
                <a:effectLst/>
                <a:latin typeface="+mn-lt"/>
                <a:ea typeface="+mn-ea"/>
                <a:cs typeface="+mn-cs"/>
              </a:rPr>
              <a:t> tool is t</a:t>
            </a:r>
            <a:r>
              <a:rPr lang="en-US" sz="1200" kern="1200" dirty="0">
                <a:solidFill>
                  <a:schemeClr val="tx1"/>
                </a:solidFill>
                <a:effectLst/>
                <a:latin typeface="+mn-lt"/>
                <a:ea typeface="+mn-ea"/>
                <a:cs typeface="+mn-cs"/>
              </a:rPr>
              <a:t>he My</a:t>
            </a:r>
            <a:r>
              <a:rPr lang="en-US" sz="1200" kern="1200" baseline="0" dirty="0">
                <a:solidFill>
                  <a:schemeClr val="tx1"/>
                </a:solidFill>
                <a:effectLst/>
                <a:latin typeface="+mn-lt"/>
                <a:ea typeface="+mn-ea"/>
                <a:cs typeface="+mn-cs"/>
              </a:rPr>
              <a:t> Turn To Talk tool.</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This first part of the tool asks the person with a hearing loss to identify the most important communication partners, by placing the </a:t>
            </a:r>
            <a:r>
              <a:rPr lang="en-US" sz="1200" kern="1200" baseline="0" dirty="0" err="1">
                <a:solidFill>
                  <a:schemeClr val="tx1"/>
                </a:solidFill>
                <a:effectLst/>
                <a:latin typeface="+mn-lt"/>
                <a:ea typeface="+mn-ea"/>
                <a:cs typeface="+mn-cs"/>
              </a:rPr>
              <a:t>coloured</a:t>
            </a:r>
            <a:r>
              <a:rPr lang="en-US" sz="1200" kern="1200" baseline="0" dirty="0">
                <a:solidFill>
                  <a:schemeClr val="tx1"/>
                </a:solidFill>
                <a:effectLst/>
                <a:latin typeface="+mn-lt"/>
                <a:ea typeface="+mn-ea"/>
                <a:cs typeface="+mn-cs"/>
              </a:rPr>
              <a:t> circles on the rings. The closer they are to the “ME” circle, in the middle, the more important they are.</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dirty="0"/>
              <a:t>The second part of the tools asks them identify their needs </a:t>
            </a:r>
            <a:r>
              <a:rPr lang="en-US" baseline="0" dirty="0"/>
              <a:t>and</a:t>
            </a:r>
            <a:r>
              <a:rPr lang="en-US" dirty="0"/>
              <a:t> concerns</a:t>
            </a:r>
            <a:r>
              <a:rPr lang="en-US" baseline="0" dirty="0"/>
              <a:t> so they can be addressed. The questions are designed to help the patient and their families to reflect on important aspects of their hearing &amp; communication before they attend the appointment, e.g. </a:t>
            </a:r>
          </a:p>
          <a:p>
            <a:pPr marL="0" indent="0">
              <a:buFont typeface="Arial" panose="020B0604020202020204" pitchFamily="34" charset="0"/>
              <a:buNone/>
            </a:pPr>
            <a:r>
              <a:rPr lang="en-US" baseline="0" dirty="0"/>
              <a:t>	1. I hope …..</a:t>
            </a:r>
          </a:p>
          <a:p>
            <a:pPr marL="0" indent="0">
              <a:buFont typeface="Arial" panose="020B0604020202020204" pitchFamily="34" charset="0"/>
              <a:buNone/>
            </a:pPr>
            <a:r>
              <a:rPr lang="en-US" baseline="0" dirty="0"/>
              <a:t>	2. I am concerned about….</a:t>
            </a:r>
          </a:p>
          <a:p>
            <a:pPr marL="0" indent="0">
              <a:buFont typeface="Arial" panose="020B0604020202020204" pitchFamily="34" charset="0"/>
              <a:buNone/>
            </a:pPr>
            <a:r>
              <a:rPr lang="en-US" baseline="0" dirty="0"/>
              <a:t>	3. I need help with…..</a:t>
            </a:r>
          </a:p>
          <a:p>
            <a:pPr marL="0" indent="0">
              <a:buFont typeface="Arial" panose="020B0604020202020204" pitchFamily="34" charset="0"/>
              <a:buNone/>
            </a:pPr>
            <a:r>
              <a:rPr lang="en-US" baseline="0" dirty="0"/>
              <a:t>	4. I want to talk about…..</a:t>
            </a:r>
            <a:endParaRPr lang="en-US" dirty="0"/>
          </a:p>
          <a:p>
            <a:endParaRPr lang="en-US" dirty="0"/>
          </a:p>
          <a:p>
            <a:pPr marL="0" marR="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960E86D9-388F-4097-85CA-212C22562105}" type="slidenum">
              <a:rPr lang="en-ZA" smtClean="0"/>
              <a:t>9</a:t>
            </a:fld>
            <a:endParaRPr lang="en-ZA"/>
          </a:p>
        </p:txBody>
      </p:sp>
    </p:spTree>
    <p:extLst>
      <p:ext uri="{BB962C8B-B14F-4D97-AF65-F5344CB8AC3E}">
        <p14:creationId xmlns:p14="http://schemas.microsoft.com/office/powerpoint/2010/main" val="345503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third</a:t>
            </a:r>
            <a:r>
              <a:rPr lang="en-US" baseline="0" dirty="0"/>
              <a:t> tool, which is used for preparing </a:t>
            </a:r>
            <a:r>
              <a:rPr lang="en-US" sz="1200" b="0" i="0" kern="1200" baseline="0" dirty="0">
                <a:solidFill>
                  <a:schemeClr val="tx1"/>
                </a:solidFill>
                <a:effectLst/>
                <a:latin typeface="+mn-lt"/>
                <a:ea typeface="+mn-ea"/>
                <a:cs typeface="+mn-cs"/>
              </a:rPr>
              <a:t>a person with a hearing loss </a:t>
            </a:r>
            <a:r>
              <a:rPr lang="en-US" baseline="0" dirty="0"/>
              <a:t>for their first appointment, is - Why improve my hearing?</a:t>
            </a:r>
            <a:endParaRPr lang="en-US" dirty="0"/>
          </a:p>
          <a:p>
            <a:endParaRPr lang="en-ZA" dirty="0"/>
          </a:p>
        </p:txBody>
      </p:sp>
      <p:sp>
        <p:nvSpPr>
          <p:cNvPr id="4" name="Slide Number Placeholder 3"/>
          <p:cNvSpPr>
            <a:spLocks noGrp="1"/>
          </p:cNvSpPr>
          <p:nvPr>
            <p:ph type="sldNum" sz="quarter" idx="10"/>
          </p:nvPr>
        </p:nvSpPr>
        <p:spPr/>
        <p:txBody>
          <a:bodyPr/>
          <a:lstStyle/>
          <a:p>
            <a:fld id="{960E86D9-388F-4097-85CA-212C22562105}" type="slidenum">
              <a:rPr lang="en-ZA" smtClean="0"/>
              <a:t>10</a:t>
            </a:fld>
            <a:endParaRPr lang="en-ZA"/>
          </a:p>
        </p:txBody>
      </p:sp>
    </p:spTree>
    <p:extLst>
      <p:ext uri="{BB962C8B-B14F-4D97-AF65-F5344CB8AC3E}">
        <p14:creationId xmlns:p14="http://schemas.microsoft.com/office/powerpoint/2010/main" val="579952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7" name="Text Placeholder 2"/>
          <p:cNvSpPr>
            <a:spLocks noGrp="1"/>
          </p:cNvSpPr>
          <p:nvPr>
            <p:ph type="subTitle" idx="1"/>
          </p:nvPr>
        </p:nvSpPr>
        <p:spPr>
          <a:xfrm>
            <a:off x="508000" y="3644900"/>
            <a:ext cx="2540000" cy="622300"/>
          </a:xfrm>
        </p:spPr>
        <p:txBody>
          <a:bodyPr/>
          <a:lstStyle>
            <a:lvl1pPr>
              <a:defRPr sz="1400" i="1" smtClean="0">
                <a:solidFill>
                  <a:srgbClr val="7F7F7F"/>
                </a:solidFill>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userDrawn="1"/>
        </p:nvPicPr>
        <p:blipFill>
          <a:blip r:embed="rId2"/>
          <a:srcRect/>
          <a:stretch>
            <a:fillRect/>
          </a:stretch>
        </p:blipFill>
        <p:spPr bwMode="auto">
          <a:xfrm>
            <a:off x="9336360" y="3170239"/>
            <a:ext cx="2011684" cy="619507"/>
          </a:xfrm>
          <a:prstGeom prst="rect">
            <a:avLst/>
          </a:prstGeom>
          <a:noFill/>
        </p:spPr>
      </p:pic>
      <p:sp>
        <p:nvSpPr>
          <p:cNvPr id="13"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title style</a:t>
            </a:r>
            <a:endParaRPr lang="da-DK" noProof="0" dirty="0"/>
          </a:p>
        </p:txBody>
      </p:sp>
    </p:spTree>
    <p:extLst>
      <p:ext uri="{BB962C8B-B14F-4D97-AF65-F5344CB8AC3E}">
        <p14:creationId xmlns:p14="http://schemas.microsoft.com/office/powerpoint/2010/main" val="26384397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and picture + reference 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14" name="Text Placeholder 10"/>
          <p:cNvSpPr>
            <a:spLocks noGrp="1"/>
          </p:cNvSpPr>
          <p:nvPr>
            <p:ph type="body" sz="quarter" idx="16"/>
          </p:nvPr>
        </p:nvSpPr>
        <p:spPr>
          <a:xfrm>
            <a:off x="342000" y="1268413"/>
            <a:ext cx="7596152" cy="4897437"/>
          </a:xfrm>
          <a:solidFill>
            <a:schemeClr val="accent4"/>
          </a:solidFill>
        </p:spPr>
        <p:txBody>
          <a:bodyPr lIns="180000" tIns="108000" rIns="108000" bIns="108000"/>
          <a:lstStyle>
            <a:lvl1pPr>
              <a:defRPr sz="2800">
                <a:solidFill>
                  <a:schemeClr val="bg1"/>
                </a:solidFill>
              </a:defRPr>
            </a:lvl1pPr>
          </a:lstStyle>
          <a:p>
            <a:pPr lvl="0"/>
            <a:r>
              <a:rPr lang="en-US"/>
              <a:t>Click to edit Master text styles</a:t>
            </a:r>
          </a:p>
        </p:txBody>
      </p:sp>
      <p:sp>
        <p:nvSpPr>
          <p:cNvPr id="16" name="Text Placeholder 10"/>
          <p:cNvSpPr>
            <a:spLocks noGrp="1"/>
          </p:cNvSpPr>
          <p:nvPr>
            <p:ph type="body" sz="quarter" idx="18"/>
          </p:nvPr>
        </p:nvSpPr>
        <p:spPr>
          <a:xfrm>
            <a:off x="8193208" y="3860800"/>
            <a:ext cx="3663380" cy="2305050"/>
          </a:xfrm>
          <a:solidFill>
            <a:schemeClr val="accent2"/>
          </a:solidFill>
        </p:spPr>
        <p:txBody>
          <a:bodyPr lIns="108000" tIns="108000" rIns="108000" bIns="108000"/>
          <a:lstStyle>
            <a:lvl1pPr>
              <a:defRPr sz="2000">
                <a:solidFill>
                  <a:schemeClr val="bg1"/>
                </a:solidFill>
              </a:defRPr>
            </a:lvl1pPr>
          </a:lstStyle>
          <a:p>
            <a:pPr lvl="0"/>
            <a:r>
              <a:rPr lang="en-US"/>
              <a:t>Click to edit Master text styles</a:t>
            </a:r>
          </a:p>
        </p:txBody>
      </p:sp>
      <p:sp>
        <p:nvSpPr>
          <p:cNvPr id="19" name="Picture Placeholder 16"/>
          <p:cNvSpPr>
            <a:spLocks noGrp="1"/>
          </p:cNvSpPr>
          <p:nvPr>
            <p:ph type="pic" sz="quarter" idx="19"/>
          </p:nvPr>
        </p:nvSpPr>
        <p:spPr>
          <a:xfrm>
            <a:off x="8193360" y="1268413"/>
            <a:ext cx="3663280" cy="2376487"/>
          </a:xfrm>
        </p:spPr>
        <p:txBody>
          <a:bodyPr/>
          <a:lstStyle/>
          <a:p>
            <a:r>
              <a:rPr lang="en-US"/>
              <a:t>Click icon to add picture</a:t>
            </a:r>
            <a:endParaRPr lang="da-DK"/>
          </a:p>
        </p:txBody>
      </p:sp>
      <p:sp>
        <p:nvSpPr>
          <p:cNvPr id="9"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3295027184"/>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for vide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6" name="Title 1"/>
          <p:cNvSpPr>
            <a:spLocks noGrp="1"/>
          </p:cNvSpPr>
          <p:nvPr>
            <p:ph type="title"/>
          </p:nvPr>
        </p:nvSpPr>
        <p:spPr>
          <a:xfrm>
            <a:off x="336000" y="260350"/>
            <a:ext cx="11521038" cy="855537"/>
          </a:xfrm>
        </p:spPr>
        <p:txBody>
          <a:bodyPr/>
          <a:lstStyle>
            <a:lvl1pPr>
              <a:defRPr>
                <a:latin typeface="Gotham Medium" panose="02000604030000020004" pitchFamily="50" charset="0"/>
              </a:defRPr>
            </a:lvl1pPr>
          </a:lstStyle>
          <a:p>
            <a:r>
              <a:rPr lang="en-US" dirty="0"/>
              <a:t>Click to edit Master title style</a:t>
            </a:r>
            <a:endParaRPr lang="da-DK" dirty="0"/>
          </a:p>
        </p:txBody>
      </p:sp>
    </p:spTree>
    <p:extLst>
      <p:ext uri="{BB962C8B-B14F-4D97-AF65-F5344CB8AC3E}">
        <p14:creationId xmlns:p14="http://schemas.microsoft.com/office/powerpoint/2010/main" val="2348828986"/>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s and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12" name="Text Placeholder 10"/>
          <p:cNvSpPr>
            <a:spLocks noGrp="1"/>
          </p:cNvSpPr>
          <p:nvPr>
            <p:ph type="body" sz="quarter" idx="14"/>
          </p:nvPr>
        </p:nvSpPr>
        <p:spPr>
          <a:xfrm>
            <a:off x="6249388" y="3860800"/>
            <a:ext cx="5616575" cy="2305050"/>
          </a:xfrm>
          <a:solidFill>
            <a:schemeClr val="accent4">
              <a:alpha val="70000"/>
            </a:schemeClr>
          </a:solidFill>
        </p:spPr>
        <p:txBody>
          <a:bodyPr lIns="144000" tIns="108000" rIns="108000" bIns="108000"/>
          <a:lstStyle>
            <a:lvl1pPr>
              <a:defRPr sz="2400"/>
            </a:lvl1pPr>
          </a:lstStyle>
          <a:p>
            <a:pPr lvl="0"/>
            <a:r>
              <a:rPr lang="en-US"/>
              <a:t>Click to edit Master text styles</a:t>
            </a:r>
          </a:p>
        </p:txBody>
      </p:sp>
      <p:sp>
        <p:nvSpPr>
          <p:cNvPr id="13" name="Text Placeholder 10"/>
          <p:cNvSpPr>
            <a:spLocks noGrp="1"/>
          </p:cNvSpPr>
          <p:nvPr>
            <p:ph type="body" sz="quarter" idx="13"/>
          </p:nvPr>
        </p:nvSpPr>
        <p:spPr>
          <a:xfrm>
            <a:off x="342000" y="3860800"/>
            <a:ext cx="5607203" cy="2305050"/>
          </a:xfrm>
          <a:solidFill>
            <a:schemeClr val="accent6">
              <a:alpha val="70000"/>
            </a:schemeClr>
          </a:solidFill>
        </p:spPr>
        <p:txBody>
          <a:bodyPr lIns="144000" tIns="108000" rIns="108000" bIns="108000"/>
          <a:lstStyle>
            <a:lvl1pPr>
              <a:defRPr sz="2400"/>
            </a:lvl1pPr>
          </a:lstStyle>
          <a:p>
            <a:pPr lvl="0"/>
            <a:r>
              <a:rPr lang="en-US"/>
              <a:t>Click to edit Master text styles</a:t>
            </a:r>
          </a:p>
        </p:txBody>
      </p:sp>
      <p:sp>
        <p:nvSpPr>
          <p:cNvPr id="17" name="Picture Placeholder 16"/>
          <p:cNvSpPr>
            <a:spLocks noGrp="1"/>
          </p:cNvSpPr>
          <p:nvPr>
            <p:ph type="pic" sz="quarter" idx="15"/>
          </p:nvPr>
        </p:nvSpPr>
        <p:spPr>
          <a:xfrm>
            <a:off x="342000" y="1268413"/>
            <a:ext cx="5603730" cy="2376487"/>
          </a:xfrm>
        </p:spPr>
        <p:txBody>
          <a:bodyPr/>
          <a:lstStyle/>
          <a:p>
            <a:r>
              <a:rPr lang="en-US"/>
              <a:t>Click icon to add picture</a:t>
            </a:r>
            <a:endParaRPr lang="da-DK"/>
          </a:p>
        </p:txBody>
      </p:sp>
      <p:sp>
        <p:nvSpPr>
          <p:cNvPr id="18" name="Picture Placeholder 16"/>
          <p:cNvSpPr>
            <a:spLocks noGrp="1"/>
          </p:cNvSpPr>
          <p:nvPr>
            <p:ph type="pic" sz="quarter" idx="16"/>
          </p:nvPr>
        </p:nvSpPr>
        <p:spPr>
          <a:xfrm>
            <a:off x="6258913" y="1276540"/>
            <a:ext cx="5607050" cy="2376487"/>
          </a:xfrm>
        </p:spPr>
        <p:txBody>
          <a:bodyPr/>
          <a:lstStyle/>
          <a:p>
            <a:r>
              <a:rPr lang="en-US"/>
              <a:t>Click icon to add picture</a:t>
            </a:r>
            <a:endParaRPr lang="da-DK"/>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1183866251"/>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pic and 3 text boxes -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13" name="Text Placeholder 10"/>
          <p:cNvSpPr>
            <a:spLocks noGrp="1"/>
          </p:cNvSpPr>
          <p:nvPr>
            <p:ph type="body" sz="quarter" idx="13"/>
          </p:nvPr>
        </p:nvSpPr>
        <p:spPr>
          <a:xfrm>
            <a:off x="342000" y="3860800"/>
            <a:ext cx="3663380" cy="2305050"/>
          </a:xfrm>
          <a:solidFill>
            <a:schemeClr val="bg2"/>
          </a:solidFill>
        </p:spPr>
        <p:txBody>
          <a:bodyPr lIns="144000" tIns="108000" rIns="108000" bIns="108000"/>
          <a:lstStyle>
            <a:lvl1pPr>
              <a:defRPr sz="2400"/>
            </a:lvl1pPr>
          </a:lstStyle>
          <a:p>
            <a:pPr lvl="0"/>
            <a:r>
              <a:rPr lang="en-US"/>
              <a:t>Click to edit Master text styles</a:t>
            </a:r>
          </a:p>
        </p:txBody>
      </p:sp>
      <p:sp>
        <p:nvSpPr>
          <p:cNvPr id="17" name="Picture Placeholder 16"/>
          <p:cNvSpPr>
            <a:spLocks noGrp="1"/>
          </p:cNvSpPr>
          <p:nvPr>
            <p:ph type="pic" sz="quarter" idx="15"/>
          </p:nvPr>
        </p:nvSpPr>
        <p:spPr>
          <a:xfrm>
            <a:off x="342000" y="1268413"/>
            <a:ext cx="11510963" cy="2376487"/>
          </a:xfrm>
        </p:spPr>
        <p:txBody>
          <a:bodyPr/>
          <a:lstStyle/>
          <a:p>
            <a:r>
              <a:rPr lang="en-US"/>
              <a:t>Click icon to add picture</a:t>
            </a:r>
            <a:endParaRPr lang="da-DK"/>
          </a:p>
        </p:txBody>
      </p:sp>
      <p:sp>
        <p:nvSpPr>
          <p:cNvPr id="14" name="Text Placeholder 10"/>
          <p:cNvSpPr>
            <a:spLocks noGrp="1"/>
          </p:cNvSpPr>
          <p:nvPr>
            <p:ph type="body" sz="quarter" idx="16"/>
          </p:nvPr>
        </p:nvSpPr>
        <p:spPr>
          <a:xfrm>
            <a:off x="4268772" y="3860800"/>
            <a:ext cx="3663380" cy="2305050"/>
          </a:xfrm>
          <a:solidFill>
            <a:schemeClr val="accent1">
              <a:alpha val="50000"/>
            </a:schemeClr>
          </a:solidFill>
        </p:spPr>
        <p:txBody>
          <a:bodyPr lIns="144000" tIns="108000" rIns="108000" bIns="108000"/>
          <a:lstStyle>
            <a:lvl1pPr>
              <a:defRPr sz="2400"/>
            </a:lvl1pPr>
          </a:lstStyle>
          <a:p>
            <a:pPr lvl="0"/>
            <a:r>
              <a:rPr lang="en-US"/>
              <a:t>Click to edit Master text styles</a:t>
            </a:r>
          </a:p>
        </p:txBody>
      </p:sp>
      <p:sp>
        <p:nvSpPr>
          <p:cNvPr id="16" name="Text Placeholder 10"/>
          <p:cNvSpPr>
            <a:spLocks noGrp="1"/>
          </p:cNvSpPr>
          <p:nvPr>
            <p:ph type="body" sz="quarter" idx="18"/>
          </p:nvPr>
        </p:nvSpPr>
        <p:spPr>
          <a:xfrm>
            <a:off x="8193208" y="3860800"/>
            <a:ext cx="3663380" cy="2305050"/>
          </a:xfrm>
          <a:solidFill>
            <a:schemeClr val="accent4">
              <a:alpha val="50000"/>
            </a:schemeClr>
          </a:solidFill>
        </p:spPr>
        <p:txBody>
          <a:bodyPr lIns="144000" tIns="108000" rIns="108000" bIns="108000"/>
          <a:lstStyle>
            <a:lvl1pPr>
              <a:defRPr sz="2400"/>
            </a:lvl1pPr>
          </a:lstStyle>
          <a:p>
            <a:pPr lvl="0"/>
            <a:r>
              <a:rPr lang="en-US"/>
              <a:t>Click to edit Master text styles</a:t>
            </a:r>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1282401555"/>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ics + three text boxes -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13" name="Text Placeholder 10"/>
          <p:cNvSpPr>
            <a:spLocks noGrp="1"/>
          </p:cNvSpPr>
          <p:nvPr>
            <p:ph type="body" sz="quarter" idx="13"/>
          </p:nvPr>
        </p:nvSpPr>
        <p:spPr>
          <a:xfrm>
            <a:off x="342000" y="3860800"/>
            <a:ext cx="3663380" cy="2305050"/>
          </a:xfrm>
          <a:solidFill>
            <a:schemeClr val="accent4">
              <a:alpha val="50000"/>
            </a:schemeClr>
          </a:solidFill>
        </p:spPr>
        <p:txBody>
          <a:bodyPr lIns="144000" tIns="108000" rIns="108000" bIns="108000"/>
          <a:lstStyle>
            <a:lvl1pPr>
              <a:defRPr sz="2400"/>
            </a:lvl1pPr>
          </a:lstStyle>
          <a:p>
            <a:pPr lvl="0"/>
            <a:r>
              <a:rPr lang="en-US"/>
              <a:t>Click to edit Master text styles</a:t>
            </a:r>
          </a:p>
        </p:txBody>
      </p:sp>
      <p:sp>
        <p:nvSpPr>
          <p:cNvPr id="17" name="Picture Placeholder 16"/>
          <p:cNvSpPr>
            <a:spLocks noGrp="1"/>
          </p:cNvSpPr>
          <p:nvPr>
            <p:ph type="pic" sz="quarter" idx="15"/>
          </p:nvPr>
        </p:nvSpPr>
        <p:spPr>
          <a:xfrm>
            <a:off x="342000" y="1268413"/>
            <a:ext cx="3663280" cy="2376487"/>
          </a:xfrm>
        </p:spPr>
        <p:txBody>
          <a:bodyPr/>
          <a:lstStyle/>
          <a:p>
            <a:r>
              <a:rPr lang="en-US"/>
              <a:t>Click icon to add picture</a:t>
            </a:r>
            <a:endParaRPr lang="da-DK"/>
          </a:p>
        </p:txBody>
      </p:sp>
      <p:sp>
        <p:nvSpPr>
          <p:cNvPr id="14" name="Text Placeholder 10"/>
          <p:cNvSpPr>
            <a:spLocks noGrp="1"/>
          </p:cNvSpPr>
          <p:nvPr>
            <p:ph type="body" sz="quarter" idx="16"/>
          </p:nvPr>
        </p:nvSpPr>
        <p:spPr>
          <a:xfrm>
            <a:off x="4268772" y="3860800"/>
            <a:ext cx="3663380" cy="2305050"/>
          </a:xfrm>
          <a:solidFill>
            <a:schemeClr val="accent2">
              <a:alpha val="50000"/>
            </a:schemeClr>
          </a:solidFill>
        </p:spPr>
        <p:txBody>
          <a:bodyPr lIns="144000" tIns="108000" rIns="108000" bIns="108000"/>
          <a:lstStyle>
            <a:lvl1pPr>
              <a:defRPr sz="2400"/>
            </a:lvl1pPr>
          </a:lstStyle>
          <a:p>
            <a:pPr lvl="0"/>
            <a:r>
              <a:rPr lang="en-US"/>
              <a:t>Click to edit Master text styles</a:t>
            </a:r>
          </a:p>
        </p:txBody>
      </p:sp>
      <p:sp>
        <p:nvSpPr>
          <p:cNvPr id="15" name="Picture Placeholder 16"/>
          <p:cNvSpPr>
            <a:spLocks noGrp="1"/>
          </p:cNvSpPr>
          <p:nvPr>
            <p:ph type="pic" sz="quarter" idx="17"/>
          </p:nvPr>
        </p:nvSpPr>
        <p:spPr>
          <a:xfrm>
            <a:off x="4268924" y="1268413"/>
            <a:ext cx="3663280" cy="2376487"/>
          </a:xfrm>
        </p:spPr>
        <p:txBody>
          <a:bodyPr/>
          <a:lstStyle/>
          <a:p>
            <a:r>
              <a:rPr lang="en-US"/>
              <a:t>Click icon to add picture</a:t>
            </a:r>
            <a:endParaRPr lang="da-DK"/>
          </a:p>
        </p:txBody>
      </p:sp>
      <p:sp>
        <p:nvSpPr>
          <p:cNvPr id="16" name="Text Placeholder 10"/>
          <p:cNvSpPr>
            <a:spLocks noGrp="1"/>
          </p:cNvSpPr>
          <p:nvPr>
            <p:ph type="body" sz="quarter" idx="18"/>
          </p:nvPr>
        </p:nvSpPr>
        <p:spPr>
          <a:xfrm>
            <a:off x="8193208" y="3860800"/>
            <a:ext cx="3663380" cy="2305050"/>
          </a:xfrm>
          <a:solidFill>
            <a:schemeClr val="accent6">
              <a:alpha val="50000"/>
            </a:schemeClr>
          </a:solidFill>
        </p:spPr>
        <p:txBody>
          <a:bodyPr lIns="144000" tIns="108000" rIns="108000" bIns="108000"/>
          <a:lstStyle>
            <a:lvl1pPr>
              <a:defRPr sz="2400"/>
            </a:lvl1pPr>
          </a:lstStyle>
          <a:p>
            <a:pPr lvl="0"/>
            <a:r>
              <a:rPr lang="en-US"/>
              <a:t>Click to edit Master text styles</a:t>
            </a:r>
          </a:p>
        </p:txBody>
      </p:sp>
      <p:sp>
        <p:nvSpPr>
          <p:cNvPr id="19" name="Picture Placeholder 16"/>
          <p:cNvSpPr>
            <a:spLocks noGrp="1"/>
          </p:cNvSpPr>
          <p:nvPr>
            <p:ph type="pic" sz="quarter" idx="19"/>
          </p:nvPr>
        </p:nvSpPr>
        <p:spPr>
          <a:xfrm>
            <a:off x="8193360" y="1268413"/>
            <a:ext cx="3663280" cy="2376487"/>
          </a:xfrm>
        </p:spPr>
        <p:txBody>
          <a:bodyPr/>
          <a:lstStyle/>
          <a:p>
            <a:r>
              <a:rPr lang="en-US"/>
              <a:t>Click icon to add picture</a:t>
            </a:r>
            <a:endParaRPr lang="da-DK"/>
          </a:p>
        </p:txBody>
      </p:sp>
      <p:sp>
        <p:nvSpPr>
          <p:cNvPr id="12"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913563758"/>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9" name="Table Placeholder 8"/>
          <p:cNvSpPr>
            <a:spLocks noGrp="1"/>
          </p:cNvSpPr>
          <p:nvPr>
            <p:ph type="tbl" sz="quarter" idx="13"/>
          </p:nvPr>
        </p:nvSpPr>
        <p:spPr>
          <a:xfrm>
            <a:off x="550863" y="1844675"/>
            <a:ext cx="10298112" cy="3600450"/>
          </a:xfrm>
        </p:spPr>
        <p:txBody>
          <a:bodyPr/>
          <a:lstStyle/>
          <a:p>
            <a:r>
              <a:rPr lang="en-US"/>
              <a:t>Click icon to add table</a:t>
            </a:r>
            <a:endParaRPr lang="da-DK"/>
          </a:p>
        </p:txBody>
      </p:sp>
      <p:graphicFrame>
        <p:nvGraphicFramePr>
          <p:cNvPr id="10" name="Table 9"/>
          <p:cNvGraphicFramePr>
            <a:graphicFrameLocks noGrp="1"/>
          </p:cNvGraphicFramePr>
          <p:nvPr userDrawn="1">
            <p:extLst/>
          </p:nvPr>
        </p:nvGraphicFramePr>
        <p:xfrm>
          <a:off x="342000" y="1268412"/>
          <a:ext cx="11519451" cy="4897437"/>
        </p:xfrm>
        <a:graphic>
          <a:graphicData uri="http://schemas.openxmlformats.org/drawingml/2006/table">
            <a:tbl>
              <a:tblPr firstRow="1" bandRow="1">
                <a:tableStyleId>{5C22544A-7EE6-4342-B048-85BDC9FD1C3A}</a:tableStyleId>
              </a:tblPr>
              <a:tblGrid>
                <a:gridCol w="3839817">
                  <a:extLst>
                    <a:ext uri="{9D8B030D-6E8A-4147-A177-3AD203B41FA5}">
                      <a16:colId xmlns:a16="http://schemas.microsoft.com/office/drawing/2014/main" xmlns="" val="20000"/>
                    </a:ext>
                  </a:extLst>
                </a:gridCol>
                <a:gridCol w="3839817">
                  <a:extLst>
                    <a:ext uri="{9D8B030D-6E8A-4147-A177-3AD203B41FA5}">
                      <a16:colId xmlns:a16="http://schemas.microsoft.com/office/drawing/2014/main" xmlns="" val="20001"/>
                    </a:ext>
                  </a:extLst>
                </a:gridCol>
                <a:gridCol w="3839817">
                  <a:extLst>
                    <a:ext uri="{9D8B030D-6E8A-4147-A177-3AD203B41FA5}">
                      <a16:colId xmlns:a16="http://schemas.microsoft.com/office/drawing/2014/main" xmlns="" val="20002"/>
                    </a:ext>
                  </a:extLst>
                </a:gridCol>
              </a:tblGrid>
              <a:tr h="827009">
                <a:tc>
                  <a:txBody>
                    <a:bodyPr/>
                    <a:lstStyle/>
                    <a:p>
                      <a:endParaRPr lang="da-DK" sz="2400" dirty="0">
                        <a:latin typeface="+mj-lt"/>
                      </a:endParaRPr>
                    </a:p>
                  </a:txBody>
                  <a:tcPr>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a-DK" sz="2400" b="1" kern="1200" dirty="0">
                        <a:solidFill>
                          <a:schemeClr val="lt1"/>
                        </a:solidFill>
                        <a:latin typeface="+mj-lt"/>
                        <a:ea typeface="+mn-ea"/>
                        <a:cs typeface="+mn-cs"/>
                      </a:endParaRPr>
                    </a:p>
                    <a:p>
                      <a:endParaRPr lang="da-DK" sz="2000" dirty="0">
                        <a:latin typeface="+mj-lt"/>
                      </a:endParaRPr>
                    </a:p>
                  </a:txBody>
                  <a:tcPr>
                    <a:solidFill>
                      <a:schemeClr val="accent2"/>
                    </a:solidFill>
                  </a:tcPr>
                </a:tc>
                <a:tc>
                  <a:txBody>
                    <a:bodyPr/>
                    <a:lstStyle/>
                    <a:p>
                      <a:endParaRPr lang="da-DK" sz="2000" dirty="0">
                        <a:latin typeface="+mj-lt"/>
                      </a:endParaRPr>
                    </a:p>
                  </a:txBody>
                  <a:tcPr>
                    <a:solidFill>
                      <a:schemeClr val="accent3"/>
                    </a:solidFill>
                  </a:tcPr>
                </a:tc>
                <a:extLst>
                  <a:ext uri="{0D108BD9-81ED-4DB2-BD59-A6C34878D82A}">
                    <a16:rowId xmlns:a16="http://schemas.microsoft.com/office/drawing/2014/main" xmlns="" val="10000"/>
                  </a:ext>
                </a:extLst>
              </a:tr>
              <a:tr h="4070428">
                <a:tc>
                  <a:txBody>
                    <a:bodyPr/>
                    <a:lstStyle/>
                    <a:p>
                      <a:endParaRPr lang="da-DK" sz="1800" dirty="0">
                        <a:latin typeface="+mj-lt"/>
                      </a:endParaRPr>
                    </a:p>
                  </a:txBody>
                  <a:tcPr/>
                </a:tc>
                <a:tc>
                  <a:txBody>
                    <a:bodyPr/>
                    <a:lstStyle/>
                    <a:p>
                      <a:endParaRPr lang="da-DK" sz="1800" dirty="0">
                        <a:latin typeface="+mj-lt"/>
                      </a:endParaRPr>
                    </a:p>
                  </a:txBody>
                  <a:tcPr/>
                </a:tc>
                <a:tc>
                  <a:txBody>
                    <a:bodyPr/>
                    <a:lstStyle/>
                    <a:p>
                      <a:endParaRPr lang="da-DK" sz="1800" dirty="0">
                        <a:latin typeface="+mj-lt"/>
                      </a:endParaRPr>
                    </a:p>
                  </a:txBody>
                  <a:tcPr/>
                </a:tc>
                <a:extLst>
                  <a:ext uri="{0D108BD9-81ED-4DB2-BD59-A6C34878D82A}">
                    <a16:rowId xmlns:a16="http://schemas.microsoft.com/office/drawing/2014/main" xmlns="" val="10001"/>
                  </a:ext>
                </a:extLst>
              </a:tr>
            </a:tbl>
          </a:graphicData>
        </a:graphic>
      </p:graphicFrame>
      <p:sp>
        <p:nvSpPr>
          <p:cNvPr id="8"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469459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Font typeface="Arial" pitchFamily="34" charset="0"/>
              <a:buChar char="•"/>
              <a:defRPr/>
            </a:lvl3pPr>
            <a:lvl4pPr marL="280800" indent="1588">
              <a:defRPr/>
            </a:lvl4pPr>
            <a:lvl5pPr marL="561600" indent="-277200">
              <a:buFont typeface="Arial"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p:cNvSpPr>
            <a:spLocks noGrp="1"/>
          </p:cNvSpPr>
          <p:nvPr>
            <p:ph type="dt" sz="half" idx="10"/>
          </p:nvPr>
        </p:nvSpPr>
        <p:spPr>
          <a:ln/>
        </p:spPr>
        <p:txBody>
          <a:bodyPr/>
          <a:lstStyle>
            <a:lvl1pPr>
              <a:defRPr/>
            </a:lvl1pPr>
          </a:lstStyle>
          <a:p>
            <a:fld id="{6DFFF724-838A-4F0A-B01F-BF4076E7BBC1}" type="datetime6">
              <a:rPr lang="da-DK" smtClean="0"/>
              <a:pPr/>
              <a:t>28.8.2018</a:t>
            </a:fld>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a:ln/>
        </p:spPr>
        <p:txBody>
          <a:bodyPr/>
          <a:lstStyle>
            <a:lvl1pPr>
              <a:defRPr/>
            </a:lvl1pPr>
          </a:lstStyle>
          <a:p>
            <a:r>
              <a:rPr lang="da-DK"/>
              <a:t>Slide </a:t>
            </a:r>
            <a:fld id="{528F685B-0DF0-4F2F-8B83-33C056DD4FD2}" type="slidenum">
              <a:rPr lang="da-DK" smtClean="0"/>
              <a:pPr/>
              <a:t>‹#›</a:t>
            </a:fld>
            <a:endParaRPr lang="da-DK"/>
          </a:p>
        </p:txBody>
      </p:sp>
      <p:grpSp>
        <p:nvGrpSpPr>
          <p:cNvPr id="15" name="Group 14"/>
          <p:cNvGrpSpPr/>
          <p:nvPr userDrawn="1"/>
        </p:nvGrpSpPr>
        <p:grpSpPr>
          <a:xfrm>
            <a:off x="-2229224" y="1333308"/>
            <a:ext cx="2134144" cy="1538069"/>
            <a:chOff x="-1692696" y="832764"/>
            <a:chExt cx="1600608" cy="1538069"/>
          </a:xfrm>
        </p:grpSpPr>
        <p:sp>
          <p:nvSpPr>
            <p:cNvPr id="9" name="TextBox 8"/>
            <p:cNvSpPr txBox="1"/>
            <p:nvPr userDrawn="1"/>
          </p:nvSpPr>
          <p:spPr>
            <a:xfrm>
              <a:off x="-1692696" y="832764"/>
              <a:ext cx="1600608" cy="1115690"/>
            </a:xfrm>
            <a:prstGeom prst="rect">
              <a:avLst/>
            </a:prstGeom>
            <a:noFill/>
          </p:spPr>
          <p:txBody>
            <a:bodyPr wrap="square" lIns="0" tIns="0" rIns="0" bIns="0" rtlCol="0">
              <a:spAutoFit/>
            </a:bodyPr>
            <a:lstStyle/>
            <a:p>
              <a:pPr algn="r" defTabSz="457200" fontAlgn="base">
                <a:spcBef>
                  <a:spcPct val="0"/>
                </a:spcBef>
                <a:spcAft>
                  <a:spcPct val="0"/>
                </a:spcAft>
              </a:pPr>
              <a:r>
                <a:rPr lang="da-DK" sz="1000" dirty="0">
                  <a:solidFill>
                    <a:srgbClr val="FFFFFF"/>
                  </a:solidFill>
                  <a:latin typeface="Arial" pitchFamily="34" charset="0"/>
                  <a:cs typeface="Arial" pitchFamily="34" charset="0"/>
                </a:rPr>
                <a:t>Level 1: Underoverskrift</a:t>
              </a:r>
            </a:p>
            <a:p>
              <a:pPr algn="r" defTabSz="457200" fontAlgn="base">
                <a:spcBef>
                  <a:spcPct val="0"/>
                </a:spcBef>
                <a:spcAft>
                  <a:spcPct val="0"/>
                </a:spcAft>
              </a:pPr>
              <a:r>
                <a:rPr lang="da-DK" sz="1000" dirty="0" err="1">
                  <a:solidFill>
                    <a:srgbClr val="FFFFFF"/>
                  </a:solidFill>
                  <a:latin typeface="Arial" pitchFamily="34" charset="0"/>
                  <a:cs typeface="Arial" pitchFamily="34" charset="0"/>
                </a:rPr>
                <a:t>Level</a:t>
              </a:r>
              <a:r>
                <a:rPr lang="da-DK" sz="1000" dirty="0">
                  <a:solidFill>
                    <a:srgbClr val="FFFFFF"/>
                  </a:solidFill>
                  <a:latin typeface="Arial" pitchFamily="34" charset="0"/>
                  <a:cs typeface="Arial" pitchFamily="34" charset="0"/>
                </a:rPr>
                <a:t> 2: Brødtekst</a:t>
              </a:r>
            </a:p>
            <a:p>
              <a:pPr algn="r" defTabSz="457200" fontAlgn="base">
                <a:spcBef>
                  <a:spcPct val="0"/>
                </a:spcBef>
                <a:spcAft>
                  <a:spcPct val="0"/>
                </a:spcAft>
              </a:pPr>
              <a:r>
                <a:rPr lang="da-DK" sz="1000" dirty="0" err="1">
                  <a:solidFill>
                    <a:srgbClr val="FFFFFF"/>
                  </a:solidFill>
                  <a:latin typeface="Arial" pitchFamily="34" charset="0"/>
                  <a:cs typeface="Arial" pitchFamily="34" charset="0"/>
                </a:rPr>
                <a:t>Level</a:t>
              </a:r>
              <a:r>
                <a:rPr lang="da-DK" sz="1000" dirty="0">
                  <a:solidFill>
                    <a:srgbClr val="FFFFFF"/>
                  </a:solidFill>
                  <a:latin typeface="Arial" pitchFamily="34" charset="0"/>
                  <a:cs typeface="Arial" pitchFamily="34" charset="0"/>
                </a:rPr>
                <a:t> 3: </a:t>
              </a:r>
              <a:r>
                <a:rPr lang="da-DK" sz="1000" dirty="0" err="1">
                  <a:solidFill>
                    <a:srgbClr val="FFFFFF"/>
                  </a:solidFill>
                  <a:latin typeface="Arial" pitchFamily="34" charset="0"/>
                  <a:cs typeface="Arial" pitchFamily="34" charset="0"/>
                </a:rPr>
                <a:t>Bulletbrødtekst</a:t>
              </a:r>
              <a:endParaRPr lang="da-DK" sz="1000" dirty="0">
                <a:solidFill>
                  <a:srgbClr val="FFFFFF"/>
                </a:solidFill>
                <a:latin typeface="Arial" pitchFamily="34" charset="0"/>
                <a:cs typeface="Arial" pitchFamily="34" charset="0"/>
              </a:endParaRPr>
            </a:p>
            <a:p>
              <a:pPr algn="r" defTabSz="457200" fontAlgn="base">
                <a:spcBef>
                  <a:spcPct val="0"/>
                </a:spcBef>
                <a:spcAft>
                  <a:spcPct val="0"/>
                </a:spcAft>
              </a:pPr>
              <a:r>
                <a:rPr lang="da-DK" sz="1000" dirty="0" err="1">
                  <a:solidFill>
                    <a:srgbClr val="FFFFFF"/>
                  </a:solidFill>
                  <a:latin typeface="Arial" pitchFamily="34" charset="0"/>
                  <a:cs typeface="Arial" pitchFamily="34" charset="0"/>
                </a:rPr>
                <a:t>Level</a:t>
              </a:r>
              <a:r>
                <a:rPr lang="da-DK" sz="1000" dirty="0">
                  <a:solidFill>
                    <a:srgbClr val="FFFFFF"/>
                  </a:solidFill>
                  <a:latin typeface="Arial" pitchFamily="34" charset="0"/>
                  <a:cs typeface="Arial" pitchFamily="34" charset="0"/>
                </a:rPr>
                <a:t> 4: som </a:t>
              </a:r>
              <a:r>
                <a:rPr lang="da-DK" sz="1000" dirty="0" err="1">
                  <a:solidFill>
                    <a:srgbClr val="FFFFFF"/>
                  </a:solidFill>
                  <a:latin typeface="Arial" pitchFamily="34" charset="0"/>
                  <a:cs typeface="Arial" pitchFamily="34" charset="0"/>
                </a:rPr>
                <a:t>level</a:t>
              </a:r>
              <a:r>
                <a:rPr lang="da-DK" sz="1000" dirty="0">
                  <a:solidFill>
                    <a:srgbClr val="FFFFFF"/>
                  </a:solidFill>
                  <a:latin typeface="Arial" pitchFamily="34" charset="0"/>
                  <a:cs typeface="Arial" pitchFamily="34" charset="0"/>
                </a:rPr>
                <a:t> 3 men uden </a:t>
              </a:r>
              <a:r>
                <a:rPr lang="da-DK" sz="1000" dirty="0" err="1">
                  <a:solidFill>
                    <a:srgbClr val="FFFFFF"/>
                  </a:solidFill>
                  <a:latin typeface="Arial" pitchFamily="34" charset="0"/>
                  <a:cs typeface="Arial" pitchFamily="34" charset="0"/>
                </a:rPr>
                <a:t>bullet</a:t>
              </a:r>
              <a:endParaRPr lang="da-DK" sz="1000" dirty="0">
                <a:solidFill>
                  <a:srgbClr val="FFFFFF"/>
                </a:solidFill>
                <a:latin typeface="Arial" pitchFamily="34" charset="0"/>
                <a:cs typeface="Arial" pitchFamily="34" charset="0"/>
              </a:endParaRPr>
            </a:p>
            <a:p>
              <a:pPr algn="r" defTabSz="457200" fontAlgn="base">
                <a:lnSpc>
                  <a:spcPts val="1300"/>
                </a:lnSpc>
                <a:spcBef>
                  <a:spcPct val="0"/>
                </a:spcBef>
                <a:spcAft>
                  <a:spcPct val="0"/>
                </a:spcAft>
              </a:pPr>
              <a:r>
                <a:rPr lang="da-DK" sz="1000" dirty="0">
                  <a:solidFill>
                    <a:srgbClr val="FFFFFF"/>
                  </a:solidFill>
                  <a:latin typeface="Arial" pitchFamily="34" charset="0"/>
                  <a:cs typeface="Arial" pitchFamily="34" charset="0"/>
                </a:rPr>
                <a:t>For at skifte niveau, klik på ’forøge listeniveau’</a:t>
              </a:r>
            </a:p>
            <a:p>
              <a:pPr algn="r" defTabSz="457200" fontAlgn="base">
                <a:lnSpc>
                  <a:spcPts val="1300"/>
                </a:lnSpc>
                <a:spcBef>
                  <a:spcPct val="0"/>
                </a:spcBef>
                <a:spcAft>
                  <a:spcPct val="0"/>
                </a:spcAft>
              </a:pPr>
              <a:r>
                <a:rPr lang="da-DK" sz="1000" dirty="0">
                  <a:solidFill>
                    <a:srgbClr val="FFFFFF"/>
                  </a:solidFill>
                  <a:latin typeface="Arial" pitchFamily="34" charset="0"/>
                  <a:cs typeface="Arial" pitchFamily="34" charset="0"/>
                </a:rPr>
                <a:t> eller ’mindske listeniveau’</a:t>
              </a:r>
            </a:p>
          </p:txBody>
        </p:sp>
        <p:pic>
          <p:nvPicPr>
            <p:cNvPr id="21" name="Picture 51"/>
            <p:cNvPicPr>
              <a:picLocks noChangeAspect="1" noChangeArrowheads="1"/>
            </p:cNvPicPr>
            <p:nvPr userDrawn="1"/>
          </p:nvPicPr>
          <p:blipFill>
            <a:blip r:embed="rId2" cstate="print"/>
            <a:srcRect/>
            <a:stretch>
              <a:fillRect/>
            </a:stretch>
          </p:blipFill>
          <p:spPr bwMode="auto">
            <a:xfrm>
              <a:off x="-640936" y="2113658"/>
              <a:ext cx="504825" cy="257175"/>
            </a:xfrm>
            <a:prstGeom prst="rect">
              <a:avLst/>
            </a:prstGeom>
            <a:noFill/>
            <a:ln w="9525">
              <a:noFill/>
              <a:miter lim="800000"/>
              <a:headEnd/>
              <a:tailEnd/>
            </a:ln>
            <a:effectLst/>
          </p:spPr>
        </p:pic>
      </p:grpSp>
      <p:sp>
        <p:nvSpPr>
          <p:cNvPr id="16" name="Title 15"/>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66090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a:ln/>
        </p:spPr>
        <p:txBody>
          <a:bodyPr/>
          <a:lstStyle>
            <a:lvl1pPr>
              <a:defRPr/>
            </a:lvl1pPr>
          </a:lstStyle>
          <a:p>
            <a:fld id="{88736596-131F-4EA3-894B-A97BBD9969AA}" type="datetime6">
              <a:rPr lang="da-DK" smtClean="0"/>
              <a:pPr/>
              <a:t>28.8.2018</a:t>
            </a:fld>
            <a:endParaRPr lang="da-DK"/>
          </a:p>
        </p:txBody>
      </p:sp>
      <p:sp>
        <p:nvSpPr>
          <p:cNvPr id="4" name="Footer Placeholder 4"/>
          <p:cNvSpPr>
            <a:spLocks noGrp="1"/>
          </p:cNvSpPr>
          <p:nvPr>
            <p:ph type="ftr" sz="quarter" idx="11"/>
          </p:nvPr>
        </p:nvSpPr>
        <p:spPr/>
        <p:txBody>
          <a:bodyPr/>
          <a:lstStyle>
            <a:lvl1pPr>
              <a:defRPr/>
            </a:lvl1pPr>
          </a:lstStyle>
          <a:p>
            <a:endParaRPr lang="da-DK"/>
          </a:p>
        </p:txBody>
      </p:sp>
      <p:sp>
        <p:nvSpPr>
          <p:cNvPr id="5" name="Slide Number Placeholder 5"/>
          <p:cNvSpPr>
            <a:spLocks noGrp="1"/>
          </p:cNvSpPr>
          <p:nvPr>
            <p:ph type="sldNum" sz="quarter" idx="12"/>
          </p:nvPr>
        </p:nvSpPr>
        <p:spPr>
          <a:ln/>
        </p:spPr>
        <p:txBody>
          <a:bodyPr/>
          <a:lstStyle>
            <a:lvl1pPr>
              <a:defRPr/>
            </a:lvl1pPr>
          </a:lstStyle>
          <a:p>
            <a:r>
              <a:rPr lang="da-DK"/>
              <a:t>Slide </a:t>
            </a:r>
            <a:fld id="{3A0D3530-ED53-45F9-BCA7-B1FB5CC97FA7}" type="slidenum">
              <a:rPr lang="da-DK" smtClean="0"/>
              <a:pPr/>
              <a:t>‹#›</a:t>
            </a:fld>
            <a:endParaRPr lang="da-DK"/>
          </a:p>
        </p:txBody>
      </p:sp>
      <p:sp>
        <p:nvSpPr>
          <p:cNvPr id="6" name="Title 5"/>
          <p:cNvSpPr>
            <a:spLocks noGrp="1"/>
          </p:cNvSpPr>
          <p:nvPr>
            <p:ph type="title"/>
          </p:nvPr>
        </p:nvSpPr>
        <p:spPr>
          <a:xfrm>
            <a:off x="480001" y="270001"/>
            <a:ext cx="11349567" cy="877887"/>
          </a:xfrm>
        </p:spPr>
        <p:txBody>
          <a:bodyPr/>
          <a:lstStyle/>
          <a:p>
            <a:r>
              <a:rPr lang="en-US"/>
              <a:t>Click to edit Master title style</a:t>
            </a:r>
            <a:endParaRPr lang="da-DK" dirty="0"/>
          </a:p>
        </p:txBody>
      </p:sp>
    </p:spTree>
    <p:extLst>
      <p:ext uri="{BB962C8B-B14F-4D97-AF65-F5344CB8AC3E}">
        <p14:creationId xmlns:p14="http://schemas.microsoft.com/office/powerpoint/2010/main" val="164152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7" name="Text Placeholder 2"/>
          <p:cNvSpPr>
            <a:spLocks noGrp="1"/>
          </p:cNvSpPr>
          <p:nvPr>
            <p:ph type="subTitle" idx="1"/>
          </p:nvPr>
        </p:nvSpPr>
        <p:spPr>
          <a:xfrm>
            <a:off x="508000" y="3644900"/>
            <a:ext cx="2540000" cy="622300"/>
          </a:xfrm>
        </p:spPr>
        <p:txBody>
          <a:bodyPr/>
          <a:lstStyle>
            <a:lvl1pPr>
              <a:defRPr sz="1400" i="1" smtClean="0">
                <a:solidFill>
                  <a:srgbClr val="7F7F7F"/>
                </a:solidFill>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userDrawn="1"/>
        </p:nvPicPr>
        <p:blipFill>
          <a:blip r:embed="rId2"/>
          <a:srcRect/>
          <a:stretch>
            <a:fillRect/>
          </a:stretch>
        </p:blipFill>
        <p:spPr bwMode="auto">
          <a:xfrm>
            <a:off x="9336360" y="3170239"/>
            <a:ext cx="2011684" cy="619507"/>
          </a:xfrm>
          <a:prstGeom prst="rect">
            <a:avLst/>
          </a:prstGeom>
          <a:noFill/>
        </p:spPr>
      </p:pic>
      <p:sp>
        <p:nvSpPr>
          <p:cNvPr id="11"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a:lvl1pPr>
          </a:lstStyle>
          <a:p>
            <a:pPr lvl="0"/>
            <a:r>
              <a:rPr lang="en-US" noProof="0"/>
              <a:t>Click to edit Master title style</a:t>
            </a:r>
            <a:endParaRPr lang="da-DK" noProof="0" dirty="0"/>
          </a:p>
        </p:txBody>
      </p:sp>
    </p:spTree>
    <p:extLst>
      <p:ext uri="{BB962C8B-B14F-4D97-AF65-F5344CB8AC3E}">
        <p14:creationId xmlns:p14="http://schemas.microsoft.com/office/powerpoint/2010/main" val="19669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image and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12" name="Text Placeholder 10"/>
          <p:cNvSpPr>
            <a:spLocks noGrp="1"/>
          </p:cNvSpPr>
          <p:nvPr>
            <p:ph type="body" sz="quarter" idx="14"/>
          </p:nvPr>
        </p:nvSpPr>
        <p:spPr>
          <a:xfrm>
            <a:off x="6249388" y="3860800"/>
            <a:ext cx="5616575" cy="2305050"/>
          </a:xfrm>
          <a:solidFill>
            <a:schemeClr val="accent2"/>
          </a:solidFill>
        </p:spPr>
        <p:txBody>
          <a:bodyPr lIns="180000" tIns="108000" rIns="108000" bIns="108000"/>
          <a:lstStyle>
            <a:lvl1pPr>
              <a:defRPr sz="2800">
                <a:solidFill>
                  <a:schemeClr val="bg1"/>
                </a:solidFill>
              </a:defRPr>
            </a:lvl1pPr>
          </a:lstStyle>
          <a:p>
            <a:pPr lvl="0"/>
            <a:r>
              <a:rPr lang="en-US"/>
              <a:t>Click to edit Master text styles</a:t>
            </a:r>
          </a:p>
        </p:txBody>
      </p:sp>
      <p:sp>
        <p:nvSpPr>
          <p:cNvPr id="13" name="Text Placeholder 10"/>
          <p:cNvSpPr>
            <a:spLocks noGrp="1"/>
          </p:cNvSpPr>
          <p:nvPr>
            <p:ph type="body" sz="quarter" idx="13"/>
          </p:nvPr>
        </p:nvSpPr>
        <p:spPr>
          <a:xfrm>
            <a:off x="342000" y="3860800"/>
            <a:ext cx="5607203" cy="2305050"/>
          </a:xfrm>
          <a:solidFill>
            <a:schemeClr val="accent1"/>
          </a:solidFill>
        </p:spPr>
        <p:txBody>
          <a:bodyPr lIns="180000" tIns="108000" rIns="108000" bIns="108000"/>
          <a:lstStyle>
            <a:lvl1pPr>
              <a:defRPr sz="28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5603730" cy="2376487"/>
          </a:xfrm>
        </p:spPr>
        <p:txBody>
          <a:bodyPr/>
          <a:lstStyle/>
          <a:p>
            <a:r>
              <a:rPr lang="en-US"/>
              <a:t>Click icon to add picture</a:t>
            </a:r>
            <a:endParaRPr lang="da-DK"/>
          </a:p>
        </p:txBody>
      </p:sp>
      <p:sp>
        <p:nvSpPr>
          <p:cNvPr id="18" name="Picture Placeholder 16"/>
          <p:cNvSpPr>
            <a:spLocks noGrp="1"/>
          </p:cNvSpPr>
          <p:nvPr>
            <p:ph type="pic" sz="quarter" idx="16"/>
          </p:nvPr>
        </p:nvSpPr>
        <p:spPr>
          <a:xfrm>
            <a:off x="6258913" y="1276540"/>
            <a:ext cx="5607050" cy="2376487"/>
          </a:xfrm>
        </p:spPr>
        <p:txBody>
          <a:bodyPr/>
          <a:lstStyle/>
          <a:p>
            <a:r>
              <a:rPr lang="en-US"/>
              <a:t>Click icon to add picture</a:t>
            </a:r>
            <a:endParaRPr lang="da-DK"/>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dirty="0"/>
          </a:p>
        </p:txBody>
      </p:sp>
    </p:spTree>
    <p:extLst>
      <p:ext uri="{BB962C8B-B14F-4D97-AF65-F5344CB8AC3E}">
        <p14:creationId xmlns:p14="http://schemas.microsoft.com/office/powerpoint/2010/main" val="3013549357"/>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 pics and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13" name="Text Placeholder 10"/>
          <p:cNvSpPr>
            <a:spLocks noGrp="1"/>
          </p:cNvSpPr>
          <p:nvPr>
            <p:ph type="body" sz="quarter" idx="13"/>
          </p:nvPr>
        </p:nvSpPr>
        <p:spPr>
          <a:xfrm>
            <a:off x="342000" y="3860800"/>
            <a:ext cx="3663380" cy="2305050"/>
          </a:xfrm>
          <a:solidFill>
            <a:schemeClr val="accent4"/>
          </a:solidFill>
        </p:spPr>
        <p:txBody>
          <a:bodyPr lIns="108000" tIns="108000" rIns="108000" bIns="108000"/>
          <a:lstStyle>
            <a:lvl1pPr>
              <a:defRPr sz="2400">
                <a:solidFill>
                  <a:schemeClr val="bg1"/>
                </a:solidFill>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3663280" cy="2376487"/>
          </a:xfrm>
        </p:spPr>
        <p:txBody>
          <a:body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2"/>
          </a:solidFill>
        </p:spPr>
        <p:txBody>
          <a:bodyPr lIns="108000" tIns="108000" rIns="108000" bIns="108000"/>
          <a:lstStyle>
            <a:lvl1pPr>
              <a:defRPr sz="2400">
                <a:solidFill>
                  <a:schemeClr val="bg1"/>
                </a:solidFill>
              </a:defRPr>
            </a:lvl1pPr>
          </a:lstStyle>
          <a:p>
            <a:pPr lvl="0"/>
            <a:r>
              <a:rPr lang="en-US"/>
              <a:t>Click to edit Master text styles</a:t>
            </a:r>
          </a:p>
        </p:txBody>
      </p:sp>
      <p:sp>
        <p:nvSpPr>
          <p:cNvPr id="15" name="Picture Placeholder 16"/>
          <p:cNvSpPr>
            <a:spLocks noGrp="1"/>
          </p:cNvSpPr>
          <p:nvPr>
            <p:ph type="pic" sz="quarter" idx="17"/>
          </p:nvPr>
        </p:nvSpPr>
        <p:spPr>
          <a:xfrm>
            <a:off x="4268924" y="1268413"/>
            <a:ext cx="3663280" cy="2376487"/>
          </a:xfrm>
        </p:spPr>
        <p:txBody>
          <a:bodyPr/>
          <a:lstStyle/>
          <a:p>
            <a:r>
              <a:rPr lang="en-US"/>
              <a:t>Click icon to add picture</a:t>
            </a:r>
            <a:endParaRPr lang="da-DK"/>
          </a:p>
        </p:txBody>
      </p:sp>
      <p:sp>
        <p:nvSpPr>
          <p:cNvPr id="16" name="Text Placeholder 10"/>
          <p:cNvSpPr>
            <a:spLocks noGrp="1"/>
          </p:cNvSpPr>
          <p:nvPr>
            <p:ph type="body" sz="quarter" idx="18"/>
          </p:nvPr>
        </p:nvSpPr>
        <p:spPr>
          <a:xfrm>
            <a:off x="8193208" y="3860800"/>
            <a:ext cx="3663380" cy="2305050"/>
          </a:xfrm>
          <a:solidFill>
            <a:schemeClr val="accent1"/>
          </a:solidFill>
        </p:spPr>
        <p:txBody>
          <a:bodyPr lIns="108000" tIns="108000" rIns="108000" bIns="108000"/>
          <a:lstStyle>
            <a:lvl1pPr>
              <a:defRPr sz="2400">
                <a:solidFill>
                  <a:schemeClr val="bg1"/>
                </a:solidFill>
              </a:defRPr>
            </a:lvl1pPr>
          </a:lstStyle>
          <a:p>
            <a:pPr lvl="0"/>
            <a:r>
              <a:rPr lang="en-US"/>
              <a:t>Click to edit Master text styles</a:t>
            </a:r>
          </a:p>
        </p:txBody>
      </p:sp>
      <p:sp>
        <p:nvSpPr>
          <p:cNvPr id="19" name="Picture Placeholder 16"/>
          <p:cNvSpPr>
            <a:spLocks noGrp="1"/>
          </p:cNvSpPr>
          <p:nvPr>
            <p:ph type="pic" sz="quarter" idx="19"/>
          </p:nvPr>
        </p:nvSpPr>
        <p:spPr>
          <a:xfrm>
            <a:off x="8193360" y="1268413"/>
            <a:ext cx="3663280" cy="2376487"/>
          </a:xfrm>
        </p:spPr>
        <p:txBody>
          <a:bodyPr/>
          <a:lstStyle/>
          <a:p>
            <a:r>
              <a:rPr lang="en-US"/>
              <a:t>Click icon to add picture</a:t>
            </a:r>
            <a:endParaRPr lang="da-DK"/>
          </a:p>
        </p:txBody>
      </p:sp>
      <p:sp>
        <p:nvSpPr>
          <p:cNvPr id="12"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311687781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pics and one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13" name="Text Placeholder 10"/>
          <p:cNvSpPr>
            <a:spLocks noGrp="1"/>
          </p:cNvSpPr>
          <p:nvPr>
            <p:ph type="body" sz="quarter" idx="13"/>
          </p:nvPr>
        </p:nvSpPr>
        <p:spPr>
          <a:xfrm>
            <a:off x="342000" y="3860800"/>
            <a:ext cx="11511115" cy="2305050"/>
          </a:xfrm>
          <a:solidFill>
            <a:schemeClr val="accent4"/>
          </a:solidFill>
        </p:spPr>
        <p:txBody>
          <a:bodyPr lIns="180000" tIns="108000" rIns="108000" bIns="108000"/>
          <a:lstStyle>
            <a:lvl1pPr>
              <a:defRPr sz="2800">
                <a:solidFill>
                  <a:schemeClr val="bg1"/>
                </a:solidFill>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3663280" cy="2376487"/>
          </a:xfrm>
        </p:spPr>
        <p:txBody>
          <a:bodyPr/>
          <a:lstStyle/>
          <a:p>
            <a:r>
              <a:rPr lang="en-US"/>
              <a:t>Click icon to add picture</a:t>
            </a:r>
            <a:endParaRPr lang="da-DK"/>
          </a:p>
        </p:txBody>
      </p:sp>
      <p:sp>
        <p:nvSpPr>
          <p:cNvPr id="15" name="Picture Placeholder 16"/>
          <p:cNvSpPr>
            <a:spLocks noGrp="1"/>
          </p:cNvSpPr>
          <p:nvPr>
            <p:ph type="pic" sz="quarter" idx="17"/>
          </p:nvPr>
        </p:nvSpPr>
        <p:spPr>
          <a:xfrm>
            <a:off x="4268924" y="1268413"/>
            <a:ext cx="3663280" cy="2376487"/>
          </a:xfrm>
        </p:spPr>
        <p:txBody>
          <a:bodyPr/>
          <a:lstStyle/>
          <a:p>
            <a:r>
              <a:rPr lang="en-US"/>
              <a:t>Click icon to add picture</a:t>
            </a:r>
            <a:endParaRPr lang="da-DK"/>
          </a:p>
        </p:txBody>
      </p:sp>
      <p:sp>
        <p:nvSpPr>
          <p:cNvPr id="19" name="Picture Placeholder 16"/>
          <p:cNvSpPr>
            <a:spLocks noGrp="1"/>
          </p:cNvSpPr>
          <p:nvPr>
            <p:ph type="pic" sz="quarter" idx="19"/>
          </p:nvPr>
        </p:nvSpPr>
        <p:spPr>
          <a:xfrm>
            <a:off x="8193360" y="1268413"/>
            <a:ext cx="3663280" cy="2376487"/>
          </a:xfrm>
        </p:spPr>
        <p:txBody>
          <a:bodyPr/>
          <a:lstStyle/>
          <a:p>
            <a:r>
              <a:rPr lang="en-US"/>
              <a:t>Click icon to add picture</a:t>
            </a:r>
            <a:endParaRPr lang="da-DK"/>
          </a:p>
        </p:txBody>
      </p:sp>
      <p:sp>
        <p:nvSpPr>
          <p:cNvPr id="11"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16773996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pic and three text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13" name="Text Placeholder 10"/>
          <p:cNvSpPr>
            <a:spLocks noGrp="1"/>
          </p:cNvSpPr>
          <p:nvPr>
            <p:ph type="body" sz="quarter" idx="13"/>
          </p:nvPr>
        </p:nvSpPr>
        <p:spPr>
          <a:xfrm>
            <a:off x="342000" y="3858124"/>
            <a:ext cx="3663380" cy="2305050"/>
          </a:xfrm>
          <a:solidFill>
            <a:schemeClr val="tx2"/>
          </a:solidFill>
        </p:spPr>
        <p:txBody>
          <a:bodyPr lIns="144000" tIns="108000" rIns="108000" bIns="108000"/>
          <a:lstStyle>
            <a:lvl1pPr>
              <a:defRPr sz="2400">
                <a:solidFill>
                  <a:schemeClr val="bg1"/>
                </a:solidFill>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11510963" cy="2376487"/>
          </a:xfrm>
        </p:spPr>
        <p:txBody>
          <a:bodyPr/>
          <a:lstStyle/>
          <a:p>
            <a:r>
              <a:rPr lang="en-US"/>
              <a:t>Click icon to add picture</a:t>
            </a:r>
            <a:endParaRPr lang="da-DK"/>
          </a:p>
        </p:txBody>
      </p:sp>
      <p:sp>
        <p:nvSpPr>
          <p:cNvPr id="14" name="Text Placeholder 10"/>
          <p:cNvSpPr>
            <a:spLocks noGrp="1"/>
          </p:cNvSpPr>
          <p:nvPr>
            <p:ph type="body" sz="quarter" idx="16"/>
          </p:nvPr>
        </p:nvSpPr>
        <p:spPr>
          <a:xfrm>
            <a:off x="4268772" y="3860800"/>
            <a:ext cx="3663380" cy="2305050"/>
          </a:xfrm>
          <a:solidFill>
            <a:schemeClr val="accent1"/>
          </a:solidFill>
        </p:spPr>
        <p:txBody>
          <a:bodyPr lIns="144000" tIns="108000" rIns="108000" bIns="108000"/>
          <a:lstStyle>
            <a:lvl1pPr>
              <a:defRPr sz="2400">
                <a:solidFill>
                  <a:schemeClr val="bg1"/>
                </a:solidFill>
              </a:defRPr>
            </a:lvl1pPr>
          </a:lstStyle>
          <a:p>
            <a:pPr lvl="0"/>
            <a:r>
              <a:rPr lang="en-US"/>
              <a:t>Click to edit Master text styles</a:t>
            </a:r>
          </a:p>
        </p:txBody>
      </p:sp>
      <p:sp>
        <p:nvSpPr>
          <p:cNvPr id="16" name="Text Placeholder 10"/>
          <p:cNvSpPr>
            <a:spLocks noGrp="1"/>
          </p:cNvSpPr>
          <p:nvPr>
            <p:ph type="body" sz="quarter" idx="18"/>
          </p:nvPr>
        </p:nvSpPr>
        <p:spPr>
          <a:xfrm>
            <a:off x="8193208" y="3860800"/>
            <a:ext cx="3663380" cy="2305050"/>
          </a:xfrm>
          <a:solidFill>
            <a:schemeClr val="accent4"/>
          </a:solidFill>
        </p:spPr>
        <p:txBody>
          <a:bodyPr lIns="144000" tIns="108000" rIns="108000" bIns="108000"/>
          <a:lstStyle>
            <a:lvl1pPr>
              <a:defRPr sz="2400">
                <a:solidFill>
                  <a:schemeClr val="bg1"/>
                </a:solidFill>
              </a:defRPr>
            </a:lvl1pPr>
          </a:lstStyle>
          <a:p>
            <a:pPr lvl="0"/>
            <a:r>
              <a:rPr lang="en-US"/>
              <a:t>Click to edit Master text styles</a:t>
            </a:r>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43692176"/>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and one text 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13" name="Text Placeholder 10"/>
          <p:cNvSpPr>
            <a:spLocks noGrp="1"/>
          </p:cNvSpPr>
          <p:nvPr>
            <p:ph type="body" sz="quarter" idx="13"/>
          </p:nvPr>
        </p:nvSpPr>
        <p:spPr>
          <a:xfrm>
            <a:off x="342000" y="3860800"/>
            <a:ext cx="11511114" cy="2305050"/>
          </a:xfrm>
          <a:solidFill>
            <a:schemeClr val="accent4"/>
          </a:solidFill>
        </p:spPr>
        <p:txBody>
          <a:bodyPr lIns="180000" tIns="108000" rIns="108000" bIns="108000"/>
          <a:lstStyle>
            <a:lvl1pPr>
              <a:defRPr sz="2800">
                <a:solidFill>
                  <a:schemeClr val="bg1"/>
                </a:solidFill>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11510963" cy="2376487"/>
          </a:xfrm>
        </p:spPr>
        <p:txBody>
          <a:bodyPr/>
          <a:lstStyle/>
          <a:p>
            <a:r>
              <a:rPr lang="en-US"/>
              <a:t>Click icon to add picture</a:t>
            </a:r>
            <a:endParaRPr lang="da-DK"/>
          </a:p>
        </p:txBody>
      </p:sp>
      <p:sp>
        <p:nvSpPr>
          <p:cNvPr id="8"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427254145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enum questions - 3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13" name="Text Placeholder 10"/>
          <p:cNvSpPr>
            <a:spLocks noGrp="1"/>
          </p:cNvSpPr>
          <p:nvPr>
            <p:ph type="body" sz="quarter" idx="13"/>
          </p:nvPr>
        </p:nvSpPr>
        <p:spPr>
          <a:xfrm>
            <a:off x="342000" y="1277897"/>
            <a:ext cx="5040000" cy="1504800"/>
          </a:xfrm>
          <a:solidFill>
            <a:schemeClr val="accent2"/>
          </a:solidFill>
        </p:spPr>
        <p:txBody>
          <a:bodyPr/>
          <a:lstStyle>
            <a:lvl1pPr>
              <a:defRPr sz="2400">
                <a:solidFill>
                  <a:schemeClr val="bg1"/>
                </a:solidFill>
              </a:defRPr>
            </a:lvl1pPr>
          </a:lstStyle>
          <a:p>
            <a:pPr lvl="0"/>
            <a:r>
              <a:rPr lang="en-US"/>
              <a:t>Click to edit Master text styles</a:t>
            </a:r>
          </a:p>
        </p:txBody>
      </p:sp>
      <p:sp>
        <p:nvSpPr>
          <p:cNvPr id="8" name="Text Placeholder 10"/>
          <p:cNvSpPr>
            <a:spLocks noGrp="1"/>
          </p:cNvSpPr>
          <p:nvPr>
            <p:ph type="body" sz="quarter" idx="14"/>
          </p:nvPr>
        </p:nvSpPr>
        <p:spPr>
          <a:xfrm>
            <a:off x="3580687" y="2969200"/>
            <a:ext cx="5040000" cy="1504800"/>
          </a:xfrm>
          <a:solidFill>
            <a:schemeClr val="accent4"/>
          </a:solidFill>
        </p:spPr>
        <p:txBody>
          <a:bodyPr/>
          <a:lstStyle>
            <a:lvl1pPr>
              <a:defRPr sz="2400">
                <a:solidFill>
                  <a:schemeClr val="bg1"/>
                </a:solidFill>
              </a:defRPr>
            </a:lvl1pPr>
          </a:lstStyle>
          <a:p>
            <a:pPr lvl="0"/>
            <a:r>
              <a:rPr lang="en-US"/>
              <a:t>Click to edit Master text styles</a:t>
            </a:r>
          </a:p>
        </p:txBody>
      </p:sp>
      <p:sp>
        <p:nvSpPr>
          <p:cNvPr id="9" name="Text Placeholder 10"/>
          <p:cNvSpPr>
            <a:spLocks noGrp="1"/>
          </p:cNvSpPr>
          <p:nvPr>
            <p:ph type="body" sz="quarter" idx="15"/>
          </p:nvPr>
        </p:nvSpPr>
        <p:spPr>
          <a:xfrm>
            <a:off x="6815451" y="4660504"/>
            <a:ext cx="5040000" cy="1504800"/>
          </a:xfrm>
          <a:solidFill>
            <a:schemeClr val="accent1"/>
          </a:solidFill>
        </p:spPr>
        <p:txBody>
          <a:bodyPr/>
          <a:lstStyle>
            <a:lvl1pPr>
              <a:defRPr sz="2400">
                <a:solidFill>
                  <a:schemeClr val="bg1"/>
                </a:solidFill>
              </a:defRPr>
            </a:lvl1pPr>
          </a:lstStyle>
          <a:p>
            <a:pPr lvl="0"/>
            <a:r>
              <a:rPr lang="en-US"/>
              <a:t>Click to edit Master text styles</a:t>
            </a:r>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196306435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smtClean="0"/>
              <a:pPr/>
              <a:t>28.8.2018</a:t>
            </a:fld>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r>
              <a:rPr lang="da-DK"/>
              <a:t>Slide </a:t>
            </a:r>
            <a:fld id="{8A58E4B7-0C53-4D1B-89B3-DED3806AF999}" type="slidenum">
              <a:rPr lang="da-DK" smtClean="0"/>
              <a:pPr/>
              <a:t>‹#›</a:t>
            </a:fld>
            <a:endParaRPr lang="da-DK"/>
          </a:p>
        </p:txBody>
      </p:sp>
      <p:sp>
        <p:nvSpPr>
          <p:cNvPr id="13" name="Text Placeholder 10"/>
          <p:cNvSpPr>
            <a:spLocks noGrp="1"/>
          </p:cNvSpPr>
          <p:nvPr>
            <p:ph type="body" sz="quarter" idx="13"/>
          </p:nvPr>
        </p:nvSpPr>
        <p:spPr>
          <a:xfrm>
            <a:off x="342000" y="1277896"/>
            <a:ext cx="11509527" cy="3789401"/>
          </a:xfrm>
          <a:solidFill>
            <a:schemeClr val="accent1"/>
          </a:solidFill>
        </p:spPr>
        <p:txBody>
          <a:bodyPr lIns="180000" tIns="108000" rIns="108000" bIns="108000"/>
          <a:lstStyle>
            <a:lvl1pPr>
              <a:defRPr sz="3200">
                <a:solidFill>
                  <a:schemeClr val="bg1"/>
                </a:solidFill>
              </a:defRPr>
            </a:lvl1pPr>
          </a:lstStyle>
          <a:p>
            <a:pPr lvl="0"/>
            <a:r>
              <a:rPr lang="en-US"/>
              <a:t>Click to edit Master text styles</a:t>
            </a:r>
          </a:p>
        </p:txBody>
      </p:sp>
      <p:sp>
        <p:nvSpPr>
          <p:cNvPr id="9" name="Text Placeholder 10"/>
          <p:cNvSpPr>
            <a:spLocks noGrp="1"/>
          </p:cNvSpPr>
          <p:nvPr>
            <p:ph type="body" sz="quarter" idx="15"/>
          </p:nvPr>
        </p:nvSpPr>
        <p:spPr>
          <a:xfrm>
            <a:off x="342000" y="5301208"/>
            <a:ext cx="11509527" cy="864096"/>
          </a:xfrm>
          <a:solidFill>
            <a:schemeClr val="accent4"/>
          </a:solidFill>
        </p:spPr>
        <p:txBody>
          <a:bodyPr lIns="144000" tIns="72000" rIns="72000" bIns="72000"/>
          <a:lstStyle>
            <a:lvl1pPr>
              <a:defRPr sz="2400">
                <a:solidFill>
                  <a:schemeClr val="bg1"/>
                </a:solidFill>
              </a:defRPr>
            </a:lvl1pPr>
          </a:lstStyle>
          <a:p>
            <a:pPr lvl="0"/>
            <a:r>
              <a:rPr lang="en-US"/>
              <a:t>Click to edit Master text styles</a:t>
            </a:r>
          </a:p>
        </p:txBody>
      </p:sp>
      <p:sp>
        <p:nvSpPr>
          <p:cNvPr id="8"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2320459221"/>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342000" y="1271444"/>
            <a:ext cx="11521678" cy="4894406"/>
          </a:xfrm>
          <a:prstGeom prst="rect">
            <a:avLst/>
          </a:prstGeom>
          <a:noFill/>
          <a:ln w="9525">
            <a:noFill/>
            <a:miter lim="800000"/>
            <a:headEnd/>
            <a:tailEnd/>
          </a:ln>
        </p:spPr>
        <p:txBody>
          <a:bodyPr vert="horz" wrap="square" lIns="50800" tIns="50400" rIns="50400" bIns="50400" numCol="1" anchor="t" anchorCtr="0" compatLnSpc="1">
            <a:prstTxWarp prst="textNoShape">
              <a:avLst/>
            </a:prstTxWarp>
          </a:bodyPr>
          <a:lstStyle/>
          <a:p>
            <a:pPr lvl="0"/>
            <a:endParaRPr lang="en-US" noProof="0" dirty="0"/>
          </a:p>
        </p:txBody>
      </p:sp>
      <p:sp>
        <p:nvSpPr>
          <p:cNvPr id="4" name="Date Placeholder 3"/>
          <p:cNvSpPr>
            <a:spLocks noGrp="1"/>
          </p:cNvSpPr>
          <p:nvPr>
            <p:ph type="dt" sz="half" idx="2"/>
          </p:nvPr>
        </p:nvSpPr>
        <p:spPr bwMode="auto">
          <a:xfrm>
            <a:off x="10162118" y="6534151"/>
            <a:ext cx="1693333" cy="182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solidFill>
                  <a:srgbClr val="898989"/>
                </a:solidFill>
                <a:latin typeface="Georgia" pitchFamily="18" charset="0"/>
              </a:defRPr>
            </a:lvl1pPr>
          </a:lstStyle>
          <a:p>
            <a:pPr defTabSz="457200" fontAlgn="base">
              <a:spcBef>
                <a:spcPct val="0"/>
              </a:spcBef>
              <a:spcAft>
                <a:spcPct val="0"/>
              </a:spcAft>
            </a:pPr>
            <a:fld id="{38AF6AC0-A584-4699-A38E-B7D230F9D472}" type="datetime6">
              <a:rPr lang="da-DK" smtClean="0">
                <a:cs typeface="Arial" charset="0"/>
              </a:rPr>
              <a:pPr defTabSz="457200" fontAlgn="base">
                <a:spcBef>
                  <a:spcPct val="0"/>
                </a:spcBef>
                <a:spcAft>
                  <a:spcPct val="0"/>
                </a:spcAft>
              </a:pPr>
              <a:t>28.8.2018</a:t>
            </a:fld>
            <a:endParaRPr lang="da-DK">
              <a:cs typeface="Arial" charset="0"/>
            </a:endParaRPr>
          </a:p>
        </p:txBody>
      </p:sp>
      <p:sp>
        <p:nvSpPr>
          <p:cNvPr id="5" name="Footer Placeholder 4"/>
          <p:cNvSpPr>
            <a:spLocks noGrp="1"/>
          </p:cNvSpPr>
          <p:nvPr>
            <p:ph type="ftr" sz="quarter" idx="3"/>
          </p:nvPr>
        </p:nvSpPr>
        <p:spPr>
          <a:xfrm>
            <a:off x="2736851" y="6399214"/>
            <a:ext cx="6720416" cy="103187"/>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Georgia" pitchFamily="18" charset="0"/>
              </a:defRPr>
            </a:lvl1pPr>
          </a:lstStyle>
          <a:p>
            <a:pPr defTabSz="457200" fontAlgn="base">
              <a:spcBef>
                <a:spcPct val="0"/>
              </a:spcBef>
              <a:spcAft>
                <a:spcPct val="0"/>
              </a:spcAft>
            </a:pPr>
            <a:endParaRPr lang="da-DK" dirty="0">
              <a:cs typeface="Arial" charset="0"/>
            </a:endParaRPr>
          </a:p>
        </p:txBody>
      </p:sp>
      <p:sp>
        <p:nvSpPr>
          <p:cNvPr id="6" name="Slide Number Placeholder 5"/>
          <p:cNvSpPr>
            <a:spLocks noGrp="1"/>
          </p:cNvSpPr>
          <p:nvPr>
            <p:ph type="sldNum" sz="quarter" idx="4"/>
          </p:nvPr>
        </p:nvSpPr>
        <p:spPr bwMode="auto">
          <a:xfrm>
            <a:off x="10498667" y="6397625"/>
            <a:ext cx="1358900" cy="12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solidFill>
                  <a:srgbClr val="898989"/>
                </a:solidFill>
                <a:latin typeface="Georgia" pitchFamily="18" charset="0"/>
              </a:defRPr>
            </a:lvl1pPr>
          </a:lstStyle>
          <a:p>
            <a:pPr defTabSz="457200" fontAlgn="base">
              <a:spcBef>
                <a:spcPct val="0"/>
              </a:spcBef>
              <a:spcAft>
                <a:spcPct val="0"/>
              </a:spcAft>
            </a:pPr>
            <a:r>
              <a:rPr lang="da-DK">
                <a:cs typeface="Arial" charset="0"/>
              </a:rPr>
              <a:t>Slide </a:t>
            </a:r>
            <a:fld id="{8A58E4B7-0C53-4D1B-89B3-DED3806AF999}" type="slidenum">
              <a:rPr lang="da-DK" smtClean="0">
                <a:cs typeface="Arial" charset="0"/>
              </a:rPr>
              <a:pPr defTabSz="457200" fontAlgn="base">
                <a:spcBef>
                  <a:spcPct val="0"/>
                </a:spcBef>
                <a:spcAft>
                  <a:spcPct val="0"/>
                </a:spcAft>
              </a:pPr>
              <a:t>‹#›</a:t>
            </a:fld>
            <a:endParaRPr lang="da-DK">
              <a:cs typeface="Arial" charset="0"/>
            </a:endParaRPr>
          </a:p>
        </p:txBody>
      </p:sp>
      <p:cxnSp>
        <p:nvCxnSpPr>
          <p:cNvPr id="7" name="Straight Connector 6"/>
          <p:cNvCxnSpPr/>
          <p:nvPr/>
        </p:nvCxnSpPr>
        <p:spPr>
          <a:xfrm flipV="1">
            <a:off x="335360" y="6310313"/>
            <a:ext cx="11520000" cy="1"/>
          </a:xfrm>
          <a:prstGeom prst="line">
            <a:avLst/>
          </a:prstGeom>
          <a:ln w="3175" cap="flat" cmpd="sng" algn="ctr">
            <a:solidFill>
              <a:schemeClr val="tx1">
                <a:lumMod val="85000"/>
                <a:lumOff val="15000"/>
                <a:alpha val="31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7576" y="6409745"/>
            <a:ext cx="1530775" cy="187607"/>
          </a:xfrm>
          <a:prstGeom prst="rect">
            <a:avLst/>
          </a:prstGeom>
        </p:spPr>
      </p:pic>
      <p:sp>
        <p:nvSpPr>
          <p:cNvPr id="10" name="Title Placeholder 1"/>
          <p:cNvSpPr>
            <a:spLocks noGrp="1"/>
          </p:cNvSpPr>
          <p:nvPr>
            <p:ph type="title"/>
          </p:nvPr>
        </p:nvSpPr>
        <p:spPr bwMode="auto">
          <a:xfrm>
            <a:off x="336000" y="260350"/>
            <a:ext cx="11521038" cy="855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title style</a:t>
            </a:r>
            <a:endParaRPr lang="da-DK" noProof="0" dirty="0"/>
          </a:p>
        </p:txBody>
      </p:sp>
    </p:spTree>
    <p:extLst>
      <p:ext uri="{BB962C8B-B14F-4D97-AF65-F5344CB8AC3E}">
        <p14:creationId xmlns:p14="http://schemas.microsoft.com/office/powerpoint/2010/main" val="220771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l" defTabSz="457200" rtl="0" eaLnBrk="1" fontAlgn="base" hangingPunct="1">
        <a:spcBef>
          <a:spcPct val="0"/>
        </a:spcBef>
        <a:spcAft>
          <a:spcPct val="0"/>
        </a:spcAft>
        <a:defRPr sz="2800" kern="1200" cap="none" baseline="0">
          <a:solidFill>
            <a:schemeClr val="accent2"/>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2400">
          <a:solidFill>
            <a:schemeClr val="tx2"/>
          </a:solidFill>
          <a:latin typeface="Gotham Light" pitchFamily="50" charset="0"/>
        </a:defRPr>
      </a:lvl2pPr>
      <a:lvl3pPr algn="l" defTabSz="457200" rtl="0" eaLnBrk="1" fontAlgn="base" hangingPunct="1">
        <a:spcBef>
          <a:spcPct val="0"/>
        </a:spcBef>
        <a:spcAft>
          <a:spcPct val="0"/>
        </a:spcAft>
        <a:defRPr sz="2400">
          <a:solidFill>
            <a:schemeClr val="tx2"/>
          </a:solidFill>
          <a:latin typeface="Gotham Light" pitchFamily="50" charset="0"/>
        </a:defRPr>
      </a:lvl3pPr>
      <a:lvl4pPr algn="l" defTabSz="457200" rtl="0" eaLnBrk="1" fontAlgn="base" hangingPunct="1">
        <a:spcBef>
          <a:spcPct val="0"/>
        </a:spcBef>
        <a:spcAft>
          <a:spcPct val="0"/>
        </a:spcAft>
        <a:defRPr sz="2400">
          <a:solidFill>
            <a:schemeClr val="tx2"/>
          </a:solidFill>
          <a:latin typeface="Gotham Light" pitchFamily="50" charset="0"/>
        </a:defRPr>
      </a:lvl4pPr>
      <a:lvl5pPr algn="l" defTabSz="457200" rtl="0" eaLnBrk="1" fontAlgn="base" hangingPunct="1">
        <a:spcBef>
          <a:spcPct val="0"/>
        </a:spcBef>
        <a:spcAft>
          <a:spcPct val="0"/>
        </a:spcAft>
        <a:defRPr sz="2400">
          <a:solidFill>
            <a:schemeClr val="tx2"/>
          </a:solidFill>
          <a:latin typeface="Gotham Light" pitchFamily="50" charset="0"/>
        </a:defRPr>
      </a:lvl5pPr>
      <a:lvl6pPr marL="457200" algn="l" defTabSz="457200" rtl="0" eaLnBrk="1" fontAlgn="base" hangingPunct="1">
        <a:spcBef>
          <a:spcPct val="0"/>
        </a:spcBef>
        <a:spcAft>
          <a:spcPct val="0"/>
        </a:spcAft>
        <a:defRPr sz="2400">
          <a:solidFill>
            <a:schemeClr val="tx2"/>
          </a:solidFill>
          <a:latin typeface="Gotham Light" pitchFamily="50" charset="0"/>
        </a:defRPr>
      </a:lvl6pPr>
      <a:lvl7pPr marL="914400" algn="l" defTabSz="457200" rtl="0" eaLnBrk="1" fontAlgn="base" hangingPunct="1">
        <a:spcBef>
          <a:spcPct val="0"/>
        </a:spcBef>
        <a:spcAft>
          <a:spcPct val="0"/>
        </a:spcAft>
        <a:defRPr sz="2400">
          <a:solidFill>
            <a:schemeClr val="tx2"/>
          </a:solidFill>
          <a:latin typeface="Gotham Light" pitchFamily="50" charset="0"/>
        </a:defRPr>
      </a:lvl7pPr>
      <a:lvl8pPr marL="1371600" algn="l" defTabSz="457200" rtl="0" eaLnBrk="1" fontAlgn="base" hangingPunct="1">
        <a:spcBef>
          <a:spcPct val="0"/>
        </a:spcBef>
        <a:spcAft>
          <a:spcPct val="0"/>
        </a:spcAft>
        <a:defRPr sz="2400">
          <a:solidFill>
            <a:schemeClr val="tx2"/>
          </a:solidFill>
          <a:latin typeface="Gotham Light" pitchFamily="50" charset="0"/>
        </a:defRPr>
      </a:lvl8pPr>
      <a:lvl9pPr marL="1828800" algn="l" defTabSz="457200" rtl="0" eaLnBrk="1" fontAlgn="base" hangingPunct="1">
        <a:spcBef>
          <a:spcPct val="0"/>
        </a:spcBef>
        <a:spcAft>
          <a:spcPct val="0"/>
        </a:spcAft>
        <a:defRPr sz="2400">
          <a:solidFill>
            <a:schemeClr val="tx2"/>
          </a:solidFill>
          <a:latin typeface="Gotham Light" pitchFamily="50" charset="0"/>
        </a:defRPr>
      </a:lvl9pPr>
    </p:titleStyle>
    <p:bodyStyle>
      <a:lvl1pPr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1pPr>
      <a:lvl2pPr marL="1588"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2pPr>
      <a:lvl3pPr marL="276225" indent="-276225"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3pPr>
      <a:lvl4pPr marL="269875" indent="0" algn="l" defTabSz="457200" rtl="0" eaLnBrk="1" fontAlgn="base" hangingPunct="1">
        <a:lnSpc>
          <a:spcPct val="100000"/>
        </a:lnSpc>
        <a:spcBef>
          <a:spcPts val="1600"/>
        </a:spcBef>
        <a:spcAft>
          <a:spcPct val="0"/>
        </a:spcAft>
        <a:buFont typeface="Wingdings" pitchFamily="2" charset="2"/>
        <a:buNone/>
        <a:tabLst/>
        <a:defRPr sz="2000" kern="1200">
          <a:solidFill>
            <a:schemeClr val="tx1"/>
          </a:solidFill>
          <a:latin typeface="Georgia" pitchFamily="18" charset="0"/>
          <a:ea typeface="+mn-ea"/>
          <a:cs typeface="+mn-cs"/>
        </a:defRPr>
      </a:lvl4pPr>
      <a:lvl5pPr marL="561600" indent="-277200"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4">
          <p15:clr>
            <a:srgbClr val="F26B43"/>
          </p15:clr>
        </p15:guide>
        <p15:guide id="2" orient="horz" pos="709">
          <p15:clr>
            <a:srgbClr val="F26B43"/>
          </p15:clr>
        </p15:guide>
        <p15:guide id="3" orient="horz" pos="3884">
          <p15:clr>
            <a:srgbClr val="F26B43"/>
          </p15:clr>
        </p15:guide>
        <p15:guide id="4" orient="horz" pos="799">
          <p15:clr>
            <a:srgbClr val="F26B43"/>
          </p15:clr>
        </p15:guide>
        <p15:guide id="5" pos="211">
          <p15:clr>
            <a:srgbClr val="F26B43"/>
          </p15:clr>
        </p15:guide>
        <p15:guide id="6" pos="746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idainstitute.com/tools/university_course/videos_and_handouts/module_5/"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idainstitute.com/tools/university_course/videos_and_handouts/module_5/"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hyperlink" Target="http://www.idainstitute.com/telecare" TargetMode="Externa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idainstitute.com/tools/university_course/videos_and_handouts/module_5/"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ww.idainstitute.com/telecare"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1</a:t>
            </a:fld>
            <a:endParaRPr lang="da-DK"/>
          </a:p>
        </p:txBody>
      </p:sp>
      <p:sp>
        <p:nvSpPr>
          <p:cNvPr id="4" name="Subtitle 3"/>
          <p:cNvSpPr>
            <a:spLocks noGrp="1"/>
          </p:cNvSpPr>
          <p:nvPr>
            <p:ph type="subTitle" idx="1"/>
          </p:nvPr>
        </p:nvSpPr>
        <p:spPr>
          <a:xfrm>
            <a:off x="507999" y="4397458"/>
            <a:ext cx="10157304" cy="834417"/>
          </a:xfrm>
        </p:spPr>
        <p:txBody>
          <a:bodyPr/>
          <a:lstStyle/>
          <a:p>
            <a:r>
              <a:rPr lang="da-DK" dirty="0">
                <a:latin typeface="+mn-lt"/>
              </a:rPr>
              <a:t>Cherilee Rutherford, </a:t>
            </a:r>
            <a:r>
              <a:rPr lang="da-DK" dirty="0" err="1">
                <a:latin typeface="+mn-lt"/>
              </a:rPr>
              <a:t>AuD</a:t>
            </a:r>
            <a:endParaRPr lang="da-DK" dirty="0">
              <a:latin typeface="+mn-lt"/>
            </a:endParaRPr>
          </a:p>
          <a:p>
            <a:r>
              <a:rPr lang="da-DK" dirty="0">
                <a:latin typeface="+mn-lt"/>
              </a:rPr>
              <a:t>Senior </a:t>
            </a:r>
            <a:r>
              <a:rPr lang="da-DK" dirty="0" err="1">
                <a:latin typeface="+mn-lt"/>
              </a:rPr>
              <a:t>Audiologist</a:t>
            </a:r>
            <a:r>
              <a:rPr lang="da-DK" dirty="0">
                <a:latin typeface="+mn-lt"/>
              </a:rPr>
              <a:t>, Ida Institute</a:t>
            </a:r>
          </a:p>
          <a:p>
            <a:r>
              <a:rPr lang="da-DK" dirty="0">
                <a:latin typeface="+mn-lt"/>
              </a:rPr>
              <a:t>Denmark</a:t>
            </a:r>
          </a:p>
        </p:txBody>
      </p:sp>
      <p:sp>
        <p:nvSpPr>
          <p:cNvPr id="5" name="Title 4"/>
          <p:cNvSpPr>
            <a:spLocks noGrp="1"/>
          </p:cNvSpPr>
          <p:nvPr>
            <p:ph type="title"/>
          </p:nvPr>
        </p:nvSpPr>
        <p:spPr>
          <a:xfrm>
            <a:off x="507999" y="2828931"/>
            <a:ext cx="7748240" cy="402777"/>
          </a:xfrm>
        </p:spPr>
        <p:txBody>
          <a:bodyPr/>
          <a:lstStyle/>
          <a:p>
            <a:r>
              <a:rPr lang="en-ZA" dirty="0"/>
              <a:t>IDA TELECARE: ENGAGING CLIENTS BEFORE &amp; AFTER APPOINTMENTS FOR IMPROVED OUTCOMES</a:t>
            </a:r>
            <a:endParaRPr lang="da-DK" dirty="0"/>
          </a:p>
        </p:txBody>
      </p:sp>
    </p:spTree>
    <p:extLst>
      <p:ext uri="{BB962C8B-B14F-4D97-AF65-F5344CB8AC3E}">
        <p14:creationId xmlns:p14="http://schemas.microsoft.com/office/powerpoint/2010/main" val="701507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10</a:t>
            </a:fld>
            <a:endParaRPr lang="da-DK"/>
          </a:p>
        </p:txBody>
      </p:sp>
      <p:sp>
        <p:nvSpPr>
          <p:cNvPr id="4" name="Title 3"/>
          <p:cNvSpPr>
            <a:spLocks noGrp="1"/>
          </p:cNvSpPr>
          <p:nvPr>
            <p:ph type="title"/>
          </p:nvPr>
        </p:nvSpPr>
        <p:spPr/>
        <p:txBody>
          <a:bodyPr/>
          <a:lstStyle/>
          <a:p>
            <a:r>
              <a:rPr lang="da-DK" sz="2400" dirty="0">
                <a:latin typeface="Verdana" panose="020B0604030504040204" pitchFamily="34" charset="0"/>
              </a:rPr>
              <a:t>WHY IMPROVE MY HEARING?</a:t>
            </a:r>
          </a:p>
        </p:txBody>
      </p:sp>
      <p:pic>
        <p:nvPicPr>
          <p:cNvPr id="6" name="Picture 5"/>
          <p:cNvPicPr>
            <a:picLocks noChangeAspect="1"/>
          </p:cNvPicPr>
          <p:nvPr/>
        </p:nvPicPr>
        <p:blipFill>
          <a:blip r:embed="rId3"/>
          <a:stretch>
            <a:fillRect/>
          </a:stretch>
        </p:blipFill>
        <p:spPr>
          <a:xfrm>
            <a:off x="1384248" y="1239684"/>
            <a:ext cx="3074463" cy="4068692"/>
          </a:xfrm>
          <a:prstGeom prst="rect">
            <a:avLst/>
          </a:prstGeom>
        </p:spPr>
      </p:pic>
      <p:pic>
        <p:nvPicPr>
          <p:cNvPr id="7" name="Picture 6"/>
          <p:cNvPicPr>
            <a:picLocks noChangeAspect="1"/>
          </p:cNvPicPr>
          <p:nvPr/>
        </p:nvPicPr>
        <p:blipFill>
          <a:blip r:embed="rId4"/>
          <a:stretch>
            <a:fillRect/>
          </a:stretch>
        </p:blipFill>
        <p:spPr>
          <a:xfrm>
            <a:off x="6251897" y="841867"/>
            <a:ext cx="5358466" cy="5381013"/>
          </a:xfrm>
          <a:prstGeom prst="rect">
            <a:avLst/>
          </a:prstGeom>
        </p:spPr>
      </p:pic>
      <p:sp>
        <p:nvSpPr>
          <p:cNvPr id="8" name="Rectangle 7"/>
          <p:cNvSpPr/>
          <p:nvPr/>
        </p:nvSpPr>
        <p:spPr>
          <a:xfrm>
            <a:off x="11111969" y="4324420"/>
            <a:ext cx="261257" cy="200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r>
              <a:rPr lang="en-US" sz="1400" dirty="0">
                <a:latin typeface="Georgia" pitchFamily="18" charset="0"/>
              </a:rPr>
              <a:t> z</a:t>
            </a:r>
            <a:endParaRPr lang="da-DK" sz="1400" dirty="0">
              <a:latin typeface="Georgia" pitchFamily="18" charset="0"/>
            </a:endParaRPr>
          </a:p>
        </p:txBody>
      </p:sp>
      <p:sp>
        <p:nvSpPr>
          <p:cNvPr id="9" name="Rectangle 8"/>
          <p:cNvSpPr/>
          <p:nvPr/>
        </p:nvSpPr>
        <p:spPr>
          <a:xfrm>
            <a:off x="11111969" y="3579828"/>
            <a:ext cx="261257" cy="200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r>
              <a:rPr lang="en-US" sz="1400" dirty="0">
                <a:latin typeface="Georgia" pitchFamily="18" charset="0"/>
              </a:rPr>
              <a:t> </a:t>
            </a:r>
            <a:endParaRPr lang="da-DK" sz="1400" dirty="0">
              <a:latin typeface="Georgia" pitchFamily="18" charset="0"/>
            </a:endParaRPr>
          </a:p>
        </p:txBody>
      </p:sp>
      <p:sp>
        <p:nvSpPr>
          <p:cNvPr id="10" name="Rectangle 9"/>
          <p:cNvSpPr/>
          <p:nvPr/>
        </p:nvSpPr>
        <p:spPr>
          <a:xfrm>
            <a:off x="11111969" y="5069012"/>
            <a:ext cx="261257" cy="200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r>
              <a:rPr lang="en-US" sz="1400" dirty="0">
                <a:latin typeface="Georgia" pitchFamily="18" charset="0"/>
              </a:rPr>
              <a:t> </a:t>
            </a:r>
            <a:endParaRPr lang="da-DK" sz="1400" dirty="0">
              <a:latin typeface="Georgia" pitchFamily="18" charset="0"/>
            </a:endParaRPr>
          </a:p>
        </p:txBody>
      </p:sp>
    </p:spTree>
    <p:extLst>
      <p:ext uri="{BB962C8B-B14F-4D97-AF65-F5344CB8AC3E}">
        <p14:creationId xmlns:p14="http://schemas.microsoft.com/office/powerpoint/2010/main" val="166085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11</a:t>
            </a:fld>
            <a:endParaRPr lang="da-DK"/>
          </a:p>
        </p:txBody>
      </p:sp>
      <p:sp>
        <p:nvSpPr>
          <p:cNvPr id="4" name="Text Placeholder 3"/>
          <p:cNvSpPr>
            <a:spLocks noGrp="1"/>
          </p:cNvSpPr>
          <p:nvPr>
            <p:ph type="body" sz="quarter" idx="13"/>
          </p:nvPr>
        </p:nvSpPr>
        <p:spPr>
          <a:xfrm>
            <a:off x="6923193" y="4552950"/>
            <a:ext cx="4278410" cy="1612354"/>
          </a:xfrm>
        </p:spPr>
        <p:txBody>
          <a:bodyPr lIns="180000"/>
          <a:lstStyle/>
          <a:p>
            <a:r>
              <a:rPr lang="en-US" sz="2000" dirty="0">
                <a:latin typeface="Gotham Book" panose="02000604040000020004" pitchFamily="50" charset="0"/>
              </a:rPr>
              <a:t>Listen to others with a hearing loss to hear how they apply the methods</a:t>
            </a:r>
          </a:p>
        </p:txBody>
      </p:sp>
      <p:sp>
        <p:nvSpPr>
          <p:cNvPr id="6" name="Text Placeholder 5"/>
          <p:cNvSpPr>
            <a:spLocks noGrp="1"/>
          </p:cNvSpPr>
          <p:nvPr>
            <p:ph type="body" sz="quarter" idx="16"/>
          </p:nvPr>
        </p:nvSpPr>
        <p:spPr>
          <a:xfrm>
            <a:off x="1318020" y="4552950"/>
            <a:ext cx="4201915" cy="1612354"/>
          </a:xfrm>
        </p:spPr>
        <p:txBody>
          <a:bodyPr lIns="180000"/>
          <a:lstStyle/>
          <a:p>
            <a:r>
              <a:rPr lang="en-US" sz="2000" dirty="0">
                <a:latin typeface="Gotham Book" panose="02000604040000020004" pitchFamily="50" charset="0"/>
              </a:rPr>
              <a:t>Effective tips and tricks for successful communication</a:t>
            </a:r>
          </a:p>
        </p:txBody>
      </p:sp>
      <p:sp>
        <p:nvSpPr>
          <p:cNvPr id="10" name="Title 9"/>
          <p:cNvSpPr>
            <a:spLocks noGrp="1"/>
          </p:cNvSpPr>
          <p:nvPr>
            <p:ph type="title"/>
          </p:nvPr>
        </p:nvSpPr>
        <p:spPr/>
        <p:txBody>
          <a:bodyPr/>
          <a:lstStyle/>
          <a:p>
            <a:r>
              <a:rPr lang="da-DK" sz="2400" dirty="0" smtClean="0"/>
              <a:t>WHY </a:t>
            </a:r>
            <a:r>
              <a:rPr lang="da-DK" sz="2400" dirty="0"/>
              <a:t>IMPROVE MY HEARING?</a:t>
            </a:r>
            <a:endParaRPr lang="en-US" sz="2400" dirty="0"/>
          </a:p>
        </p:txBody>
      </p:sp>
      <p:pic>
        <p:nvPicPr>
          <p:cNvPr id="8" name="Content Placeholder 1"/>
          <p:cNvPicPr>
            <a:picLocks noChangeAspect="1"/>
          </p:cNvPicPr>
          <p:nvPr/>
        </p:nvPicPr>
        <p:blipFill rotWithShape="1">
          <a:blip r:embed="rId3">
            <a:extLst>
              <a:ext uri="{28A0092B-C50C-407E-A947-70E740481C1C}">
                <a14:useLocalDpi xmlns:a14="http://schemas.microsoft.com/office/drawing/2010/main" val="0"/>
              </a:ext>
            </a:extLst>
          </a:blip>
          <a:srcRect l="5709" t="599" r="5682" b="2254"/>
          <a:stretch/>
        </p:blipFill>
        <p:spPr>
          <a:xfrm>
            <a:off x="1318021" y="980728"/>
            <a:ext cx="4201915" cy="3312368"/>
          </a:xfrm>
          <a:prstGeom prst="rect">
            <a:avLst/>
          </a:prstGeom>
          <a:ln>
            <a:solidFill>
              <a:schemeClr val="tx1"/>
            </a:solidFill>
          </a:ln>
        </p:spPr>
      </p:pic>
      <p:pic>
        <p:nvPicPr>
          <p:cNvPr id="11" name="Content Placeholder 1"/>
          <p:cNvPicPr>
            <a:picLocks noChangeAspect="1"/>
          </p:cNvPicPr>
          <p:nvPr/>
        </p:nvPicPr>
        <p:blipFill rotWithShape="1">
          <a:blip r:embed="rId4" cstate="print">
            <a:extLst>
              <a:ext uri="{28A0092B-C50C-407E-A947-70E740481C1C}">
                <a14:useLocalDpi xmlns:a14="http://schemas.microsoft.com/office/drawing/2010/main" val="0"/>
              </a:ext>
            </a:extLst>
          </a:blip>
          <a:srcRect l="1175" t="2851" r="1965"/>
          <a:stretch/>
        </p:blipFill>
        <p:spPr bwMode="auto">
          <a:xfrm>
            <a:off x="6941458" y="980728"/>
            <a:ext cx="4260145" cy="331236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9467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12</a:t>
            </a:fld>
            <a:endParaRPr lang="da-DK"/>
          </a:p>
        </p:txBody>
      </p:sp>
      <p:sp>
        <p:nvSpPr>
          <p:cNvPr id="4" name="Title 3"/>
          <p:cNvSpPr>
            <a:spLocks noGrp="1"/>
          </p:cNvSpPr>
          <p:nvPr>
            <p:ph type="title"/>
          </p:nvPr>
        </p:nvSpPr>
        <p:spPr>
          <a:xfrm>
            <a:off x="334413" y="286283"/>
            <a:ext cx="11521038" cy="855537"/>
          </a:xfrm>
        </p:spPr>
        <p:txBody>
          <a:bodyPr/>
          <a:lstStyle/>
          <a:p>
            <a:r>
              <a:rPr lang="da-DK" sz="2400" dirty="0" smtClean="0">
                <a:latin typeface="Verdana" panose="020B0604030504040204" pitchFamily="34" charset="0"/>
              </a:rPr>
              <a:t>TINNITUS </a:t>
            </a:r>
            <a:r>
              <a:rPr lang="da-DK" sz="2400" dirty="0">
                <a:latin typeface="Verdana" panose="020B0604030504040204" pitchFamily="34" charset="0"/>
              </a:rPr>
              <a:t>THERMOMETER</a:t>
            </a:r>
          </a:p>
        </p:txBody>
      </p:sp>
      <p:pic>
        <p:nvPicPr>
          <p:cNvPr id="6" name="Picture 5"/>
          <p:cNvPicPr>
            <a:picLocks noChangeAspect="1"/>
          </p:cNvPicPr>
          <p:nvPr/>
        </p:nvPicPr>
        <p:blipFill>
          <a:blip r:embed="rId3"/>
          <a:stretch>
            <a:fillRect/>
          </a:stretch>
        </p:blipFill>
        <p:spPr>
          <a:xfrm>
            <a:off x="1355264" y="1326607"/>
            <a:ext cx="3443643" cy="4168621"/>
          </a:xfrm>
          <a:prstGeom prst="rect">
            <a:avLst/>
          </a:prstGeom>
        </p:spPr>
      </p:pic>
      <p:pic>
        <p:nvPicPr>
          <p:cNvPr id="7" name="Picture 6"/>
          <p:cNvPicPr>
            <a:picLocks noChangeAspect="1"/>
          </p:cNvPicPr>
          <p:nvPr/>
        </p:nvPicPr>
        <p:blipFill>
          <a:blip r:embed="rId4"/>
          <a:stretch>
            <a:fillRect/>
          </a:stretch>
        </p:blipFill>
        <p:spPr>
          <a:xfrm>
            <a:off x="6396935" y="905557"/>
            <a:ext cx="5272151" cy="5324130"/>
          </a:xfrm>
          <a:prstGeom prst="rect">
            <a:avLst/>
          </a:prstGeom>
        </p:spPr>
      </p:pic>
      <p:sp>
        <p:nvSpPr>
          <p:cNvPr id="8" name="Rectangle 7"/>
          <p:cNvSpPr/>
          <p:nvPr/>
        </p:nvSpPr>
        <p:spPr>
          <a:xfrm>
            <a:off x="11174141" y="4025101"/>
            <a:ext cx="261257" cy="200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r>
              <a:rPr lang="en-US" sz="1400" dirty="0">
                <a:latin typeface="Georgia" pitchFamily="18" charset="0"/>
              </a:rPr>
              <a:t> </a:t>
            </a:r>
            <a:endParaRPr lang="da-DK" sz="1400" dirty="0">
              <a:latin typeface="Georgia" pitchFamily="18" charset="0"/>
            </a:endParaRPr>
          </a:p>
        </p:txBody>
      </p:sp>
      <p:sp>
        <p:nvSpPr>
          <p:cNvPr id="9" name="Rectangle 8"/>
          <p:cNvSpPr/>
          <p:nvPr/>
        </p:nvSpPr>
        <p:spPr>
          <a:xfrm>
            <a:off x="11174140" y="2959626"/>
            <a:ext cx="261257" cy="200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r>
              <a:rPr lang="en-US" sz="1400" dirty="0">
                <a:latin typeface="Georgia" pitchFamily="18" charset="0"/>
              </a:rPr>
              <a:t> </a:t>
            </a:r>
            <a:endParaRPr lang="da-DK" sz="1400" dirty="0">
              <a:latin typeface="Georgia" pitchFamily="18" charset="0"/>
            </a:endParaRPr>
          </a:p>
        </p:txBody>
      </p:sp>
      <p:sp>
        <p:nvSpPr>
          <p:cNvPr id="10" name="Rectangle 9"/>
          <p:cNvSpPr/>
          <p:nvPr/>
        </p:nvSpPr>
        <p:spPr>
          <a:xfrm>
            <a:off x="11174140" y="1882233"/>
            <a:ext cx="261257" cy="200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r>
              <a:rPr lang="en-US" sz="1400" dirty="0">
                <a:latin typeface="Georgia" pitchFamily="18" charset="0"/>
              </a:rPr>
              <a:t> </a:t>
            </a:r>
            <a:endParaRPr lang="da-DK" sz="1400" dirty="0">
              <a:latin typeface="Georgia" pitchFamily="18" charset="0"/>
            </a:endParaRPr>
          </a:p>
        </p:txBody>
      </p:sp>
    </p:spTree>
    <p:extLst>
      <p:ext uri="{BB962C8B-B14F-4D97-AF65-F5344CB8AC3E}">
        <p14:creationId xmlns:p14="http://schemas.microsoft.com/office/powerpoint/2010/main" val="178171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FFF724-838A-4F0A-B01F-BF4076E7BBC1}" type="datetime6">
              <a:rPr lang="da-DK" smtClean="0"/>
              <a:pPr/>
              <a:t>28.8.2018</a:t>
            </a:fld>
            <a:endParaRPr lang="da-DK"/>
          </a:p>
        </p:txBody>
      </p:sp>
      <p:sp>
        <p:nvSpPr>
          <p:cNvPr id="4" name="Slide Number Placeholder 3"/>
          <p:cNvSpPr>
            <a:spLocks noGrp="1"/>
          </p:cNvSpPr>
          <p:nvPr>
            <p:ph type="sldNum" sz="quarter" idx="12"/>
          </p:nvPr>
        </p:nvSpPr>
        <p:spPr/>
        <p:txBody>
          <a:bodyPr/>
          <a:lstStyle/>
          <a:p>
            <a:r>
              <a:rPr lang="da-DK"/>
              <a:t>Slide </a:t>
            </a:r>
            <a:fld id="{528F685B-0DF0-4F2F-8B83-33C056DD4FD2}" type="slidenum">
              <a:rPr lang="da-DK" smtClean="0"/>
              <a:pPr/>
              <a:t>13</a:t>
            </a:fld>
            <a:endParaRPr lang="da-DK"/>
          </a:p>
        </p:txBody>
      </p:sp>
      <p:sp>
        <p:nvSpPr>
          <p:cNvPr id="5" name="Title 4"/>
          <p:cNvSpPr>
            <a:spLocks noGrp="1"/>
          </p:cNvSpPr>
          <p:nvPr>
            <p:ph type="title"/>
          </p:nvPr>
        </p:nvSpPr>
        <p:spPr/>
        <p:txBody>
          <a:bodyPr/>
          <a:lstStyle/>
          <a:p>
            <a:r>
              <a:rPr lang="en-US" sz="2400" dirty="0" smtClean="0"/>
              <a:t>TINNITUS </a:t>
            </a:r>
            <a:r>
              <a:rPr lang="en-US" sz="2400" dirty="0"/>
              <a:t>THERMOMETER DEMO</a:t>
            </a: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166" y="1271444"/>
            <a:ext cx="8203662" cy="4601741"/>
          </a:xfrm>
          <a:prstGeom prst="rect">
            <a:avLst/>
          </a:prstGeom>
        </p:spPr>
      </p:pic>
    </p:spTree>
    <p:extLst>
      <p:ext uri="{BB962C8B-B14F-4D97-AF65-F5344CB8AC3E}">
        <p14:creationId xmlns:p14="http://schemas.microsoft.com/office/powerpoint/2010/main" val="261530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14</a:t>
            </a:fld>
            <a:endParaRPr lang="da-DK"/>
          </a:p>
        </p:txBody>
      </p:sp>
      <p:pic>
        <p:nvPicPr>
          <p:cNvPr id="15" name="Picture Placeholder 1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34521" b="34521"/>
          <a:stretch>
            <a:fillRect/>
          </a:stretch>
        </p:blipFill>
        <p:spPr/>
      </p:pic>
      <p:sp>
        <p:nvSpPr>
          <p:cNvPr id="11" name="Text Placeholder 10"/>
          <p:cNvSpPr>
            <a:spLocks noGrp="1"/>
          </p:cNvSpPr>
          <p:nvPr>
            <p:ph type="body" sz="quarter" idx="16"/>
          </p:nvPr>
        </p:nvSpPr>
        <p:spPr>
          <a:xfrm>
            <a:off x="4268772" y="3797426"/>
            <a:ext cx="3663380" cy="2428277"/>
          </a:xfrm>
          <a:solidFill>
            <a:schemeClr val="accent1">
              <a:alpha val="50000"/>
            </a:schemeClr>
          </a:solidFill>
        </p:spPr>
        <p:txBody>
          <a:bodyPr lIns="180000"/>
          <a:lstStyle/>
          <a:p>
            <a:r>
              <a:rPr lang="en-GB" sz="2000" b="1" dirty="0">
                <a:solidFill>
                  <a:schemeClr val="bg1"/>
                </a:solidFill>
                <a:latin typeface="+mj-lt"/>
                <a:ea typeface="Verdana" panose="020B0604030504040204" pitchFamily="34" charset="0"/>
                <a:cs typeface="Verdana" panose="020B0604030504040204" pitchFamily="34" charset="0"/>
              </a:rPr>
              <a:t>2.  Prepare for Follow-Up Appointments</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Living Well</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My Turn to Talk</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Tinnitus Thermometer</a:t>
            </a:r>
            <a:endParaRPr lang="en-US" sz="2000" dirty="0">
              <a:solidFill>
                <a:schemeClr val="bg1"/>
              </a:solidFill>
              <a:latin typeface="+mj-lt"/>
              <a:ea typeface="Verdana" panose="020B0604030504040204" pitchFamily="34" charset="0"/>
              <a:cs typeface="Verdana" panose="020B0604030504040204" pitchFamily="34" charset="0"/>
            </a:endParaRPr>
          </a:p>
        </p:txBody>
      </p:sp>
      <p:sp>
        <p:nvSpPr>
          <p:cNvPr id="12" name="Text Placeholder 11"/>
          <p:cNvSpPr>
            <a:spLocks noGrp="1"/>
          </p:cNvSpPr>
          <p:nvPr>
            <p:ph type="body" sz="quarter" idx="18"/>
          </p:nvPr>
        </p:nvSpPr>
        <p:spPr>
          <a:xfrm>
            <a:off x="8193208" y="3797426"/>
            <a:ext cx="3663380" cy="2428278"/>
          </a:xfrm>
          <a:solidFill>
            <a:schemeClr val="accent6">
              <a:alpha val="50000"/>
            </a:schemeClr>
          </a:solidFill>
        </p:spPr>
        <p:txBody>
          <a:bodyPr lIns="180000"/>
          <a:lstStyle/>
          <a:p>
            <a:r>
              <a:rPr lang="en-GB" sz="2000" b="1" dirty="0">
                <a:solidFill>
                  <a:schemeClr val="bg1"/>
                </a:solidFill>
                <a:latin typeface="+mj-lt"/>
                <a:ea typeface="Verdana" panose="020B0604030504040204" pitchFamily="34" charset="0"/>
                <a:cs typeface="Verdana" panose="020B0604030504040204" pitchFamily="34" charset="0"/>
              </a:rPr>
              <a:t>3.  Everyday Life with Hearing Loss</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Communication Strategies</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Dilemma Game</a:t>
            </a:r>
            <a:endParaRPr lang="en-US" sz="2000" dirty="0">
              <a:solidFill>
                <a:schemeClr val="bg1"/>
              </a:solidFill>
              <a:latin typeface="+mj-lt"/>
              <a:ea typeface="Verdana" panose="020B0604030504040204" pitchFamily="34" charset="0"/>
              <a:cs typeface="Verdana" panose="020B0604030504040204" pitchFamily="34" charset="0"/>
            </a:endParaRPr>
          </a:p>
        </p:txBody>
      </p:sp>
      <p:sp>
        <p:nvSpPr>
          <p:cNvPr id="8" name="Title 7"/>
          <p:cNvSpPr>
            <a:spLocks noGrp="1"/>
          </p:cNvSpPr>
          <p:nvPr>
            <p:ph type="title"/>
          </p:nvPr>
        </p:nvSpPr>
        <p:spPr/>
        <p:txBody>
          <a:bodyPr/>
          <a:lstStyle/>
          <a:p>
            <a:r>
              <a:rPr lang="en-GB" sz="2400" dirty="0"/>
              <a:t>THREE STEPS TO IDA TELECARE</a:t>
            </a:r>
            <a:endParaRPr lang="en-US" sz="2400" dirty="0"/>
          </a:p>
        </p:txBody>
      </p:sp>
      <p:sp>
        <p:nvSpPr>
          <p:cNvPr id="10" name="Text Placeholder 8"/>
          <p:cNvSpPr txBox="1">
            <a:spLocks/>
          </p:cNvSpPr>
          <p:nvPr/>
        </p:nvSpPr>
        <p:spPr bwMode="auto">
          <a:xfrm>
            <a:off x="344336" y="3797427"/>
            <a:ext cx="3663380" cy="2428276"/>
          </a:xfrm>
          <a:prstGeom prst="rect">
            <a:avLst/>
          </a:prstGeom>
          <a:solidFill>
            <a:schemeClr val="accent3"/>
          </a:solidFill>
          <a:ln w="9525">
            <a:noFill/>
            <a:miter lim="800000"/>
            <a:headEnd/>
            <a:tailEnd/>
          </a:ln>
        </p:spPr>
        <p:txBody>
          <a:bodyPr vert="horz" wrap="square" lIns="180000" tIns="108000" rIns="108000" bIns="108000" numCol="1" anchor="ctr" anchorCtr="0" compatLnSpc="1">
            <a:prstTxWarp prst="textNoShape">
              <a:avLst/>
            </a:prstTxWarp>
          </a:bodyPr>
          <a:lstStyle>
            <a:lvl1pPr algn="l" defTabSz="457200" rtl="0" eaLnBrk="1" fontAlgn="base" hangingPunct="1">
              <a:spcBef>
                <a:spcPct val="20000"/>
              </a:spcBef>
              <a:spcAft>
                <a:spcPct val="0"/>
              </a:spcAft>
              <a:buFont typeface="Arial" charset="0"/>
              <a:defRPr sz="2400" kern="1200">
                <a:solidFill>
                  <a:schemeClr val="tx1"/>
                </a:solidFill>
                <a:latin typeface="Georgia" pitchFamily="18" charset="0"/>
                <a:ea typeface="+mn-ea"/>
                <a:cs typeface="+mn-cs"/>
              </a:defRPr>
            </a:lvl1pPr>
            <a:lvl2pPr marL="1588"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2pPr>
            <a:lvl3pPr marL="276225" indent="-276225"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3pPr>
            <a:lvl4pPr marL="269875" indent="0" algn="l" defTabSz="457200" rtl="0" eaLnBrk="1" fontAlgn="base" hangingPunct="1">
              <a:lnSpc>
                <a:spcPct val="100000"/>
              </a:lnSpc>
              <a:spcBef>
                <a:spcPts val="1600"/>
              </a:spcBef>
              <a:spcAft>
                <a:spcPct val="0"/>
              </a:spcAft>
              <a:buFont typeface="Wingdings" pitchFamily="2" charset="2"/>
              <a:buNone/>
              <a:tabLst/>
              <a:defRPr sz="2000" kern="1200">
                <a:solidFill>
                  <a:schemeClr val="tx1"/>
                </a:solidFill>
                <a:latin typeface="Georgia" pitchFamily="18" charset="0"/>
                <a:ea typeface="+mn-ea"/>
                <a:cs typeface="+mn-cs"/>
              </a:defRPr>
            </a:lvl4pPr>
            <a:lvl5pPr marL="561600" indent="-277200"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b="1" dirty="0">
                <a:solidFill>
                  <a:schemeClr val="bg1"/>
                </a:solidFill>
                <a:latin typeface="+mj-lt"/>
                <a:ea typeface="Verdana" panose="020B0604030504040204" pitchFamily="34" charset="0"/>
                <a:cs typeface="Verdana" panose="020B0604030504040204" pitchFamily="34" charset="0"/>
              </a:rPr>
              <a:t>1.  Prepare for your First Appointment</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Living Well</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My Turn to Talk</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Why Improve My Hearing</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Tinnitus Thermometer</a:t>
            </a:r>
            <a:endParaRPr lang="en-US" sz="2000" dirty="0">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6905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FFF724-838A-4F0A-B01F-BF4076E7BBC1}" type="datetime6">
              <a:rPr lang="da-DK" noProof="0" smtClean="0"/>
              <a:pPr/>
              <a:t>28.8.2018</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15</a:t>
            </a:fld>
            <a:endParaRPr lang="da-DK" noProof="0"/>
          </a:p>
        </p:txBody>
      </p:sp>
      <p:sp>
        <p:nvSpPr>
          <p:cNvPr id="5" name="Title 4"/>
          <p:cNvSpPr>
            <a:spLocks noGrp="1"/>
          </p:cNvSpPr>
          <p:nvPr>
            <p:ph type="title"/>
          </p:nvPr>
        </p:nvSpPr>
        <p:spPr/>
        <p:txBody>
          <a:bodyPr/>
          <a:lstStyle/>
          <a:p>
            <a:r>
              <a:rPr lang="da-DK" sz="2400" dirty="0" smtClean="0"/>
              <a:t>EVERYDAY </a:t>
            </a:r>
            <a:r>
              <a:rPr lang="da-DK" sz="2400" dirty="0"/>
              <a:t>LIFE WITH HEARING LOSS</a:t>
            </a:r>
            <a:br>
              <a:rPr lang="da-DK" sz="2400" dirty="0"/>
            </a:br>
            <a:endParaRPr lang="en-US" sz="2400" dirty="0"/>
          </a:p>
        </p:txBody>
      </p:sp>
      <p:pic>
        <p:nvPicPr>
          <p:cNvPr id="9" name="Picture 8"/>
          <p:cNvPicPr>
            <a:picLocks noChangeAspect="1"/>
          </p:cNvPicPr>
          <p:nvPr/>
        </p:nvPicPr>
        <p:blipFill>
          <a:blip r:embed="rId3"/>
          <a:stretch>
            <a:fillRect/>
          </a:stretch>
        </p:blipFill>
        <p:spPr>
          <a:xfrm>
            <a:off x="6439858" y="908720"/>
            <a:ext cx="3384511" cy="5082726"/>
          </a:xfrm>
          <a:prstGeom prst="rect">
            <a:avLst/>
          </a:prstGeom>
        </p:spPr>
      </p:pic>
      <p:sp>
        <p:nvSpPr>
          <p:cNvPr id="7" name="Rectangle 6"/>
          <p:cNvSpPr/>
          <p:nvPr/>
        </p:nvSpPr>
        <p:spPr>
          <a:xfrm>
            <a:off x="336000" y="908720"/>
            <a:ext cx="5526208" cy="50405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Autofit/>
          </a:bodyPr>
          <a:lstStyle/>
          <a:p>
            <a:r>
              <a:rPr lang="en-US" sz="2000" b="1" dirty="0">
                <a:latin typeface="+mj-lt"/>
              </a:rPr>
              <a:t>Tips and tricks for managing conversation well in daily life</a:t>
            </a:r>
          </a:p>
          <a:p>
            <a:endParaRPr lang="en-US" sz="2000" dirty="0">
              <a:latin typeface="+mj-lt"/>
            </a:endParaRPr>
          </a:p>
          <a:p>
            <a:r>
              <a:rPr lang="en-US" sz="2000" dirty="0">
                <a:latin typeface="+mj-lt"/>
              </a:rPr>
              <a:t>Patients can:</a:t>
            </a:r>
          </a:p>
          <a:p>
            <a:endParaRPr lang="en-US" sz="2000" dirty="0">
              <a:latin typeface="+mj-lt"/>
            </a:endParaRPr>
          </a:p>
          <a:p>
            <a:pPr marL="342900" indent="-342900">
              <a:buFont typeface="Arial" panose="020B0604020202020204" pitchFamily="34" charset="0"/>
              <a:buChar char="•"/>
            </a:pPr>
            <a:r>
              <a:rPr lang="en-US" sz="2000" dirty="0">
                <a:latin typeface="+mj-lt"/>
              </a:rPr>
              <a:t>Read about five different communication strategies for improved communication in daily life</a:t>
            </a:r>
          </a:p>
          <a:p>
            <a:pPr marL="342900" indent="-342900">
              <a:buFont typeface="Arial" panose="020B0604020202020204" pitchFamily="34" charset="0"/>
              <a:buChar char="•"/>
            </a:pPr>
            <a:endParaRPr lang="en-US" sz="2000" dirty="0">
              <a:latin typeface="+mj-lt"/>
            </a:endParaRPr>
          </a:p>
          <a:p>
            <a:pPr marL="342900" indent="-342900">
              <a:buFont typeface="Arial" panose="020B0604020202020204" pitchFamily="34" charset="0"/>
              <a:buChar char="•"/>
            </a:pPr>
            <a:r>
              <a:rPr lang="en-US" sz="2000" dirty="0">
                <a:latin typeface="+mj-lt"/>
              </a:rPr>
              <a:t>Watch videos of other patients sharing how they apply the strategies</a:t>
            </a:r>
          </a:p>
          <a:p>
            <a:pPr marL="342900" indent="-342900">
              <a:buFont typeface="Arial" panose="020B0604020202020204" pitchFamily="34" charset="0"/>
              <a:buChar char="•"/>
            </a:pPr>
            <a:endParaRPr lang="en-US" sz="2000" dirty="0">
              <a:latin typeface="+mj-lt"/>
            </a:endParaRPr>
          </a:p>
          <a:p>
            <a:pPr marL="342900" indent="-342900">
              <a:buFont typeface="Arial" panose="020B0604020202020204" pitchFamily="34" charset="0"/>
              <a:buChar char="•"/>
            </a:pPr>
            <a:r>
              <a:rPr lang="en-US" sz="2000" dirty="0">
                <a:latin typeface="+mj-lt"/>
              </a:rPr>
              <a:t>Reflect on their daily dilemmas and how to solve them</a:t>
            </a:r>
          </a:p>
        </p:txBody>
      </p:sp>
    </p:spTree>
    <p:extLst>
      <p:ext uri="{BB962C8B-B14F-4D97-AF65-F5344CB8AC3E}">
        <p14:creationId xmlns:p14="http://schemas.microsoft.com/office/powerpoint/2010/main" val="280264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FFF724-838A-4F0A-B01F-BF4076E7BBC1}" type="datetime6">
              <a:rPr lang="da-DK" smtClean="0"/>
              <a:pPr/>
              <a:t>28.8.2018</a:t>
            </a:fld>
            <a:endParaRPr lang="da-DK"/>
          </a:p>
        </p:txBody>
      </p:sp>
      <p:sp>
        <p:nvSpPr>
          <p:cNvPr id="4" name="Slide Number Placeholder 3"/>
          <p:cNvSpPr>
            <a:spLocks noGrp="1"/>
          </p:cNvSpPr>
          <p:nvPr>
            <p:ph type="sldNum" sz="quarter" idx="12"/>
          </p:nvPr>
        </p:nvSpPr>
        <p:spPr/>
        <p:txBody>
          <a:bodyPr/>
          <a:lstStyle/>
          <a:p>
            <a:r>
              <a:rPr lang="da-DK"/>
              <a:t>Slide </a:t>
            </a:r>
            <a:fld id="{528F685B-0DF0-4F2F-8B83-33C056DD4FD2}" type="slidenum">
              <a:rPr lang="da-DK" smtClean="0"/>
              <a:pPr/>
              <a:t>16</a:t>
            </a:fld>
            <a:endParaRPr lang="da-DK"/>
          </a:p>
        </p:txBody>
      </p:sp>
      <p:sp>
        <p:nvSpPr>
          <p:cNvPr id="8" name="Text Placeholder 7"/>
          <p:cNvSpPr>
            <a:spLocks noGrp="1"/>
          </p:cNvSpPr>
          <p:nvPr>
            <p:ph type="body" sz="quarter" idx="14"/>
          </p:nvPr>
        </p:nvSpPr>
        <p:spPr/>
        <p:txBody>
          <a:bodyPr/>
          <a:lstStyle/>
          <a:p>
            <a:pPr lvl="0" defTabSz="914400" eaLnBrk="0" fontAlgn="ctr" hangingPunct="0">
              <a:spcBef>
                <a:spcPct val="0"/>
              </a:spcBef>
              <a:buFontTx/>
              <a:buChar char="•"/>
            </a:pPr>
            <a:r>
              <a:rPr lang="en-US" altLang="en-US" sz="1400" dirty="0">
                <a:latin typeface="+mj-lt"/>
              </a:rPr>
              <a:t> Go to the place ahead of time so you know the environment</a:t>
            </a:r>
          </a:p>
          <a:p>
            <a:pPr lvl="0" defTabSz="914400" eaLnBrk="0" fontAlgn="ctr" hangingPunct="0">
              <a:spcBef>
                <a:spcPct val="0"/>
              </a:spcBef>
              <a:buFontTx/>
              <a:buChar char="•"/>
            </a:pPr>
            <a:r>
              <a:rPr lang="en-US" altLang="en-US" sz="1400" dirty="0">
                <a:latin typeface="+mj-lt"/>
              </a:rPr>
              <a:t> Ask others who have been there before for advice</a:t>
            </a:r>
          </a:p>
          <a:p>
            <a:pPr lvl="0" defTabSz="914400" eaLnBrk="0" fontAlgn="ctr" hangingPunct="0">
              <a:spcBef>
                <a:spcPct val="0"/>
              </a:spcBef>
              <a:buFontTx/>
              <a:buChar char="•"/>
            </a:pPr>
            <a:r>
              <a:rPr lang="en-US" altLang="en-US" sz="1400" dirty="0">
                <a:latin typeface="+mj-lt"/>
              </a:rPr>
              <a:t> Ask for a table in the quietest part of the restaurant when     you make the reservation</a:t>
            </a:r>
          </a:p>
          <a:p>
            <a:pPr lvl="0" defTabSz="914400" eaLnBrk="0" fontAlgn="ctr" hangingPunct="0">
              <a:spcBef>
                <a:spcPct val="0"/>
              </a:spcBef>
              <a:buFontTx/>
              <a:buChar char="•"/>
            </a:pPr>
            <a:r>
              <a:rPr lang="en-US" altLang="en-US" sz="1400" dirty="0">
                <a:latin typeface="+mj-lt"/>
              </a:rPr>
              <a:t> Think about where at the table you want to sit to hear best</a:t>
            </a:r>
          </a:p>
          <a:p>
            <a:pPr lvl="0" defTabSz="914400" eaLnBrk="0" fontAlgn="ctr" hangingPunct="0">
              <a:spcBef>
                <a:spcPct val="0"/>
              </a:spcBef>
            </a:pPr>
            <a:endParaRPr lang="en-US" altLang="en-US" sz="1400" dirty="0">
              <a:latin typeface="+mj-lt"/>
            </a:endParaRPr>
          </a:p>
          <a:p>
            <a:r>
              <a:rPr lang="en-GB" sz="2000" dirty="0">
                <a:latin typeface="+mj-lt"/>
              </a:rPr>
              <a:t>Example for: Plan your Day</a:t>
            </a:r>
            <a:endParaRPr lang="en-US" sz="2000" dirty="0">
              <a:latin typeface="+mj-lt"/>
            </a:endParaRPr>
          </a:p>
        </p:txBody>
      </p:sp>
      <p:sp>
        <p:nvSpPr>
          <p:cNvPr id="7" name="Text Placeholder 6"/>
          <p:cNvSpPr>
            <a:spLocks noGrp="1"/>
          </p:cNvSpPr>
          <p:nvPr>
            <p:ph type="body" sz="quarter" idx="13"/>
          </p:nvPr>
        </p:nvSpPr>
        <p:spPr>
          <a:xfrm>
            <a:off x="342000" y="1252538"/>
            <a:ext cx="5607203" cy="4913312"/>
          </a:xfrm>
        </p:spPr>
        <p:txBody>
          <a:bodyPr anchor="t"/>
          <a:lstStyle/>
          <a:p>
            <a:pPr marL="514350" indent="-514350">
              <a:buFont typeface="+mj-lt"/>
              <a:buAutoNum type="arabicPeriod"/>
            </a:pPr>
            <a:r>
              <a:rPr lang="en-GB" sz="2000" dirty="0">
                <a:latin typeface="+mj-lt"/>
              </a:rPr>
              <a:t>Tell People you have a Hearing Loss</a:t>
            </a:r>
          </a:p>
          <a:p>
            <a:pPr marL="514350" indent="-514350">
              <a:buFont typeface="+mj-lt"/>
              <a:buAutoNum type="arabicPeriod"/>
            </a:pPr>
            <a:r>
              <a:rPr lang="en-GB" sz="2000" dirty="0">
                <a:latin typeface="+mj-lt"/>
              </a:rPr>
              <a:t>Keep up with Conversation</a:t>
            </a:r>
          </a:p>
          <a:p>
            <a:pPr marL="514350" indent="-514350">
              <a:buFont typeface="+mj-lt"/>
              <a:buAutoNum type="arabicPeriod"/>
            </a:pPr>
            <a:r>
              <a:rPr lang="en-GB" sz="2000" dirty="0">
                <a:latin typeface="+mj-lt"/>
              </a:rPr>
              <a:t>Plan your Day</a:t>
            </a:r>
          </a:p>
          <a:p>
            <a:pPr marL="514350" indent="-514350">
              <a:buFont typeface="+mj-lt"/>
              <a:buAutoNum type="arabicPeriod"/>
            </a:pPr>
            <a:r>
              <a:rPr lang="en-GB" sz="2000" dirty="0">
                <a:latin typeface="+mj-lt"/>
              </a:rPr>
              <a:t>Include you Partner</a:t>
            </a:r>
          </a:p>
          <a:p>
            <a:pPr marL="514350" indent="-514350">
              <a:buFont typeface="+mj-lt"/>
              <a:buAutoNum type="arabicPeriod"/>
            </a:pPr>
            <a:r>
              <a:rPr lang="en-GB" sz="2000" dirty="0">
                <a:latin typeface="+mj-lt"/>
              </a:rPr>
              <a:t>Join a group </a:t>
            </a:r>
            <a:endParaRPr lang="en-US" sz="2000" dirty="0">
              <a:latin typeface="+mj-lt"/>
            </a:endParaRPr>
          </a:p>
        </p:txBody>
      </p:sp>
      <p:pic>
        <p:nvPicPr>
          <p:cNvPr id="13" name="Picture Placeholder 12"/>
          <p:cNvPicPr>
            <a:picLocks noGrp="1" noChangeAspect="1"/>
          </p:cNvPicPr>
          <p:nvPr>
            <p:ph type="pic" sz="quarter" idx="15"/>
          </p:nvPr>
        </p:nvPicPr>
        <p:blipFill rotWithShape="1">
          <a:blip r:embed="rId3"/>
          <a:srcRect t="12674" b="12674"/>
          <a:stretch/>
        </p:blipFill>
        <p:spPr>
          <a:xfrm>
            <a:off x="6249388" y="1252538"/>
            <a:ext cx="5603730" cy="2376487"/>
          </a:xfrm>
          <a:prstGeom prst="rect">
            <a:avLst/>
          </a:prstGeom>
        </p:spPr>
      </p:pic>
      <p:sp>
        <p:nvSpPr>
          <p:cNvPr id="6" name="Title 5"/>
          <p:cNvSpPr>
            <a:spLocks noGrp="1"/>
          </p:cNvSpPr>
          <p:nvPr>
            <p:ph type="title"/>
          </p:nvPr>
        </p:nvSpPr>
        <p:spPr/>
        <p:txBody>
          <a:bodyPr/>
          <a:lstStyle/>
          <a:p>
            <a:r>
              <a:rPr lang="en-GB" sz="2400" dirty="0"/>
              <a:t>CONVERSATION MANAGEMENT STRATEGIES</a:t>
            </a:r>
            <a:endParaRPr lang="en-US" sz="2400" dirty="0"/>
          </a:p>
        </p:txBody>
      </p:sp>
      <p:sp>
        <p:nvSpPr>
          <p:cNvPr id="10" name="Rectangle 1"/>
          <p:cNvSpPr>
            <a:spLocks noChangeArrowheads="1"/>
          </p:cNvSpPr>
          <p:nvPr/>
        </p:nvSpPr>
        <p:spPr bwMode="auto">
          <a:xfrm>
            <a:off x="61913" y="61913"/>
            <a:ext cx="9461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6788" tIns="0" rIns="196788" bIns="0" numCol="1" anchor="ctr" anchorCtr="0" compatLnSpc="1">
            <a:prstTxWarp prst="textNoShape">
              <a:avLst/>
            </a:prstTxWarp>
            <a:spAutoFit/>
          </a:bodyPr>
          <a:lstStyle/>
          <a:p>
            <a:pPr defTabSz="457200" fontAlgn="base">
              <a:spcBef>
                <a:spcPct val="0"/>
              </a:spcBef>
              <a:spcAft>
                <a:spcPct val="0"/>
              </a:spcAft>
            </a:pPr>
            <a:endParaRPr lang="en-US">
              <a:solidFill>
                <a:srgbClr val="000000"/>
              </a:solidFill>
              <a:latin typeface="Arial" charset="0"/>
              <a:cs typeface="Arial" charset="0"/>
            </a:endParaRPr>
          </a:p>
        </p:txBody>
      </p:sp>
      <p:sp>
        <p:nvSpPr>
          <p:cNvPr id="12" name="Rectangle 3"/>
          <p:cNvSpPr>
            <a:spLocks noChangeArrowheads="1"/>
          </p:cNvSpPr>
          <p:nvPr/>
        </p:nvSpPr>
        <p:spPr bwMode="auto">
          <a:xfrm>
            <a:off x="61913" y="-5149"/>
            <a:ext cx="3974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6788" tIns="0" rIns="196788" bIns="0" numCol="1" anchor="ctr" anchorCtr="0" compatLnSpc="1">
            <a:prstTxWarp prst="textNoShape">
              <a:avLst/>
            </a:prstTxWarp>
            <a:spAutoFit/>
          </a:bodyPr>
          <a:lstStyle/>
          <a:p>
            <a:pPr eaLnBrk="0" fontAlgn="base" hangingPunct="0">
              <a:spcBef>
                <a:spcPct val="0"/>
              </a:spcBef>
              <a:spcAft>
                <a:spcPct val="0"/>
              </a:spcAft>
            </a:pPr>
            <a:endParaRPr lang="en-US" altLang="en-US" dirty="0">
              <a:solidFill>
                <a:srgbClr val="000000"/>
              </a:solidFill>
              <a:latin typeface="Arial" panose="020B0604020202020204" pitchFamily="34" charset="0"/>
              <a:cs typeface="Arial" charset="0"/>
            </a:endParaRPr>
          </a:p>
        </p:txBody>
      </p:sp>
    </p:spTree>
    <p:extLst>
      <p:ext uri="{BB962C8B-B14F-4D97-AF65-F5344CB8AC3E}">
        <p14:creationId xmlns:p14="http://schemas.microsoft.com/office/powerpoint/2010/main" val="412723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95080" y="1271588"/>
            <a:ext cx="8814541" cy="4894262"/>
          </a:xfrm>
        </p:spPr>
      </p:pic>
      <p:sp>
        <p:nvSpPr>
          <p:cNvPr id="3" name="Date Placeholder 2"/>
          <p:cNvSpPr>
            <a:spLocks noGrp="1"/>
          </p:cNvSpPr>
          <p:nvPr>
            <p:ph type="dt" sz="half" idx="10"/>
          </p:nvPr>
        </p:nvSpPr>
        <p:spPr/>
        <p:txBody>
          <a:bodyPr/>
          <a:lstStyle/>
          <a:p>
            <a:fld id="{6DFFF724-838A-4F0A-B01F-BF4076E7BBC1}" type="datetime6">
              <a:rPr lang="da-DK" smtClean="0"/>
              <a:pPr/>
              <a:t>28.8.2018</a:t>
            </a:fld>
            <a:endParaRPr lang="da-DK"/>
          </a:p>
        </p:txBody>
      </p:sp>
      <p:sp>
        <p:nvSpPr>
          <p:cNvPr id="4" name="Slide Number Placeholder 3"/>
          <p:cNvSpPr>
            <a:spLocks noGrp="1"/>
          </p:cNvSpPr>
          <p:nvPr>
            <p:ph type="sldNum" sz="quarter" idx="12"/>
          </p:nvPr>
        </p:nvSpPr>
        <p:spPr/>
        <p:txBody>
          <a:bodyPr/>
          <a:lstStyle/>
          <a:p>
            <a:r>
              <a:rPr lang="da-DK"/>
              <a:t>Slide </a:t>
            </a:r>
            <a:fld id="{528F685B-0DF0-4F2F-8B83-33C056DD4FD2}" type="slidenum">
              <a:rPr lang="da-DK" smtClean="0"/>
              <a:pPr/>
              <a:t>17</a:t>
            </a:fld>
            <a:endParaRPr lang="da-DK"/>
          </a:p>
        </p:txBody>
      </p:sp>
      <p:sp>
        <p:nvSpPr>
          <p:cNvPr id="5" name="Title 4"/>
          <p:cNvSpPr>
            <a:spLocks noGrp="1"/>
          </p:cNvSpPr>
          <p:nvPr>
            <p:ph type="title"/>
          </p:nvPr>
        </p:nvSpPr>
        <p:spPr/>
        <p:txBody>
          <a:bodyPr/>
          <a:lstStyle/>
          <a:p>
            <a:r>
              <a:rPr lang="en-US" sz="2400" dirty="0"/>
              <a:t>PLAN YOUR DAY</a:t>
            </a:r>
          </a:p>
        </p:txBody>
      </p:sp>
    </p:spTree>
    <p:extLst>
      <p:ext uri="{BB962C8B-B14F-4D97-AF65-F5344CB8AC3E}">
        <p14:creationId xmlns:p14="http://schemas.microsoft.com/office/powerpoint/2010/main" val="3320432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18</a:t>
            </a:fld>
            <a:endParaRPr lang="da-DK"/>
          </a:p>
        </p:txBody>
      </p:sp>
      <p:sp>
        <p:nvSpPr>
          <p:cNvPr id="4" name="Title 3"/>
          <p:cNvSpPr>
            <a:spLocks noGrp="1"/>
          </p:cNvSpPr>
          <p:nvPr>
            <p:ph type="title"/>
          </p:nvPr>
        </p:nvSpPr>
        <p:spPr/>
        <p:txBody>
          <a:bodyPr/>
          <a:lstStyle/>
          <a:p>
            <a:r>
              <a:rPr lang="da-DK" sz="2400" dirty="0" smtClean="0">
                <a:latin typeface="Verdana" panose="020B0604030504040204" pitchFamily="34" charset="0"/>
              </a:rPr>
              <a:t>DILEMMA </a:t>
            </a:r>
            <a:r>
              <a:rPr lang="da-DK" sz="2400" dirty="0">
                <a:latin typeface="Verdana" panose="020B0604030504040204" pitchFamily="34" charset="0"/>
              </a:rPr>
              <a:t>GAME</a:t>
            </a:r>
          </a:p>
        </p:txBody>
      </p:sp>
      <p:pic>
        <p:nvPicPr>
          <p:cNvPr id="6" name="Picture 5"/>
          <p:cNvPicPr>
            <a:picLocks noChangeAspect="1"/>
          </p:cNvPicPr>
          <p:nvPr/>
        </p:nvPicPr>
        <p:blipFill>
          <a:blip r:embed="rId3"/>
          <a:stretch>
            <a:fillRect/>
          </a:stretch>
        </p:blipFill>
        <p:spPr>
          <a:xfrm>
            <a:off x="606869" y="1307495"/>
            <a:ext cx="10958588" cy="3895683"/>
          </a:xfrm>
          <a:prstGeom prst="rect">
            <a:avLst/>
          </a:prstGeom>
        </p:spPr>
      </p:pic>
    </p:spTree>
    <p:extLst>
      <p:ext uri="{BB962C8B-B14F-4D97-AF65-F5344CB8AC3E}">
        <p14:creationId xmlns:p14="http://schemas.microsoft.com/office/powerpoint/2010/main" val="201020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19</a:t>
            </a:fld>
            <a:endParaRPr lang="da-DK"/>
          </a:p>
        </p:txBody>
      </p:sp>
      <p:sp>
        <p:nvSpPr>
          <p:cNvPr id="4" name="Title 3"/>
          <p:cNvSpPr>
            <a:spLocks noGrp="1"/>
          </p:cNvSpPr>
          <p:nvPr>
            <p:ph type="title"/>
          </p:nvPr>
        </p:nvSpPr>
        <p:spPr/>
        <p:txBody>
          <a:bodyPr/>
          <a:lstStyle/>
          <a:p>
            <a:r>
              <a:rPr lang="da-DK" sz="2400" dirty="0">
                <a:latin typeface="Verdana" panose="020B0604030504040204" pitchFamily="34" charset="0"/>
              </a:rPr>
              <a:t>DILEMMA: TV TESTING</a:t>
            </a:r>
          </a:p>
        </p:txBody>
      </p:sp>
      <p:pic>
        <p:nvPicPr>
          <p:cNvPr id="5" name="Picture 4"/>
          <p:cNvPicPr>
            <a:picLocks noChangeAspect="1"/>
          </p:cNvPicPr>
          <p:nvPr/>
        </p:nvPicPr>
        <p:blipFill>
          <a:blip r:embed="rId3"/>
          <a:stretch>
            <a:fillRect/>
          </a:stretch>
        </p:blipFill>
        <p:spPr>
          <a:xfrm>
            <a:off x="336000" y="838867"/>
            <a:ext cx="4652920" cy="5106864"/>
          </a:xfrm>
          <a:prstGeom prst="rect">
            <a:avLst/>
          </a:prstGeom>
        </p:spPr>
      </p:pic>
      <p:pic>
        <p:nvPicPr>
          <p:cNvPr id="6" name="Picture 5"/>
          <p:cNvPicPr>
            <a:picLocks noChangeAspect="1"/>
          </p:cNvPicPr>
          <p:nvPr/>
        </p:nvPicPr>
        <p:blipFill>
          <a:blip r:embed="rId4"/>
          <a:stretch>
            <a:fillRect/>
          </a:stretch>
        </p:blipFill>
        <p:spPr>
          <a:xfrm>
            <a:off x="6198554" y="861518"/>
            <a:ext cx="4652712" cy="5084213"/>
          </a:xfrm>
          <a:prstGeom prst="rect">
            <a:avLst/>
          </a:prstGeom>
        </p:spPr>
      </p:pic>
    </p:spTree>
    <p:extLst>
      <p:ext uri="{BB962C8B-B14F-4D97-AF65-F5344CB8AC3E}">
        <p14:creationId xmlns:p14="http://schemas.microsoft.com/office/powerpoint/2010/main" val="418241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457200" indent="-457200">
              <a:buAutoNum type="arabicPeriod"/>
            </a:pPr>
            <a:r>
              <a:rPr lang="en-ZA" dirty="0">
                <a:latin typeface="+mj-lt"/>
                <a:ea typeface="Verdana" panose="020B0604030504040204" pitchFamily="34" charset="0"/>
                <a:cs typeface="Verdana" panose="020B0604030504040204" pitchFamily="34" charset="0"/>
              </a:rPr>
              <a:t>Tool Overview</a:t>
            </a:r>
          </a:p>
          <a:p>
            <a:pPr marL="457200" indent="-457200">
              <a:buAutoNum type="arabicPeriod"/>
            </a:pPr>
            <a:r>
              <a:rPr lang="en-ZA" dirty="0">
                <a:latin typeface="+mj-lt"/>
                <a:ea typeface="Verdana" panose="020B0604030504040204" pitchFamily="34" charset="0"/>
                <a:cs typeface="Verdana" panose="020B0604030504040204" pitchFamily="34" charset="0"/>
              </a:rPr>
              <a:t>Preparing patients for their appointment</a:t>
            </a:r>
          </a:p>
          <a:p>
            <a:r>
              <a:rPr lang="en-ZA" dirty="0">
                <a:latin typeface="+mj-lt"/>
                <a:ea typeface="Verdana" panose="020B0604030504040204" pitchFamily="34" charset="0"/>
                <a:cs typeface="Verdana" panose="020B0604030504040204" pitchFamily="34" charset="0"/>
              </a:rPr>
              <a:t>	2.1 Living Well Online</a:t>
            </a:r>
          </a:p>
          <a:p>
            <a:r>
              <a:rPr lang="en-ZA" dirty="0">
                <a:latin typeface="+mj-lt"/>
                <a:ea typeface="Verdana" panose="020B0604030504040204" pitchFamily="34" charset="0"/>
                <a:cs typeface="Verdana" panose="020B0604030504040204" pitchFamily="34" charset="0"/>
              </a:rPr>
              <a:t>	2.2 My Turn to Talk</a:t>
            </a:r>
          </a:p>
          <a:p>
            <a:r>
              <a:rPr lang="en-ZA" dirty="0">
                <a:latin typeface="+mj-lt"/>
                <a:ea typeface="Verdana" panose="020B0604030504040204" pitchFamily="34" charset="0"/>
                <a:cs typeface="Verdana" panose="020B0604030504040204" pitchFamily="34" charset="0"/>
              </a:rPr>
              <a:t>	2.3 Why Improve My Hearing</a:t>
            </a:r>
          </a:p>
          <a:p>
            <a:r>
              <a:rPr lang="en-ZA" dirty="0">
                <a:latin typeface="+mj-lt"/>
                <a:ea typeface="Verdana" panose="020B0604030504040204" pitchFamily="34" charset="0"/>
                <a:cs typeface="Verdana" panose="020B0604030504040204" pitchFamily="34" charset="0"/>
              </a:rPr>
              <a:t>	2.4 Tinnitus Thermometer</a:t>
            </a:r>
          </a:p>
          <a:p>
            <a:r>
              <a:rPr lang="en-ZA" dirty="0">
                <a:latin typeface="+mj-lt"/>
                <a:ea typeface="Verdana" panose="020B0604030504040204" pitchFamily="34" charset="0"/>
                <a:cs typeface="Verdana" panose="020B0604030504040204" pitchFamily="34" charset="0"/>
              </a:rPr>
              <a:t>3. Everyday Life with Hearing Loss</a:t>
            </a:r>
          </a:p>
          <a:p>
            <a:r>
              <a:rPr lang="en-ZA" dirty="0">
                <a:latin typeface="+mj-lt"/>
                <a:ea typeface="Verdana" panose="020B0604030504040204" pitchFamily="34" charset="0"/>
                <a:cs typeface="Verdana" panose="020B0604030504040204" pitchFamily="34" charset="0"/>
              </a:rPr>
              <a:t>4. Telecare tools for Teens &amp; Tweens</a:t>
            </a:r>
          </a:p>
          <a:p>
            <a:r>
              <a:rPr lang="en-ZA" dirty="0">
                <a:latin typeface="+mj-lt"/>
                <a:ea typeface="Verdana" panose="020B0604030504040204" pitchFamily="34" charset="0"/>
                <a:cs typeface="Verdana" panose="020B0604030504040204" pitchFamily="34" charset="0"/>
              </a:rPr>
              <a:t>5. Hands-on</a:t>
            </a:r>
          </a:p>
          <a:p>
            <a:r>
              <a:rPr lang="en-ZA" dirty="0">
                <a:latin typeface="+mj-lt"/>
                <a:ea typeface="Verdana" panose="020B0604030504040204" pitchFamily="34" charset="0"/>
                <a:cs typeface="Verdana" panose="020B0604030504040204" pitchFamily="34" charset="0"/>
              </a:rPr>
              <a:t>6. Reflection</a:t>
            </a:r>
          </a:p>
          <a:p>
            <a:pPr marL="457200" indent="-457200">
              <a:buAutoNum type="arabicPeriod"/>
            </a:pPr>
            <a:endParaRPr lang="en-ZA" dirty="0">
              <a:latin typeface="+mj-lt"/>
              <a:ea typeface="Verdana" panose="020B0604030504040204" pitchFamily="34" charset="0"/>
              <a:cs typeface="Verdana" panose="020B0604030504040204" pitchFamily="34" charset="0"/>
            </a:endParaRPr>
          </a:p>
        </p:txBody>
      </p:sp>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2</a:t>
            </a:fld>
            <a:endParaRPr lang="da-DK"/>
          </a:p>
        </p:txBody>
      </p:sp>
      <p:sp>
        <p:nvSpPr>
          <p:cNvPr id="6" name="Title 5"/>
          <p:cNvSpPr>
            <a:spLocks noGrp="1"/>
          </p:cNvSpPr>
          <p:nvPr>
            <p:ph type="title"/>
          </p:nvPr>
        </p:nvSpPr>
        <p:spPr/>
        <p:txBody>
          <a:bodyPr/>
          <a:lstStyle/>
          <a:p>
            <a:r>
              <a:rPr lang="en-ZA" sz="2400" dirty="0"/>
              <a:t>OVERVIEW</a:t>
            </a:r>
          </a:p>
        </p:txBody>
      </p:sp>
    </p:spTree>
    <p:extLst>
      <p:ext uri="{BB962C8B-B14F-4D97-AF65-F5344CB8AC3E}">
        <p14:creationId xmlns:p14="http://schemas.microsoft.com/office/powerpoint/2010/main" val="1738767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20</a:t>
            </a:fld>
            <a:endParaRPr lang="da-DK"/>
          </a:p>
        </p:txBody>
      </p:sp>
      <p:sp>
        <p:nvSpPr>
          <p:cNvPr id="4" name="Title 3"/>
          <p:cNvSpPr>
            <a:spLocks noGrp="1"/>
          </p:cNvSpPr>
          <p:nvPr>
            <p:ph type="title"/>
          </p:nvPr>
        </p:nvSpPr>
        <p:spPr/>
        <p:txBody>
          <a:bodyPr/>
          <a:lstStyle/>
          <a:p>
            <a:r>
              <a:rPr lang="da-DK" sz="2400" dirty="0">
                <a:latin typeface="Verdana" panose="020B0604030504040204" pitchFamily="34" charset="0"/>
              </a:rPr>
              <a:t>IDA TELECARE FOR TEENS AND TWEENS</a:t>
            </a:r>
          </a:p>
        </p:txBody>
      </p:sp>
      <p:pic>
        <p:nvPicPr>
          <p:cNvPr id="5" name="Picture 4"/>
          <p:cNvPicPr>
            <a:picLocks noChangeAspect="1"/>
          </p:cNvPicPr>
          <p:nvPr/>
        </p:nvPicPr>
        <p:blipFill>
          <a:blip r:embed="rId3"/>
          <a:stretch>
            <a:fillRect/>
          </a:stretch>
        </p:blipFill>
        <p:spPr>
          <a:xfrm>
            <a:off x="627313" y="1901628"/>
            <a:ext cx="4647483" cy="2660719"/>
          </a:xfrm>
          <a:prstGeom prst="rect">
            <a:avLst/>
          </a:prstGeom>
        </p:spPr>
      </p:pic>
      <p:pic>
        <p:nvPicPr>
          <p:cNvPr id="6" name="Picture 5"/>
          <p:cNvPicPr>
            <a:picLocks noChangeAspect="1"/>
          </p:cNvPicPr>
          <p:nvPr/>
        </p:nvPicPr>
        <p:blipFill>
          <a:blip r:embed="rId4"/>
          <a:stretch>
            <a:fillRect/>
          </a:stretch>
        </p:blipFill>
        <p:spPr>
          <a:xfrm>
            <a:off x="5720951" y="1901628"/>
            <a:ext cx="5526979" cy="2743200"/>
          </a:xfrm>
          <a:prstGeom prst="rect">
            <a:avLst/>
          </a:prstGeom>
        </p:spPr>
      </p:pic>
    </p:spTree>
    <p:extLst>
      <p:ext uri="{BB962C8B-B14F-4D97-AF65-F5344CB8AC3E}">
        <p14:creationId xmlns:p14="http://schemas.microsoft.com/office/powerpoint/2010/main" val="3412988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21</a:t>
            </a:fld>
            <a:endParaRPr lang="da-DK"/>
          </a:p>
        </p:txBody>
      </p:sp>
      <p:sp>
        <p:nvSpPr>
          <p:cNvPr id="4" name="Title 3"/>
          <p:cNvSpPr>
            <a:spLocks noGrp="1"/>
          </p:cNvSpPr>
          <p:nvPr>
            <p:ph type="title"/>
          </p:nvPr>
        </p:nvSpPr>
        <p:spPr/>
        <p:txBody>
          <a:bodyPr/>
          <a:lstStyle/>
          <a:p>
            <a:r>
              <a:rPr lang="da-DK" sz="2400" dirty="0">
                <a:latin typeface="Verdana" panose="020B0604030504040204" pitchFamily="34" charset="0"/>
              </a:rPr>
              <a:t>USING THE IDA TELECARE TOOLS WITH PATIENTS</a:t>
            </a:r>
          </a:p>
        </p:txBody>
      </p:sp>
      <p:pic>
        <p:nvPicPr>
          <p:cNvPr id="5" name="Picture 4"/>
          <p:cNvPicPr>
            <a:picLocks noChangeAspect="1"/>
          </p:cNvPicPr>
          <p:nvPr/>
        </p:nvPicPr>
        <p:blipFill>
          <a:blip r:embed="rId3"/>
          <a:stretch>
            <a:fillRect/>
          </a:stretch>
        </p:blipFill>
        <p:spPr>
          <a:xfrm>
            <a:off x="933758" y="1115887"/>
            <a:ext cx="9675878" cy="4797956"/>
          </a:xfrm>
          <a:prstGeom prst="rect">
            <a:avLst/>
          </a:prstGeom>
        </p:spPr>
      </p:pic>
    </p:spTree>
    <p:extLst>
      <p:ext uri="{BB962C8B-B14F-4D97-AF65-F5344CB8AC3E}">
        <p14:creationId xmlns:p14="http://schemas.microsoft.com/office/powerpoint/2010/main" val="235260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336000" y="1517079"/>
            <a:ext cx="5764777" cy="3997910"/>
          </a:xfrm>
          <a:prstGeom prst="rect">
            <a:avLst/>
          </a:prstGeom>
        </p:spPr>
      </p:pic>
      <p:sp>
        <p:nvSpPr>
          <p:cNvPr id="3" name="Date Placeholder 2"/>
          <p:cNvSpPr>
            <a:spLocks noGrp="1"/>
          </p:cNvSpPr>
          <p:nvPr>
            <p:ph type="dt" sz="half" idx="10"/>
          </p:nvPr>
        </p:nvSpPr>
        <p:spPr/>
        <p:txBody>
          <a:bodyPr/>
          <a:lstStyle/>
          <a:p>
            <a:fld id="{6DFFF724-838A-4F0A-B01F-BF4076E7BBC1}" type="datetime6">
              <a:rPr lang="da-DK" noProof="0" smtClean="0"/>
              <a:pPr/>
              <a:t>28.8.2018</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22</a:t>
            </a:fld>
            <a:endParaRPr lang="da-DK" noProof="0"/>
          </a:p>
        </p:txBody>
      </p:sp>
      <p:sp>
        <p:nvSpPr>
          <p:cNvPr id="5" name="Title 4"/>
          <p:cNvSpPr>
            <a:spLocks noGrp="1"/>
          </p:cNvSpPr>
          <p:nvPr>
            <p:ph type="title"/>
          </p:nvPr>
        </p:nvSpPr>
        <p:spPr/>
        <p:txBody>
          <a:bodyPr/>
          <a:lstStyle/>
          <a:p>
            <a:r>
              <a:rPr lang="da-DK" sz="2400" dirty="0"/>
              <a:t>SHARE TOOLS VIA E-MAIL OR POSTCARD</a:t>
            </a:r>
          </a:p>
        </p:txBody>
      </p:sp>
      <p:pic>
        <p:nvPicPr>
          <p:cNvPr id="7" name="Picture 6"/>
          <p:cNvPicPr>
            <a:picLocks noChangeAspect="1"/>
          </p:cNvPicPr>
          <p:nvPr/>
        </p:nvPicPr>
        <p:blipFill>
          <a:blip r:embed="rId4"/>
          <a:stretch>
            <a:fillRect/>
          </a:stretch>
        </p:blipFill>
        <p:spPr>
          <a:xfrm>
            <a:off x="6196656" y="1517079"/>
            <a:ext cx="5748209" cy="4011925"/>
          </a:xfrm>
          <a:prstGeom prst="rect">
            <a:avLst/>
          </a:prstGeom>
        </p:spPr>
      </p:pic>
    </p:spTree>
    <p:extLst>
      <p:ext uri="{BB962C8B-B14F-4D97-AF65-F5344CB8AC3E}">
        <p14:creationId xmlns:p14="http://schemas.microsoft.com/office/powerpoint/2010/main" val="2305687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23</a:t>
            </a:fld>
            <a:endParaRPr lang="da-DK"/>
          </a:p>
        </p:txBody>
      </p:sp>
      <p:sp>
        <p:nvSpPr>
          <p:cNvPr id="4" name="Title 3"/>
          <p:cNvSpPr>
            <a:spLocks noGrp="1"/>
          </p:cNvSpPr>
          <p:nvPr>
            <p:ph type="title"/>
          </p:nvPr>
        </p:nvSpPr>
        <p:spPr/>
        <p:txBody>
          <a:bodyPr/>
          <a:lstStyle/>
          <a:p>
            <a:r>
              <a:rPr lang="da-DK" sz="2400" dirty="0">
                <a:latin typeface="Verdana" panose="020B0604030504040204" pitchFamily="34" charset="0"/>
              </a:rPr>
              <a:t>TRY OUT THE IDA TELECARE TOOLS</a:t>
            </a:r>
          </a:p>
        </p:txBody>
      </p:sp>
      <p:pic>
        <p:nvPicPr>
          <p:cNvPr id="6" name="Picture 5"/>
          <p:cNvPicPr>
            <a:picLocks noChangeAspect="1"/>
          </p:cNvPicPr>
          <p:nvPr/>
        </p:nvPicPr>
        <p:blipFill>
          <a:blip r:embed="rId3"/>
          <a:stretch>
            <a:fillRect/>
          </a:stretch>
        </p:blipFill>
        <p:spPr>
          <a:xfrm>
            <a:off x="2508739" y="4393454"/>
            <a:ext cx="4169092" cy="1742931"/>
          </a:xfrm>
          <a:prstGeom prst="rect">
            <a:avLst/>
          </a:prstGeom>
        </p:spPr>
      </p:pic>
      <p:pic>
        <p:nvPicPr>
          <p:cNvPr id="7" name="Picture 6"/>
          <p:cNvPicPr>
            <a:picLocks noChangeAspect="1"/>
          </p:cNvPicPr>
          <p:nvPr/>
        </p:nvPicPr>
        <p:blipFill>
          <a:blip r:embed="rId4"/>
          <a:stretch>
            <a:fillRect/>
          </a:stretch>
        </p:blipFill>
        <p:spPr>
          <a:xfrm>
            <a:off x="6998677" y="4262807"/>
            <a:ext cx="1466811" cy="1716169"/>
          </a:xfrm>
          <a:prstGeom prst="rect">
            <a:avLst/>
          </a:prstGeom>
        </p:spPr>
      </p:pic>
      <p:sp>
        <p:nvSpPr>
          <p:cNvPr id="8" name="TextBox 7"/>
          <p:cNvSpPr txBox="1"/>
          <p:nvPr/>
        </p:nvSpPr>
        <p:spPr>
          <a:xfrm>
            <a:off x="336000" y="939114"/>
            <a:ext cx="11519451" cy="2487827"/>
          </a:xfrm>
          <a:prstGeom prst="rect">
            <a:avLst/>
          </a:prstGeom>
          <a:solidFill>
            <a:schemeClr val="accent6"/>
          </a:solidFill>
        </p:spPr>
        <p:txBody>
          <a:bodyPr wrap="none" lIns="144000" tIns="144000" rIns="144000" bIns="144000" rtlCol="0">
            <a:normAutofit/>
          </a:bodyPr>
          <a:lstStyle/>
          <a:p>
            <a:pPr marL="457200" indent="-457200">
              <a:buFont typeface="+mj-lt"/>
              <a:buAutoNum type="arabicPeriod"/>
            </a:pPr>
            <a:r>
              <a:rPr lang="da-DK" sz="2000" dirty="0">
                <a:solidFill>
                  <a:schemeClr val="bg1"/>
                </a:solidFill>
                <a:latin typeface="+mj-lt"/>
              </a:rPr>
              <a:t>Go to: </a:t>
            </a:r>
            <a:r>
              <a:rPr lang="da-DK" sz="2000" dirty="0">
                <a:solidFill>
                  <a:schemeClr val="bg1"/>
                </a:solidFill>
                <a:latin typeface="+mj-lt"/>
                <a:hlinkClick r:id="rId5"/>
              </a:rPr>
              <a:t>www.idainstitute.com/telecare</a:t>
            </a:r>
            <a:r>
              <a:rPr lang="da-DK" sz="2000" dirty="0">
                <a:solidFill>
                  <a:schemeClr val="bg1"/>
                </a:solidFill>
                <a:latin typeface="+mj-lt"/>
              </a:rPr>
              <a:t> on </a:t>
            </a:r>
            <a:r>
              <a:rPr lang="da-DK" sz="2000" dirty="0" err="1">
                <a:solidFill>
                  <a:schemeClr val="bg1"/>
                </a:solidFill>
                <a:latin typeface="+mj-lt"/>
              </a:rPr>
              <a:t>your</a:t>
            </a:r>
            <a:r>
              <a:rPr lang="da-DK" sz="2000" dirty="0">
                <a:solidFill>
                  <a:schemeClr val="bg1"/>
                </a:solidFill>
                <a:latin typeface="+mj-lt"/>
              </a:rPr>
              <a:t> smartphone</a:t>
            </a:r>
          </a:p>
          <a:p>
            <a:pPr marL="457200" indent="-457200">
              <a:buFont typeface="+mj-lt"/>
              <a:buAutoNum type="arabicPeriod"/>
            </a:pPr>
            <a:endParaRPr lang="da-DK" sz="2000" dirty="0">
              <a:solidFill>
                <a:schemeClr val="bg1"/>
              </a:solidFill>
              <a:latin typeface="+mj-lt"/>
            </a:endParaRPr>
          </a:p>
          <a:p>
            <a:pPr marL="457200" indent="-457200">
              <a:buFont typeface="+mj-lt"/>
              <a:buAutoNum type="arabicPeriod"/>
            </a:pPr>
            <a:r>
              <a:rPr lang="da-DK" sz="2000" dirty="0" err="1">
                <a:solidFill>
                  <a:schemeClr val="bg1"/>
                </a:solidFill>
                <a:latin typeface="+mj-lt"/>
              </a:rPr>
              <a:t>Choose</a:t>
            </a:r>
            <a:r>
              <a:rPr lang="da-DK" sz="2000" dirty="0">
                <a:solidFill>
                  <a:schemeClr val="bg1"/>
                </a:solidFill>
                <a:latin typeface="+mj-lt"/>
              </a:rPr>
              <a:t> ”</a:t>
            </a:r>
            <a:r>
              <a:rPr lang="da-DK" sz="2000" dirty="0" err="1">
                <a:solidFill>
                  <a:schemeClr val="bg1"/>
                </a:solidFill>
                <a:latin typeface="+mj-lt"/>
              </a:rPr>
              <a:t>Prepare</a:t>
            </a:r>
            <a:r>
              <a:rPr lang="da-DK" sz="2000" dirty="0">
                <a:solidFill>
                  <a:schemeClr val="bg1"/>
                </a:solidFill>
                <a:latin typeface="+mj-lt"/>
              </a:rPr>
              <a:t> for </a:t>
            </a:r>
            <a:r>
              <a:rPr lang="da-DK" sz="2000" dirty="0" err="1">
                <a:solidFill>
                  <a:schemeClr val="bg1"/>
                </a:solidFill>
                <a:latin typeface="+mj-lt"/>
              </a:rPr>
              <a:t>first</a:t>
            </a:r>
            <a:r>
              <a:rPr lang="da-DK" sz="2000" dirty="0">
                <a:solidFill>
                  <a:schemeClr val="bg1"/>
                </a:solidFill>
                <a:latin typeface="+mj-lt"/>
              </a:rPr>
              <a:t> </a:t>
            </a:r>
            <a:r>
              <a:rPr lang="da-DK" sz="2000" dirty="0" err="1">
                <a:solidFill>
                  <a:schemeClr val="bg1"/>
                </a:solidFill>
                <a:latin typeface="+mj-lt"/>
              </a:rPr>
              <a:t>appointment</a:t>
            </a:r>
            <a:r>
              <a:rPr lang="da-DK" sz="2000" dirty="0">
                <a:solidFill>
                  <a:schemeClr val="bg1"/>
                </a:solidFill>
                <a:latin typeface="+mj-lt"/>
              </a:rPr>
              <a:t>”</a:t>
            </a:r>
          </a:p>
          <a:p>
            <a:pPr marL="457200" indent="-457200">
              <a:buFont typeface="+mj-lt"/>
              <a:buAutoNum type="arabicPeriod"/>
            </a:pPr>
            <a:endParaRPr lang="da-DK" sz="2000" dirty="0">
              <a:solidFill>
                <a:schemeClr val="bg1"/>
              </a:solidFill>
              <a:latin typeface="+mj-lt"/>
            </a:endParaRPr>
          </a:p>
          <a:p>
            <a:pPr marL="457200" indent="-457200">
              <a:buFont typeface="+mj-lt"/>
              <a:buAutoNum type="arabicPeriod"/>
            </a:pPr>
            <a:r>
              <a:rPr lang="da-DK" sz="2000" dirty="0">
                <a:solidFill>
                  <a:schemeClr val="bg1"/>
                </a:solidFill>
                <a:latin typeface="+mj-lt"/>
              </a:rPr>
              <a:t>Select an Ida </a:t>
            </a:r>
            <a:r>
              <a:rPr lang="da-DK" sz="2000" dirty="0" err="1">
                <a:solidFill>
                  <a:schemeClr val="bg1"/>
                </a:solidFill>
                <a:latin typeface="+mj-lt"/>
              </a:rPr>
              <a:t>Telecare</a:t>
            </a:r>
            <a:r>
              <a:rPr lang="da-DK" sz="2000" dirty="0">
                <a:solidFill>
                  <a:schemeClr val="bg1"/>
                </a:solidFill>
                <a:latin typeface="+mj-lt"/>
              </a:rPr>
              <a:t> </a:t>
            </a:r>
            <a:r>
              <a:rPr lang="da-DK" sz="2000" dirty="0" err="1">
                <a:solidFill>
                  <a:schemeClr val="bg1"/>
                </a:solidFill>
                <a:latin typeface="+mj-lt"/>
              </a:rPr>
              <a:t>tool</a:t>
            </a:r>
            <a:r>
              <a:rPr lang="da-DK" sz="2000" dirty="0">
                <a:solidFill>
                  <a:schemeClr val="bg1"/>
                </a:solidFill>
                <a:latin typeface="+mj-lt"/>
              </a:rPr>
              <a:t> and </a:t>
            </a:r>
            <a:r>
              <a:rPr lang="da-DK" sz="2000" dirty="0" err="1">
                <a:solidFill>
                  <a:schemeClr val="bg1"/>
                </a:solidFill>
                <a:latin typeface="+mj-lt"/>
              </a:rPr>
              <a:t>try</a:t>
            </a:r>
            <a:r>
              <a:rPr lang="da-DK" sz="2000" dirty="0">
                <a:solidFill>
                  <a:schemeClr val="bg1"/>
                </a:solidFill>
                <a:latin typeface="+mj-lt"/>
              </a:rPr>
              <a:t> it out</a:t>
            </a:r>
          </a:p>
          <a:p>
            <a:endParaRPr lang="da-DK" sz="2000" dirty="0">
              <a:solidFill>
                <a:schemeClr val="bg1"/>
              </a:solidFill>
              <a:latin typeface="+mj-lt"/>
            </a:endParaRPr>
          </a:p>
        </p:txBody>
      </p:sp>
    </p:spTree>
    <p:extLst>
      <p:ext uri="{BB962C8B-B14F-4D97-AF65-F5344CB8AC3E}">
        <p14:creationId xmlns:p14="http://schemas.microsoft.com/office/powerpoint/2010/main" val="2564436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24</a:t>
            </a:fld>
            <a:endParaRPr lang="da-DK"/>
          </a:p>
        </p:txBody>
      </p:sp>
      <p:sp>
        <p:nvSpPr>
          <p:cNvPr id="4" name="Text Placeholder 3"/>
          <p:cNvSpPr>
            <a:spLocks noGrp="1"/>
          </p:cNvSpPr>
          <p:nvPr>
            <p:ph type="body" sz="quarter" idx="13"/>
          </p:nvPr>
        </p:nvSpPr>
        <p:spPr/>
        <p:txBody>
          <a:bodyPr/>
          <a:lstStyle/>
          <a:p>
            <a:r>
              <a:rPr lang="da-DK" sz="2000" dirty="0" err="1">
                <a:latin typeface="+mj-lt"/>
              </a:rPr>
              <a:t>Roleplay</a:t>
            </a:r>
            <a:r>
              <a:rPr lang="da-DK" sz="2000" dirty="0">
                <a:latin typeface="+mj-lt"/>
              </a:rPr>
              <a:t>: </a:t>
            </a:r>
          </a:p>
          <a:p>
            <a:pPr marL="914400" lvl="1" indent="-457200">
              <a:buFont typeface="Arial" panose="020B0604020202020204" pitchFamily="34" charset="0"/>
              <a:buChar char="•"/>
            </a:pPr>
            <a:r>
              <a:rPr lang="da-DK" dirty="0" err="1">
                <a:solidFill>
                  <a:schemeClr val="bg1"/>
                </a:solidFill>
                <a:latin typeface="+mj-lt"/>
              </a:rPr>
              <a:t>Turn</a:t>
            </a:r>
            <a:r>
              <a:rPr lang="da-DK" dirty="0">
                <a:solidFill>
                  <a:schemeClr val="bg1"/>
                </a:solidFill>
                <a:latin typeface="+mj-lt"/>
              </a:rPr>
              <a:t> to the person </a:t>
            </a:r>
            <a:r>
              <a:rPr lang="da-DK" dirty="0" err="1">
                <a:solidFill>
                  <a:schemeClr val="bg1"/>
                </a:solidFill>
                <a:latin typeface="+mj-lt"/>
              </a:rPr>
              <a:t>next</a:t>
            </a:r>
            <a:r>
              <a:rPr lang="da-DK" dirty="0">
                <a:solidFill>
                  <a:schemeClr val="bg1"/>
                </a:solidFill>
                <a:latin typeface="+mj-lt"/>
              </a:rPr>
              <a:t> to </a:t>
            </a:r>
            <a:r>
              <a:rPr lang="da-DK" dirty="0" err="1">
                <a:solidFill>
                  <a:schemeClr val="bg1"/>
                </a:solidFill>
                <a:latin typeface="+mj-lt"/>
              </a:rPr>
              <a:t>you</a:t>
            </a:r>
            <a:r>
              <a:rPr lang="da-DK" dirty="0">
                <a:solidFill>
                  <a:schemeClr val="bg1"/>
                </a:solidFill>
                <a:latin typeface="+mj-lt"/>
              </a:rPr>
              <a:t> and </a:t>
            </a:r>
            <a:r>
              <a:rPr lang="da-DK" dirty="0" err="1">
                <a:solidFill>
                  <a:schemeClr val="bg1"/>
                </a:solidFill>
                <a:latin typeface="+mj-lt"/>
              </a:rPr>
              <a:t>decide</a:t>
            </a:r>
            <a:r>
              <a:rPr lang="da-DK" dirty="0">
                <a:solidFill>
                  <a:schemeClr val="bg1"/>
                </a:solidFill>
                <a:latin typeface="+mj-lt"/>
              </a:rPr>
              <a:t> </a:t>
            </a:r>
            <a:r>
              <a:rPr lang="da-DK" dirty="0" err="1">
                <a:solidFill>
                  <a:schemeClr val="bg1"/>
                </a:solidFill>
                <a:latin typeface="+mj-lt"/>
              </a:rPr>
              <a:t>who</a:t>
            </a:r>
            <a:r>
              <a:rPr lang="da-DK" dirty="0">
                <a:solidFill>
                  <a:schemeClr val="bg1"/>
                </a:solidFill>
                <a:latin typeface="+mj-lt"/>
              </a:rPr>
              <a:t> </a:t>
            </a:r>
            <a:r>
              <a:rPr lang="da-DK" dirty="0" err="1">
                <a:solidFill>
                  <a:schemeClr val="bg1"/>
                </a:solidFill>
                <a:latin typeface="+mj-lt"/>
              </a:rPr>
              <a:t>will</a:t>
            </a:r>
            <a:r>
              <a:rPr lang="da-DK" dirty="0">
                <a:solidFill>
                  <a:schemeClr val="bg1"/>
                </a:solidFill>
                <a:latin typeface="+mj-lt"/>
              </a:rPr>
              <a:t> </a:t>
            </a:r>
            <a:r>
              <a:rPr lang="da-DK" dirty="0" err="1">
                <a:solidFill>
                  <a:schemeClr val="bg1"/>
                </a:solidFill>
                <a:latin typeface="+mj-lt"/>
              </a:rPr>
              <a:t>be</a:t>
            </a:r>
            <a:r>
              <a:rPr lang="da-DK" dirty="0">
                <a:solidFill>
                  <a:schemeClr val="bg1"/>
                </a:solidFill>
                <a:latin typeface="+mj-lt"/>
              </a:rPr>
              <a:t> the patient and the </a:t>
            </a:r>
            <a:r>
              <a:rPr lang="da-DK" dirty="0" err="1">
                <a:solidFill>
                  <a:schemeClr val="bg1"/>
                </a:solidFill>
                <a:latin typeface="+mj-lt"/>
              </a:rPr>
              <a:t>audiologist</a:t>
            </a:r>
            <a:endParaRPr lang="da-DK" dirty="0">
              <a:solidFill>
                <a:schemeClr val="bg1"/>
              </a:solidFill>
              <a:latin typeface="+mj-lt"/>
            </a:endParaRPr>
          </a:p>
          <a:p>
            <a:pPr marL="914400" lvl="1" indent="-457200">
              <a:buFont typeface="Arial" panose="020B0604020202020204" pitchFamily="34" charset="0"/>
              <a:buChar char="•"/>
            </a:pPr>
            <a:r>
              <a:rPr lang="da-DK" dirty="0" err="1">
                <a:solidFill>
                  <a:schemeClr val="bg1"/>
                </a:solidFill>
                <a:latin typeface="+mj-lt"/>
              </a:rPr>
              <a:t>Pretend</a:t>
            </a:r>
            <a:r>
              <a:rPr lang="da-DK" dirty="0">
                <a:solidFill>
                  <a:schemeClr val="bg1"/>
                </a:solidFill>
                <a:latin typeface="+mj-lt"/>
              </a:rPr>
              <a:t> to have an </a:t>
            </a:r>
            <a:r>
              <a:rPr lang="da-DK" dirty="0" err="1">
                <a:solidFill>
                  <a:schemeClr val="bg1"/>
                </a:solidFill>
                <a:latin typeface="+mj-lt"/>
              </a:rPr>
              <a:t>appointment</a:t>
            </a:r>
            <a:r>
              <a:rPr lang="da-DK" dirty="0">
                <a:solidFill>
                  <a:schemeClr val="bg1"/>
                </a:solidFill>
                <a:latin typeface="+mj-lt"/>
              </a:rPr>
              <a:t> </a:t>
            </a:r>
            <a:r>
              <a:rPr lang="da-DK" dirty="0" err="1">
                <a:solidFill>
                  <a:schemeClr val="bg1"/>
                </a:solidFill>
                <a:latin typeface="+mj-lt"/>
              </a:rPr>
              <a:t>based</a:t>
            </a:r>
            <a:r>
              <a:rPr lang="da-DK" dirty="0">
                <a:solidFill>
                  <a:schemeClr val="bg1"/>
                </a:solidFill>
                <a:latin typeface="+mj-lt"/>
              </a:rPr>
              <a:t> on </a:t>
            </a:r>
            <a:r>
              <a:rPr lang="da-DK" dirty="0" err="1">
                <a:solidFill>
                  <a:schemeClr val="bg1"/>
                </a:solidFill>
                <a:latin typeface="+mj-lt"/>
              </a:rPr>
              <a:t>your</a:t>
            </a:r>
            <a:r>
              <a:rPr lang="da-DK" dirty="0">
                <a:solidFill>
                  <a:schemeClr val="bg1"/>
                </a:solidFill>
                <a:latin typeface="+mj-lt"/>
              </a:rPr>
              <a:t> notes from the </a:t>
            </a:r>
            <a:r>
              <a:rPr lang="da-DK" dirty="0" err="1">
                <a:solidFill>
                  <a:schemeClr val="bg1"/>
                </a:solidFill>
                <a:latin typeface="+mj-lt"/>
              </a:rPr>
              <a:t>tool</a:t>
            </a:r>
            <a:endParaRPr lang="da-DK" dirty="0">
              <a:solidFill>
                <a:schemeClr val="bg1"/>
              </a:solidFill>
              <a:latin typeface="+mj-lt"/>
            </a:endParaRPr>
          </a:p>
          <a:p>
            <a:endParaRPr lang="da-DK" sz="2000" dirty="0">
              <a:latin typeface="+mj-lt"/>
            </a:endParaRPr>
          </a:p>
          <a:p>
            <a:endParaRPr lang="da-DK" sz="2400" dirty="0">
              <a:latin typeface="+mj-lt"/>
            </a:endParaRPr>
          </a:p>
        </p:txBody>
      </p:sp>
      <p:sp>
        <p:nvSpPr>
          <p:cNvPr id="6" name="Title 5"/>
          <p:cNvSpPr>
            <a:spLocks noGrp="1"/>
          </p:cNvSpPr>
          <p:nvPr>
            <p:ph type="title"/>
          </p:nvPr>
        </p:nvSpPr>
        <p:spPr>
          <a:xfrm>
            <a:off x="342000" y="304926"/>
            <a:ext cx="11521038" cy="855537"/>
          </a:xfrm>
        </p:spPr>
        <p:txBody>
          <a:bodyPr/>
          <a:lstStyle/>
          <a:p>
            <a:r>
              <a:rPr lang="da-DK" sz="2400" dirty="0"/>
              <a:t>ROLEPLAY AN APPOINTMENT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16" y="1160463"/>
            <a:ext cx="3717936" cy="2419481"/>
          </a:xfrm>
          <a:prstGeom prst="rect">
            <a:avLst/>
          </a:prstGeom>
        </p:spPr>
      </p:pic>
    </p:spTree>
    <p:extLst>
      <p:ext uri="{BB962C8B-B14F-4D97-AF65-F5344CB8AC3E}">
        <p14:creationId xmlns:p14="http://schemas.microsoft.com/office/powerpoint/2010/main" val="3315134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25</a:t>
            </a:fld>
            <a:endParaRPr lang="da-DK"/>
          </a:p>
        </p:txBody>
      </p:sp>
      <p:sp>
        <p:nvSpPr>
          <p:cNvPr id="4" name="Text Placeholder 3"/>
          <p:cNvSpPr>
            <a:spLocks noGrp="1"/>
          </p:cNvSpPr>
          <p:nvPr>
            <p:ph type="body" sz="quarter" idx="13"/>
          </p:nvPr>
        </p:nvSpPr>
        <p:spPr>
          <a:xfrm>
            <a:off x="447398" y="1626500"/>
            <a:ext cx="3809014" cy="2654188"/>
          </a:xfrm>
        </p:spPr>
        <p:txBody>
          <a:bodyPr/>
          <a:lstStyle/>
          <a:p>
            <a:r>
              <a:rPr lang="da-DK" sz="2000" dirty="0">
                <a:latin typeface="+mj-lt"/>
              </a:rPr>
              <a:t>How </a:t>
            </a:r>
            <a:r>
              <a:rPr lang="da-DK" sz="2000" dirty="0" err="1">
                <a:latin typeface="+mj-lt"/>
              </a:rPr>
              <a:t>might</a:t>
            </a:r>
            <a:r>
              <a:rPr lang="da-DK" sz="2000" dirty="0">
                <a:latin typeface="+mj-lt"/>
              </a:rPr>
              <a:t> </a:t>
            </a:r>
            <a:r>
              <a:rPr lang="da-DK" sz="2000" dirty="0" err="1">
                <a:latin typeface="+mj-lt"/>
              </a:rPr>
              <a:t>you</a:t>
            </a:r>
            <a:r>
              <a:rPr lang="da-DK" sz="2000" dirty="0">
                <a:latin typeface="+mj-lt"/>
              </a:rPr>
              <a:t> </a:t>
            </a:r>
            <a:r>
              <a:rPr lang="da-DK" sz="2000" dirty="0" err="1">
                <a:latin typeface="+mj-lt"/>
              </a:rPr>
              <a:t>use</a:t>
            </a:r>
            <a:r>
              <a:rPr lang="da-DK" sz="2000" dirty="0">
                <a:latin typeface="+mj-lt"/>
              </a:rPr>
              <a:t> the Ida </a:t>
            </a:r>
            <a:r>
              <a:rPr lang="da-DK" sz="2000" dirty="0" err="1">
                <a:latin typeface="+mj-lt"/>
              </a:rPr>
              <a:t>Telecare</a:t>
            </a:r>
            <a:r>
              <a:rPr lang="da-DK" sz="2000" dirty="0">
                <a:latin typeface="+mj-lt"/>
              </a:rPr>
              <a:t> Tools in </a:t>
            </a:r>
            <a:r>
              <a:rPr lang="da-DK" sz="2000" dirty="0" err="1">
                <a:latin typeface="+mj-lt"/>
              </a:rPr>
              <a:t>your</a:t>
            </a:r>
            <a:r>
              <a:rPr lang="da-DK" sz="2000" dirty="0">
                <a:latin typeface="+mj-lt"/>
              </a:rPr>
              <a:t> </a:t>
            </a:r>
            <a:r>
              <a:rPr lang="da-DK" sz="2000" dirty="0" err="1">
                <a:latin typeface="+mj-lt"/>
              </a:rPr>
              <a:t>daily</a:t>
            </a:r>
            <a:r>
              <a:rPr lang="da-DK" sz="2000" dirty="0">
                <a:latin typeface="+mj-lt"/>
              </a:rPr>
              <a:t> </a:t>
            </a:r>
            <a:r>
              <a:rPr lang="da-DK" sz="2000" dirty="0" err="1">
                <a:latin typeface="+mj-lt"/>
              </a:rPr>
              <a:t>practice</a:t>
            </a:r>
            <a:r>
              <a:rPr lang="da-DK" sz="2000" dirty="0">
                <a:latin typeface="+mj-lt"/>
              </a:rPr>
              <a:t>?</a:t>
            </a:r>
          </a:p>
          <a:p>
            <a:endParaRPr lang="da-DK" sz="2000" dirty="0">
              <a:latin typeface="+mj-lt"/>
            </a:endParaRPr>
          </a:p>
          <a:p>
            <a:r>
              <a:rPr lang="da-DK" sz="2000" dirty="0" err="1">
                <a:latin typeface="+mj-lt"/>
              </a:rPr>
              <a:t>Discuss</a:t>
            </a:r>
            <a:r>
              <a:rPr lang="da-DK" sz="2000" dirty="0">
                <a:latin typeface="+mj-lt"/>
              </a:rPr>
              <a:t> with the person </a:t>
            </a:r>
            <a:r>
              <a:rPr lang="da-DK" sz="2000" dirty="0" err="1">
                <a:latin typeface="+mj-lt"/>
              </a:rPr>
              <a:t>next</a:t>
            </a:r>
            <a:r>
              <a:rPr lang="da-DK" sz="2000" dirty="0">
                <a:latin typeface="+mj-lt"/>
              </a:rPr>
              <a:t> to </a:t>
            </a:r>
            <a:r>
              <a:rPr lang="da-DK" sz="2000" dirty="0" err="1">
                <a:latin typeface="+mj-lt"/>
              </a:rPr>
              <a:t>you</a:t>
            </a:r>
            <a:endParaRPr lang="da-DK" sz="2000" dirty="0">
              <a:latin typeface="+mj-lt"/>
            </a:endParaRPr>
          </a:p>
        </p:txBody>
      </p:sp>
      <p:sp>
        <p:nvSpPr>
          <p:cNvPr id="8" name="Title 7"/>
          <p:cNvSpPr>
            <a:spLocks noGrp="1"/>
          </p:cNvSpPr>
          <p:nvPr>
            <p:ph type="title"/>
          </p:nvPr>
        </p:nvSpPr>
        <p:spPr/>
        <p:txBody>
          <a:bodyPr/>
          <a:lstStyle/>
          <a:p>
            <a:r>
              <a:rPr lang="da-DK" sz="2400" dirty="0"/>
              <a:t>DISCUSSION</a:t>
            </a:r>
          </a:p>
        </p:txBody>
      </p:sp>
      <p:pic>
        <p:nvPicPr>
          <p:cNvPr id="9" name="Picture 8"/>
          <p:cNvPicPr>
            <a:picLocks noChangeAspect="1"/>
          </p:cNvPicPr>
          <p:nvPr/>
        </p:nvPicPr>
        <p:blipFill>
          <a:blip r:embed="rId3"/>
          <a:stretch>
            <a:fillRect/>
          </a:stretch>
        </p:blipFill>
        <p:spPr>
          <a:xfrm>
            <a:off x="4548756" y="1977999"/>
            <a:ext cx="5024124" cy="2100386"/>
          </a:xfrm>
          <a:prstGeom prst="rect">
            <a:avLst/>
          </a:prstGeom>
        </p:spPr>
      </p:pic>
      <p:pic>
        <p:nvPicPr>
          <p:cNvPr id="10" name="Picture 9"/>
          <p:cNvPicPr>
            <a:picLocks noChangeAspect="1"/>
          </p:cNvPicPr>
          <p:nvPr/>
        </p:nvPicPr>
        <p:blipFill>
          <a:blip r:embed="rId4"/>
          <a:stretch>
            <a:fillRect/>
          </a:stretch>
        </p:blipFill>
        <p:spPr>
          <a:xfrm>
            <a:off x="9865224" y="1882750"/>
            <a:ext cx="1655292" cy="1936691"/>
          </a:xfrm>
          <a:prstGeom prst="rect">
            <a:avLst/>
          </a:prstGeom>
        </p:spPr>
      </p:pic>
    </p:spTree>
    <p:extLst>
      <p:ext uri="{BB962C8B-B14F-4D97-AF65-F5344CB8AC3E}">
        <p14:creationId xmlns:p14="http://schemas.microsoft.com/office/powerpoint/2010/main" val="1122943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26</a:t>
            </a:fld>
            <a:endParaRPr lang="da-DK"/>
          </a:p>
        </p:txBody>
      </p:sp>
      <p:sp>
        <p:nvSpPr>
          <p:cNvPr id="4" name="Subtitle 3"/>
          <p:cNvSpPr>
            <a:spLocks noGrp="1"/>
          </p:cNvSpPr>
          <p:nvPr>
            <p:ph type="subTitle" idx="1"/>
          </p:nvPr>
        </p:nvSpPr>
        <p:spPr/>
        <p:txBody>
          <a:bodyPr/>
          <a:lstStyle/>
          <a:p>
            <a:endParaRPr lang="da-DK"/>
          </a:p>
        </p:txBody>
      </p:sp>
      <p:sp>
        <p:nvSpPr>
          <p:cNvPr id="5" name="Title 4"/>
          <p:cNvSpPr>
            <a:spLocks noGrp="1"/>
          </p:cNvSpPr>
          <p:nvPr>
            <p:ph type="title"/>
          </p:nvPr>
        </p:nvSpPr>
        <p:spPr/>
        <p:txBody>
          <a:bodyPr/>
          <a:lstStyle/>
          <a:p>
            <a:r>
              <a:rPr lang="da-DK" dirty="0"/>
              <a:t>PERSONAL REFLECTION: MY IDA MOMENT</a:t>
            </a:r>
          </a:p>
        </p:txBody>
      </p:sp>
    </p:spTree>
    <p:extLst>
      <p:ext uri="{BB962C8B-B14F-4D97-AF65-F5344CB8AC3E}">
        <p14:creationId xmlns:p14="http://schemas.microsoft.com/office/powerpoint/2010/main" val="42478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27</a:t>
            </a:fld>
            <a:endParaRPr lang="da-DK"/>
          </a:p>
        </p:txBody>
      </p:sp>
      <p:sp>
        <p:nvSpPr>
          <p:cNvPr id="4" name="Text Placeholder 3"/>
          <p:cNvSpPr>
            <a:spLocks noGrp="1"/>
          </p:cNvSpPr>
          <p:nvPr>
            <p:ph type="body" sz="quarter" idx="13"/>
          </p:nvPr>
        </p:nvSpPr>
        <p:spPr/>
        <p:txBody>
          <a:bodyPr/>
          <a:lstStyle/>
          <a:p>
            <a:endParaRPr lang="da-DK" sz="2400" dirty="0">
              <a:latin typeface="+mj-lt"/>
            </a:endParaRPr>
          </a:p>
          <a:p>
            <a:pPr algn="ctr"/>
            <a:r>
              <a:rPr lang="da-DK" sz="2000" dirty="0">
                <a:latin typeface="+mj-lt"/>
              </a:rPr>
              <a:t>How </a:t>
            </a:r>
            <a:r>
              <a:rPr lang="da-DK" sz="2000" dirty="0" err="1">
                <a:latin typeface="+mj-lt"/>
              </a:rPr>
              <a:t>can</a:t>
            </a:r>
            <a:r>
              <a:rPr lang="da-DK" sz="2000" dirty="0">
                <a:latin typeface="+mj-lt"/>
              </a:rPr>
              <a:t> </a:t>
            </a:r>
            <a:r>
              <a:rPr lang="da-DK" sz="2000" dirty="0" err="1">
                <a:latin typeface="+mj-lt"/>
              </a:rPr>
              <a:t>telehealth</a:t>
            </a:r>
            <a:r>
              <a:rPr lang="da-DK" sz="2000" dirty="0">
                <a:latin typeface="+mj-lt"/>
              </a:rPr>
              <a:t> </a:t>
            </a:r>
            <a:r>
              <a:rPr lang="da-DK" sz="2000" dirty="0" err="1">
                <a:latin typeface="+mj-lt"/>
              </a:rPr>
              <a:t>help</a:t>
            </a:r>
            <a:r>
              <a:rPr lang="da-DK" sz="2000" dirty="0">
                <a:latin typeface="+mj-lt"/>
              </a:rPr>
              <a:t> </a:t>
            </a:r>
            <a:r>
              <a:rPr lang="da-DK" sz="2000" dirty="0" err="1">
                <a:latin typeface="+mj-lt"/>
              </a:rPr>
              <a:t>change</a:t>
            </a:r>
            <a:r>
              <a:rPr lang="da-DK" sz="2000">
                <a:latin typeface="+mj-lt"/>
              </a:rPr>
              <a:t> </a:t>
            </a:r>
            <a:r>
              <a:rPr lang="da-DK" sz="2000" smtClean="0">
                <a:latin typeface="+mj-lt"/>
              </a:rPr>
              <a:t>and</a:t>
            </a:r>
            <a:r>
              <a:rPr lang="da-DK" sz="2000" smtClean="0">
                <a:latin typeface="+mj-lt"/>
              </a:rPr>
              <a:t> </a:t>
            </a:r>
            <a:r>
              <a:rPr lang="da-DK" sz="2000" dirty="0">
                <a:latin typeface="+mj-lt"/>
              </a:rPr>
              <a:t>support </a:t>
            </a:r>
            <a:r>
              <a:rPr lang="da-DK" sz="2000" dirty="0" err="1">
                <a:latin typeface="+mj-lt"/>
              </a:rPr>
              <a:t>your</a:t>
            </a:r>
            <a:r>
              <a:rPr lang="da-DK" sz="2000" dirty="0">
                <a:latin typeface="+mj-lt"/>
              </a:rPr>
              <a:t> </a:t>
            </a:r>
            <a:r>
              <a:rPr lang="da-DK" sz="2000" dirty="0" err="1">
                <a:latin typeface="+mj-lt"/>
              </a:rPr>
              <a:t>practice</a:t>
            </a:r>
            <a:r>
              <a:rPr lang="da-DK" sz="2000" dirty="0">
                <a:latin typeface="+mj-lt"/>
              </a:rPr>
              <a:t>?</a:t>
            </a:r>
          </a:p>
        </p:txBody>
      </p:sp>
      <p:pic>
        <p:nvPicPr>
          <p:cNvPr id="10" name="Picture Placeholder 9"/>
          <p:cNvPicPr>
            <a:picLocks noGrp="1" noChangeAspect="1"/>
          </p:cNvPicPr>
          <p:nvPr>
            <p:ph type="pic" sz="quarter" idx="15"/>
          </p:nvPr>
        </p:nvPicPr>
        <p:blipFill>
          <a:blip r:embed="rId3"/>
          <a:srcRect t="4617" b="4617"/>
          <a:stretch>
            <a:fillRect/>
          </a:stretch>
        </p:blipFill>
        <p:spPr>
          <a:xfrm>
            <a:off x="6279504" y="1252538"/>
            <a:ext cx="3663280" cy="2376487"/>
          </a:xfrm>
          <a:prstGeom prst="rect">
            <a:avLst/>
          </a:prstGeom>
        </p:spPr>
      </p:pic>
      <p:sp>
        <p:nvSpPr>
          <p:cNvPr id="8" name="Title 7"/>
          <p:cNvSpPr>
            <a:spLocks noGrp="1"/>
          </p:cNvSpPr>
          <p:nvPr>
            <p:ph type="title"/>
          </p:nvPr>
        </p:nvSpPr>
        <p:spPr/>
        <p:txBody>
          <a:bodyPr/>
          <a:lstStyle/>
          <a:p>
            <a:r>
              <a:rPr lang="da-DK" sz="2400" dirty="0"/>
              <a:t>MY IDA MOMENT</a:t>
            </a:r>
          </a:p>
        </p:txBody>
      </p:sp>
      <p:pic>
        <p:nvPicPr>
          <p:cNvPr id="9" name="Picture 8"/>
          <p:cNvPicPr>
            <a:picLocks noChangeAspect="1"/>
          </p:cNvPicPr>
          <p:nvPr/>
        </p:nvPicPr>
        <p:blipFill>
          <a:blip r:embed="rId4"/>
          <a:stretch>
            <a:fillRect/>
          </a:stretch>
        </p:blipFill>
        <p:spPr>
          <a:xfrm>
            <a:off x="1686269" y="1252538"/>
            <a:ext cx="3476453" cy="2375216"/>
          </a:xfrm>
          <a:prstGeom prst="rect">
            <a:avLst/>
          </a:prstGeom>
        </p:spPr>
      </p:pic>
    </p:spTree>
    <p:extLst>
      <p:ext uri="{BB962C8B-B14F-4D97-AF65-F5344CB8AC3E}">
        <p14:creationId xmlns:p14="http://schemas.microsoft.com/office/powerpoint/2010/main" val="1485276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6725944" y="1052736"/>
            <a:ext cx="2538408" cy="5082861"/>
          </a:xfrm>
          <a:prstGeom prst="rect">
            <a:avLst/>
          </a:prstGeom>
        </p:spPr>
      </p:pic>
      <p:sp>
        <p:nvSpPr>
          <p:cNvPr id="3" name="Date Placeholder 2"/>
          <p:cNvSpPr>
            <a:spLocks noGrp="1"/>
          </p:cNvSpPr>
          <p:nvPr>
            <p:ph type="dt" sz="half" idx="10"/>
          </p:nvPr>
        </p:nvSpPr>
        <p:spPr/>
        <p:txBody>
          <a:bodyPr/>
          <a:lstStyle/>
          <a:p>
            <a:fld id="{6DFFF724-838A-4F0A-B01F-BF4076E7BBC1}" type="datetime6">
              <a:rPr lang="da-DK" noProof="0" smtClean="0"/>
              <a:pPr/>
              <a:t>28.8.2018</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3</a:t>
            </a:fld>
            <a:endParaRPr lang="da-DK" noProof="0"/>
          </a:p>
        </p:txBody>
      </p:sp>
      <p:sp>
        <p:nvSpPr>
          <p:cNvPr id="5" name="Title 4"/>
          <p:cNvSpPr>
            <a:spLocks noGrp="1"/>
          </p:cNvSpPr>
          <p:nvPr>
            <p:ph type="title"/>
          </p:nvPr>
        </p:nvSpPr>
        <p:spPr/>
        <p:txBody>
          <a:bodyPr/>
          <a:lstStyle/>
          <a:p>
            <a:r>
              <a:rPr lang="da-DK" sz="2400" dirty="0"/>
              <a:t>IDA TELECARE – ONLINE RESOURCE FOR PATIENTS</a:t>
            </a:r>
            <a:endParaRPr lang="en-US" sz="2400" dirty="0"/>
          </a:p>
        </p:txBody>
      </p:sp>
      <p:sp>
        <p:nvSpPr>
          <p:cNvPr id="7" name="TextBox 6"/>
          <p:cNvSpPr txBox="1"/>
          <p:nvPr/>
        </p:nvSpPr>
        <p:spPr>
          <a:xfrm>
            <a:off x="1906605" y="1156403"/>
            <a:ext cx="2245179" cy="914400"/>
          </a:xfrm>
          <a:prstGeom prst="rect">
            <a:avLst/>
          </a:prstGeom>
          <a:noFill/>
        </p:spPr>
        <p:txBody>
          <a:bodyPr wrap="square" lIns="144000" tIns="144000" rIns="144000" bIns="144000" rtlCol="0">
            <a:noAutofit/>
          </a:bodyPr>
          <a:lstStyle/>
          <a:p>
            <a:endParaRPr lang="en-US" sz="1100" dirty="0">
              <a:latin typeface="Georgia" pitchFamily="18" charset="0"/>
            </a:endParaRPr>
          </a:p>
        </p:txBody>
      </p:sp>
      <p:sp>
        <p:nvSpPr>
          <p:cNvPr id="8" name="Rectangle 7"/>
          <p:cNvSpPr/>
          <p:nvPr/>
        </p:nvSpPr>
        <p:spPr>
          <a:xfrm>
            <a:off x="336000" y="1115887"/>
            <a:ext cx="4479840" cy="50197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chorCtr="0">
            <a:noAutofit/>
          </a:bodyPr>
          <a:lstStyle/>
          <a:p>
            <a:r>
              <a:rPr lang="en-US" sz="2000" dirty="0">
                <a:latin typeface="+mj-lt"/>
              </a:rPr>
              <a:t>An online, interactive framework for patients structured by the steps in the clinical journey</a:t>
            </a:r>
          </a:p>
          <a:p>
            <a:r>
              <a:rPr lang="en-US" sz="2000" dirty="0">
                <a:latin typeface="+mj-lt"/>
              </a:rPr>
              <a:t> </a:t>
            </a:r>
          </a:p>
          <a:p>
            <a:r>
              <a:rPr lang="en-US" sz="2000" dirty="0">
                <a:latin typeface="+mj-lt"/>
              </a:rPr>
              <a:t>Tools and resources to help patients:</a:t>
            </a:r>
          </a:p>
          <a:p>
            <a:endParaRPr lang="en-US" sz="2000" dirty="0">
              <a:latin typeface="+mj-lt"/>
            </a:endParaRPr>
          </a:p>
          <a:p>
            <a:pPr marL="285750" indent="-285750">
              <a:buFont typeface="Arial" panose="020B0604020202020204" pitchFamily="34" charset="0"/>
              <a:buChar char="•"/>
            </a:pPr>
            <a:r>
              <a:rPr lang="en-US" sz="2000" dirty="0">
                <a:latin typeface="+mj-lt"/>
              </a:rPr>
              <a:t>Prepare for appointments and important decisions</a:t>
            </a:r>
          </a:p>
          <a:p>
            <a:endParaRPr lang="en-US" sz="2000" dirty="0">
              <a:latin typeface="+mj-lt"/>
            </a:endParaRPr>
          </a:p>
          <a:p>
            <a:pPr marL="285750" indent="-285750">
              <a:buFont typeface="Arial" panose="020B0604020202020204" pitchFamily="34" charset="0"/>
              <a:buChar char="•"/>
            </a:pPr>
            <a:r>
              <a:rPr lang="en-US" sz="2000" dirty="0">
                <a:latin typeface="+mj-lt"/>
              </a:rPr>
              <a:t>Involve their families </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Live good lives with hearing loss</a:t>
            </a:r>
          </a:p>
        </p:txBody>
      </p:sp>
    </p:spTree>
    <p:extLst>
      <p:ext uri="{BB962C8B-B14F-4D97-AF65-F5344CB8AC3E}">
        <p14:creationId xmlns:p14="http://schemas.microsoft.com/office/powerpoint/2010/main" val="189252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54323" y="1271588"/>
            <a:ext cx="8696054" cy="4894262"/>
          </a:xfrm>
        </p:spPr>
      </p:pic>
      <p:sp>
        <p:nvSpPr>
          <p:cNvPr id="3" name="Date Placeholder 2"/>
          <p:cNvSpPr>
            <a:spLocks noGrp="1"/>
          </p:cNvSpPr>
          <p:nvPr>
            <p:ph type="dt" sz="half" idx="10"/>
          </p:nvPr>
        </p:nvSpPr>
        <p:spPr/>
        <p:txBody>
          <a:bodyPr/>
          <a:lstStyle/>
          <a:p>
            <a:fld id="{6DFFF724-838A-4F0A-B01F-BF4076E7BBC1}" type="datetime6">
              <a:rPr lang="da-DK" smtClean="0"/>
              <a:pPr/>
              <a:t>28.8.2018</a:t>
            </a:fld>
            <a:endParaRPr lang="da-DK"/>
          </a:p>
        </p:txBody>
      </p:sp>
      <p:sp>
        <p:nvSpPr>
          <p:cNvPr id="4" name="Slide Number Placeholder 3"/>
          <p:cNvSpPr>
            <a:spLocks noGrp="1"/>
          </p:cNvSpPr>
          <p:nvPr>
            <p:ph type="sldNum" sz="quarter" idx="12"/>
          </p:nvPr>
        </p:nvSpPr>
        <p:spPr/>
        <p:txBody>
          <a:bodyPr/>
          <a:lstStyle/>
          <a:p>
            <a:r>
              <a:rPr lang="da-DK"/>
              <a:t>Slide </a:t>
            </a:r>
            <a:fld id="{528F685B-0DF0-4F2F-8B83-33C056DD4FD2}" type="slidenum">
              <a:rPr lang="da-DK" smtClean="0"/>
              <a:pPr/>
              <a:t>4</a:t>
            </a:fld>
            <a:endParaRPr lang="da-DK"/>
          </a:p>
        </p:txBody>
      </p:sp>
      <p:sp>
        <p:nvSpPr>
          <p:cNvPr id="5" name="Title 4"/>
          <p:cNvSpPr>
            <a:spLocks noGrp="1"/>
          </p:cNvSpPr>
          <p:nvPr>
            <p:ph type="title"/>
          </p:nvPr>
        </p:nvSpPr>
        <p:spPr/>
        <p:txBody>
          <a:bodyPr/>
          <a:lstStyle/>
          <a:p>
            <a:r>
              <a:rPr lang="en-ZA" sz="2400" dirty="0"/>
              <a:t>IDA TELECARE OVERVIEW VIDEO</a:t>
            </a:r>
          </a:p>
        </p:txBody>
      </p:sp>
    </p:spTree>
    <p:extLst>
      <p:ext uri="{BB962C8B-B14F-4D97-AF65-F5344CB8AC3E}">
        <p14:creationId xmlns:p14="http://schemas.microsoft.com/office/powerpoint/2010/main" val="384792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5</a:t>
            </a:fld>
            <a:endParaRPr lang="da-DK"/>
          </a:p>
        </p:txBody>
      </p:sp>
      <p:sp>
        <p:nvSpPr>
          <p:cNvPr id="9" name="Text Placeholder 8"/>
          <p:cNvSpPr>
            <a:spLocks noGrp="1"/>
          </p:cNvSpPr>
          <p:nvPr>
            <p:ph type="body" sz="quarter" idx="13"/>
          </p:nvPr>
        </p:nvSpPr>
        <p:spPr>
          <a:xfrm>
            <a:off x="342000" y="3797427"/>
            <a:ext cx="3663380" cy="2428276"/>
          </a:xfrm>
          <a:solidFill>
            <a:schemeClr val="accent3"/>
          </a:solidFill>
        </p:spPr>
        <p:txBody>
          <a:bodyPr lIns="180000" anchor="ctr"/>
          <a:lstStyle/>
          <a:p>
            <a:r>
              <a:rPr lang="en-GB" sz="2000" b="1" dirty="0">
                <a:solidFill>
                  <a:schemeClr val="bg1"/>
                </a:solidFill>
                <a:latin typeface="+mj-lt"/>
                <a:ea typeface="Verdana" panose="020B0604030504040204" pitchFamily="34" charset="0"/>
                <a:cs typeface="Verdana" panose="020B0604030504040204" pitchFamily="34" charset="0"/>
              </a:rPr>
              <a:t>1.  Prepare for your First Appointment</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Living Well</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My Turn to Talk</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Why Improve My Hearing</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Tinnitus Thermometer</a:t>
            </a:r>
            <a:endParaRPr lang="en-US" sz="2000" dirty="0">
              <a:solidFill>
                <a:schemeClr val="bg1"/>
              </a:solidFill>
              <a:latin typeface="+mj-lt"/>
              <a:ea typeface="Verdana" panose="020B0604030504040204" pitchFamily="34" charset="0"/>
              <a:cs typeface="Verdana" panose="020B0604030504040204" pitchFamily="34" charset="0"/>
            </a:endParaRPr>
          </a:p>
        </p:txBody>
      </p:sp>
      <p:pic>
        <p:nvPicPr>
          <p:cNvPr id="15" name="Picture Placeholder 1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34521" b="34521"/>
          <a:stretch>
            <a:fillRect/>
          </a:stretch>
        </p:blipFill>
        <p:spPr/>
      </p:pic>
      <p:sp>
        <p:nvSpPr>
          <p:cNvPr id="11" name="Text Placeholder 10"/>
          <p:cNvSpPr>
            <a:spLocks noGrp="1"/>
          </p:cNvSpPr>
          <p:nvPr>
            <p:ph type="body" sz="quarter" idx="16"/>
          </p:nvPr>
        </p:nvSpPr>
        <p:spPr>
          <a:xfrm>
            <a:off x="4268772" y="3797426"/>
            <a:ext cx="3663380" cy="2428277"/>
          </a:xfrm>
          <a:solidFill>
            <a:schemeClr val="accent1">
              <a:alpha val="50000"/>
            </a:schemeClr>
          </a:solidFill>
        </p:spPr>
        <p:txBody>
          <a:bodyPr lIns="180000"/>
          <a:lstStyle/>
          <a:p>
            <a:r>
              <a:rPr lang="en-GB" sz="2000" b="1" dirty="0">
                <a:solidFill>
                  <a:schemeClr val="bg1"/>
                </a:solidFill>
                <a:latin typeface="+mj-lt"/>
                <a:ea typeface="Verdana" panose="020B0604030504040204" pitchFamily="34" charset="0"/>
                <a:cs typeface="Verdana" panose="020B0604030504040204" pitchFamily="34" charset="0"/>
              </a:rPr>
              <a:t>2.  Prepare for Follow-Up Appointments</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Living Well</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My Turn to Talk</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Tinnitus Thermometer</a:t>
            </a:r>
            <a:endParaRPr lang="en-US" sz="2000" dirty="0">
              <a:solidFill>
                <a:schemeClr val="bg1"/>
              </a:solidFill>
              <a:latin typeface="+mj-lt"/>
              <a:ea typeface="Verdana" panose="020B0604030504040204" pitchFamily="34" charset="0"/>
              <a:cs typeface="Verdana" panose="020B0604030504040204" pitchFamily="34" charset="0"/>
            </a:endParaRPr>
          </a:p>
        </p:txBody>
      </p:sp>
      <p:sp>
        <p:nvSpPr>
          <p:cNvPr id="12" name="Text Placeholder 11"/>
          <p:cNvSpPr>
            <a:spLocks noGrp="1"/>
          </p:cNvSpPr>
          <p:nvPr>
            <p:ph type="body" sz="quarter" idx="18"/>
          </p:nvPr>
        </p:nvSpPr>
        <p:spPr>
          <a:xfrm>
            <a:off x="8189583" y="3807123"/>
            <a:ext cx="3663380" cy="2428278"/>
          </a:xfrm>
          <a:solidFill>
            <a:schemeClr val="accent6">
              <a:alpha val="50000"/>
            </a:schemeClr>
          </a:solidFill>
        </p:spPr>
        <p:txBody>
          <a:bodyPr lIns="180000"/>
          <a:lstStyle/>
          <a:p>
            <a:r>
              <a:rPr lang="en-GB" sz="2000" b="1" dirty="0">
                <a:solidFill>
                  <a:schemeClr val="bg1"/>
                </a:solidFill>
                <a:latin typeface="+mj-lt"/>
                <a:ea typeface="Verdana" panose="020B0604030504040204" pitchFamily="34" charset="0"/>
                <a:cs typeface="Verdana" panose="020B0604030504040204" pitchFamily="34" charset="0"/>
              </a:rPr>
              <a:t>3.  Everyday Life with Hearing Loss</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Communication Strategies</a:t>
            </a:r>
          </a:p>
          <a:p>
            <a:pPr marL="342900" indent="-342900">
              <a:buFont typeface="Arial" panose="020B0604020202020204" pitchFamily="34" charset="0"/>
              <a:buChar char="•"/>
            </a:pPr>
            <a:r>
              <a:rPr lang="en-GB" sz="2000" dirty="0">
                <a:solidFill>
                  <a:schemeClr val="bg1"/>
                </a:solidFill>
                <a:latin typeface="+mj-lt"/>
                <a:ea typeface="Verdana" panose="020B0604030504040204" pitchFamily="34" charset="0"/>
                <a:cs typeface="Verdana" panose="020B0604030504040204" pitchFamily="34" charset="0"/>
              </a:rPr>
              <a:t>Dilemma Game</a:t>
            </a:r>
            <a:endParaRPr lang="en-US" sz="2000" dirty="0">
              <a:solidFill>
                <a:schemeClr val="bg1"/>
              </a:solidFill>
              <a:latin typeface="+mj-lt"/>
              <a:ea typeface="Verdana" panose="020B0604030504040204" pitchFamily="34" charset="0"/>
              <a:cs typeface="Verdana" panose="020B0604030504040204" pitchFamily="34" charset="0"/>
            </a:endParaRPr>
          </a:p>
        </p:txBody>
      </p:sp>
      <p:sp>
        <p:nvSpPr>
          <p:cNvPr id="8" name="Title 7"/>
          <p:cNvSpPr>
            <a:spLocks noGrp="1"/>
          </p:cNvSpPr>
          <p:nvPr>
            <p:ph type="title"/>
          </p:nvPr>
        </p:nvSpPr>
        <p:spPr/>
        <p:txBody>
          <a:bodyPr/>
          <a:lstStyle/>
          <a:p>
            <a:r>
              <a:rPr lang="en-GB" sz="2400" dirty="0"/>
              <a:t>THREE STEPS TO IDA TELECARE</a:t>
            </a:r>
            <a:endParaRPr lang="en-US" sz="2400" dirty="0"/>
          </a:p>
        </p:txBody>
      </p:sp>
    </p:spTree>
    <p:extLst>
      <p:ext uri="{BB962C8B-B14F-4D97-AF65-F5344CB8AC3E}">
        <p14:creationId xmlns:p14="http://schemas.microsoft.com/office/powerpoint/2010/main" val="2142718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6</a:t>
            </a:fld>
            <a:endParaRPr lang="da-DK"/>
          </a:p>
        </p:txBody>
      </p:sp>
      <p:sp>
        <p:nvSpPr>
          <p:cNvPr id="10" name="Subtitle 9"/>
          <p:cNvSpPr>
            <a:spLocks noGrp="1"/>
          </p:cNvSpPr>
          <p:nvPr>
            <p:ph type="subTitle" idx="1"/>
          </p:nvPr>
        </p:nvSpPr>
        <p:spPr/>
        <p:txBody>
          <a:bodyPr/>
          <a:lstStyle/>
          <a:p>
            <a:endParaRPr lang="en-ZA"/>
          </a:p>
        </p:txBody>
      </p:sp>
      <p:sp>
        <p:nvSpPr>
          <p:cNvPr id="9" name="Title 8"/>
          <p:cNvSpPr>
            <a:spLocks noGrp="1"/>
          </p:cNvSpPr>
          <p:nvPr>
            <p:ph type="title"/>
          </p:nvPr>
        </p:nvSpPr>
        <p:spPr/>
        <p:txBody>
          <a:bodyPr/>
          <a:lstStyle/>
          <a:p>
            <a:r>
              <a:rPr lang="en-ZA" sz="2800" dirty="0"/>
              <a:t>PREPARING FOR APPOINTMENTS</a:t>
            </a:r>
          </a:p>
        </p:txBody>
      </p:sp>
    </p:spTree>
    <p:extLst>
      <p:ext uri="{BB962C8B-B14F-4D97-AF65-F5344CB8AC3E}">
        <p14:creationId xmlns:p14="http://schemas.microsoft.com/office/powerpoint/2010/main" val="3687966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FFF724-838A-4F0A-B01F-BF4076E7BBC1}" type="datetime6">
              <a:rPr lang="da-DK" noProof="0" smtClean="0"/>
              <a:pPr/>
              <a:t>28.8.2018</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7</a:t>
            </a:fld>
            <a:endParaRPr lang="da-DK" noProof="0"/>
          </a:p>
        </p:txBody>
      </p:sp>
      <p:sp>
        <p:nvSpPr>
          <p:cNvPr id="5" name="Title 4"/>
          <p:cNvSpPr>
            <a:spLocks noGrp="1"/>
          </p:cNvSpPr>
          <p:nvPr>
            <p:ph type="title"/>
          </p:nvPr>
        </p:nvSpPr>
        <p:spPr/>
        <p:txBody>
          <a:bodyPr/>
          <a:lstStyle/>
          <a:p>
            <a:r>
              <a:rPr lang="da-DK" sz="2400" dirty="0"/>
              <a:t>PREPARE FOR APPOINTMENTS</a:t>
            </a:r>
            <a:endParaRPr lang="en-US" sz="2400" dirty="0"/>
          </a:p>
        </p:txBody>
      </p:sp>
      <p:sp>
        <p:nvSpPr>
          <p:cNvPr id="13" name="TextBox 12"/>
          <p:cNvSpPr txBox="1"/>
          <p:nvPr/>
        </p:nvSpPr>
        <p:spPr>
          <a:xfrm>
            <a:off x="1359387" y="3775812"/>
            <a:ext cx="914400" cy="914400"/>
          </a:xfrm>
          <a:prstGeom prst="rect">
            <a:avLst/>
          </a:prstGeom>
          <a:noFill/>
        </p:spPr>
        <p:txBody>
          <a:bodyPr wrap="none" lIns="144000" tIns="144000" rIns="144000" bIns="144000" rtlCol="0">
            <a:normAutofit/>
          </a:bodyPr>
          <a:lstStyle/>
          <a:p>
            <a:endParaRPr lang="en-US" sz="1400" b="1" dirty="0">
              <a:latin typeface="Georgia" pitchFamily="18" charset="0"/>
            </a:endParaRPr>
          </a:p>
        </p:txBody>
      </p:sp>
      <p:pic>
        <p:nvPicPr>
          <p:cNvPr id="17" name="Picture 16"/>
          <p:cNvPicPr>
            <a:picLocks noChangeAspect="1"/>
          </p:cNvPicPr>
          <p:nvPr/>
        </p:nvPicPr>
        <p:blipFill>
          <a:blip r:embed="rId3"/>
          <a:stretch>
            <a:fillRect/>
          </a:stretch>
        </p:blipFill>
        <p:spPr>
          <a:xfrm>
            <a:off x="690873" y="1659585"/>
            <a:ext cx="1871095" cy="2501158"/>
          </a:xfrm>
          <a:prstGeom prst="rect">
            <a:avLst/>
          </a:prstGeom>
        </p:spPr>
      </p:pic>
      <p:pic>
        <p:nvPicPr>
          <p:cNvPr id="18" name="Picture 17"/>
          <p:cNvPicPr>
            <a:picLocks noChangeAspect="1"/>
          </p:cNvPicPr>
          <p:nvPr/>
        </p:nvPicPr>
        <p:blipFill>
          <a:blip r:embed="rId4"/>
          <a:stretch>
            <a:fillRect/>
          </a:stretch>
        </p:blipFill>
        <p:spPr>
          <a:xfrm>
            <a:off x="3127850" y="1659585"/>
            <a:ext cx="1867611" cy="2449611"/>
          </a:xfrm>
          <a:prstGeom prst="rect">
            <a:avLst/>
          </a:prstGeom>
        </p:spPr>
      </p:pic>
      <p:pic>
        <p:nvPicPr>
          <p:cNvPr id="19" name="Picture 18"/>
          <p:cNvPicPr>
            <a:picLocks noChangeAspect="1"/>
          </p:cNvPicPr>
          <p:nvPr/>
        </p:nvPicPr>
        <p:blipFill>
          <a:blip r:embed="rId5"/>
          <a:stretch>
            <a:fillRect/>
          </a:stretch>
        </p:blipFill>
        <p:spPr>
          <a:xfrm>
            <a:off x="5849524" y="1659585"/>
            <a:ext cx="1898576" cy="2512543"/>
          </a:xfrm>
          <a:prstGeom prst="rect">
            <a:avLst/>
          </a:prstGeom>
        </p:spPr>
      </p:pic>
      <p:pic>
        <p:nvPicPr>
          <p:cNvPr id="20" name="Picture 19"/>
          <p:cNvPicPr>
            <a:picLocks noChangeAspect="1"/>
          </p:cNvPicPr>
          <p:nvPr/>
        </p:nvPicPr>
        <p:blipFill>
          <a:blip r:embed="rId6"/>
          <a:stretch>
            <a:fillRect/>
          </a:stretch>
        </p:blipFill>
        <p:spPr>
          <a:xfrm>
            <a:off x="8967977" y="1598251"/>
            <a:ext cx="2116840" cy="2562491"/>
          </a:xfrm>
          <a:prstGeom prst="rect">
            <a:avLst/>
          </a:prstGeom>
        </p:spPr>
      </p:pic>
      <p:sp>
        <p:nvSpPr>
          <p:cNvPr id="2" name="TextBox 1"/>
          <p:cNvSpPr txBox="1"/>
          <p:nvPr/>
        </p:nvSpPr>
        <p:spPr>
          <a:xfrm>
            <a:off x="1599078" y="5251450"/>
            <a:ext cx="8994882" cy="914400"/>
          </a:xfrm>
          <a:prstGeom prst="rect">
            <a:avLst/>
          </a:prstGeom>
          <a:noFill/>
        </p:spPr>
        <p:txBody>
          <a:bodyPr wrap="none" lIns="144000" tIns="144000" rIns="144000" bIns="144000" rtlCol="0">
            <a:normAutofit/>
          </a:bodyPr>
          <a:lstStyle/>
          <a:p>
            <a:pPr algn="ctr"/>
            <a:r>
              <a:rPr lang="da-DK" sz="2400" dirty="0">
                <a:latin typeface="+mj-lt"/>
                <a:hlinkClick r:id="rId7"/>
              </a:rPr>
              <a:t>www.idainstitute.com/telecare</a:t>
            </a:r>
            <a:endParaRPr lang="da-DK" sz="2400" dirty="0">
              <a:latin typeface="+mj-lt"/>
            </a:endParaRPr>
          </a:p>
        </p:txBody>
      </p:sp>
    </p:spTree>
    <p:extLst>
      <p:ext uri="{BB962C8B-B14F-4D97-AF65-F5344CB8AC3E}">
        <p14:creationId xmlns:p14="http://schemas.microsoft.com/office/powerpoint/2010/main" val="344185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8</a:t>
            </a:fld>
            <a:endParaRPr lang="da-DK"/>
          </a:p>
        </p:txBody>
      </p:sp>
      <p:sp>
        <p:nvSpPr>
          <p:cNvPr id="4" name="Title 3"/>
          <p:cNvSpPr>
            <a:spLocks noGrp="1"/>
          </p:cNvSpPr>
          <p:nvPr>
            <p:ph type="title"/>
          </p:nvPr>
        </p:nvSpPr>
        <p:spPr/>
        <p:txBody>
          <a:bodyPr/>
          <a:lstStyle/>
          <a:p>
            <a:r>
              <a:rPr lang="da-DK" sz="2400" dirty="0">
                <a:latin typeface="Verdana" panose="020B0604030504040204" pitchFamily="34" charset="0"/>
              </a:rPr>
              <a:t>LIVING WELL ONLINE</a:t>
            </a:r>
          </a:p>
        </p:txBody>
      </p:sp>
      <p:pic>
        <p:nvPicPr>
          <p:cNvPr id="6" name="Picture 5"/>
          <p:cNvPicPr>
            <a:picLocks noChangeAspect="1"/>
          </p:cNvPicPr>
          <p:nvPr/>
        </p:nvPicPr>
        <p:blipFill>
          <a:blip r:embed="rId3"/>
          <a:stretch>
            <a:fillRect/>
          </a:stretch>
        </p:blipFill>
        <p:spPr>
          <a:xfrm>
            <a:off x="242198" y="1012787"/>
            <a:ext cx="3281814" cy="4386914"/>
          </a:xfrm>
          <a:prstGeom prst="rect">
            <a:avLst/>
          </a:prstGeom>
        </p:spPr>
      </p:pic>
      <p:pic>
        <p:nvPicPr>
          <p:cNvPr id="7" name="Picture 6"/>
          <p:cNvPicPr>
            <a:picLocks noChangeAspect="1"/>
          </p:cNvPicPr>
          <p:nvPr/>
        </p:nvPicPr>
        <p:blipFill>
          <a:blip r:embed="rId4"/>
          <a:stretch>
            <a:fillRect/>
          </a:stretch>
        </p:blipFill>
        <p:spPr>
          <a:xfrm>
            <a:off x="3794954" y="1115887"/>
            <a:ext cx="3852020" cy="3993970"/>
          </a:xfrm>
          <a:prstGeom prst="rect">
            <a:avLst/>
          </a:prstGeom>
        </p:spPr>
      </p:pic>
      <p:pic>
        <p:nvPicPr>
          <p:cNvPr id="8" name="Picture 7"/>
          <p:cNvPicPr>
            <a:picLocks noChangeAspect="1"/>
          </p:cNvPicPr>
          <p:nvPr/>
        </p:nvPicPr>
        <p:blipFill>
          <a:blip r:embed="rId5"/>
          <a:stretch>
            <a:fillRect/>
          </a:stretch>
        </p:blipFill>
        <p:spPr>
          <a:xfrm>
            <a:off x="8029822" y="890634"/>
            <a:ext cx="3807764" cy="5396955"/>
          </a:xfrm>
          <a:prstGeom prst="rect">
            <a:avLst/>
          </a:prstGeom>
        </p:spPr>
      </p:pic>
      <p:sp>
        <p:nvSpPr>
          <p:cNvPr id="9" name="Rectangle 8"/>
          <p:cNvSpPr/>
          <p:nvPr/>
        </p:nvSpPr>
        <p:spPr>
          <a:xfrm>
            <a:off x="11371086" y="1950720"/>
            <a:ext cx="261257" cy="200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r>
              <a:rPr lang="en-US" sz="1400" dirty="0">
                <a:latin typeface="Georgia" pitchFamily="18" charset="0"/>
              </a:rPr>
              <a:t> </a:t>
            </a:r>
            <a:endParaRPr lang="da-DK" sz="1400" dirty="0">
              <a:latin typeface="Georgia" pitchFamily="18" charset="0"/>
            </a:endParaRPr>
          </a:p>
        </p:txBody>
      </p:sp>
      <p:sp>
        <p:nvSpPr>
          <p:cNvPr id="10" name="Rectangle 9"/>
          <p:cNvSpPr/>
          <p:nvPr/>
        </p:nvSpPr>
        <p:spPr>
          <a:xfrm>
            <a:off x="11371190" y="4383612"/>
            <a:ext cx="261257" cy="200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r>
              <a:rPr lang="en-US" sz="1400" dirty="0">
                <a:latin typeface="Georgia" pitchFamily="18" charset="0"/>
              </a:rPr>
              <a:t> </a:t>
            </a:r>
            <a:endParaRPr lang="da-DK" sz="1400" dirty="0">
              <a:latin typeface="Georgia" pitchFamily="18" charset="0"/>
            </a:endParaRPr>
          </a:p>
        </p:txBody>
      </p:sp>
    </p:spTree>
    <p:extLst>
      <p:ext uri="{BB962C8B-B14F-4D97-AF65-F5344CB8AC3E}">
        <p14:creationId xmlns:p14="http://schemas.microsoft.com/office/powerpoint/2010/main" val="388879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smtClean="0"/>
              <a:pPr/>
              <a:t>28.8.2018</a:t>
            </a:fld>
            <a:endParaRPr lang="da-DK"/>
          </a:p>
        </p:txBody>
      </p:sp>
      <p:sp>
        <p:nvSpPr>
          <p:cNvPr id="3" name="Slide Number Placeholder 2"/>
          <p:cNvSpPr>
            <a:spLocks noGrp="1"/>
          </p:cNvSpPr>
          <p:nvPr>
            <p:ph type="sldNum" sz="quarter" idx="12"/>
          </p:nvPr>
        </p:nvSpPr>
        <p:spPr/>
        <p:txBody>
          <a:bodyPr/>
          <a:lstStyle/>
          <a:p>
            <a:r>
              <a:rPr lang="da-DK"/>
              <a:t>Slide </a:t>
            </a:r>
            <a:fld id="{8A58E4B7-0C53-4D1B-89B3-DED3806AF999}" type="slidenum">
              <a:rPr lang="da-DK" smtClean="0"/>
              <a:pPr/>
              <a:t>9</a:t>
            </a:fld>
            <a:endParaRPr lang="da-DK"/>
          </a:p>
        </p:txBody>
      </p:sp>
      <p:sp>
        <p:nvSpPr>
          <p:cNvPr id="4" name="Title 3"/>
          <p:cNvSpPr>
            <a:spLocks noGrp="1"/>
          </p:cNvSpPr>
          <p:nvPr>
            <p:ph type="title"/>
          </p:nvPr>
        </p:nvSpPr>
        <p:spPr/>
        <p:txBody>
          <a:bodyPr/>
          <a:lstStyle/>
          <a:p>
            <a:r>
              <a:rPr lang="da-DK" sz="2400" dirty="0">
                <a:latin typeface="Verdana" panose="020B0604030504040204" pitchFamily="34" charset="0"/>
              </a:rPr>
              <a:t>MY TURN TO TALK</a:t>
            </a:r>
          </a:p>
        </p:txBody>
      </p:sp>
      <p:pic>
        <p:nvPicPr>
          <p:cNvPr id="9" name="Picture 8"/>
          <p:cNvPicPr>
            <a:picLocks noChangeAspect="1"/>
          </p:cNvPicPr>
          <p:nvPr/>
        </p:nvPicPr>
        <p:blipFill>
          <a:blip r:embed="rId3"/>
          <a:stretch>
            <a:fillRect/>
          </a:stretch>
        </p:blipFill>
        <p:spPr>
          <a:xfrm>
            <a:off x="148918" y="2050194"/>
            <a:ext cx="1867611" cy="2449611"/>
          </a:xfrm>
          <a:prstGeom prst="rect">
            <a:avLst/>
          </a:prstGeom>
        </p:spPr>
      </p:pic>
      <p:pic>
        <p:nvPicPr>
          <p:cNvPr id="5" name="Picture 4"/>
          <p:cNvPicPr>
            <a:picLocks noChangeAspect="1"/>
          </p:cNvPicPr>
          <p:nvPr/>
        </p:nvPicPr>
        <p:blipFill>
          <a:blip r:embed="rId4"/>
          <a:stretch>
            <a:fillRect/>
          </a:stretch>
        </p:blipFill>
        <p:spPr>
          <a:xfrm>
            <a:off x="2016529" y="1268105"/>
            <a:ext cx="3778274" cy="3443019"/>
          </a:xfrm>
          <a:prstGeom prst="rect">
            <a:avLst/>
          </a:prstGeom>
        </p:spPr>
      </p:pic>
      <p:pic>
        <p:nvPicPr>
          <p:cNvPr id="6" name="Picture 5"/>
          <p:cNvPicPr>
            <a:picLocks noChangeAspect="1"/>
          </p:cNvPicPr>
          <p:nvPr/>
        </p:nvPicPr>
        <p:blipFill>
          <a:blip r:embed="rId5"/>
          <a:stretch>
            <a:fillRect/>
          </a:stretch>
        </p:blipFill>
        <p:spPr>
          <a:xfrm>
            <a:off x="5794803" y="1133802"/>
            <a:ext cx="5996659" cy="3938734"/>
          </a:xfrm>
          <a:prstGeom prst="rect">
            <a:avLst/>
          </a:prstGeom>
        </p:spPr>
      </p:pic>
      <p:sp>
        <p:nvSpPr>
          <p:cNvPr id="10" name="Rectangle 9"/>
          <p:cNvSpPr/>
          <p:nvPr/>
        </p:nvSpPr>
        <p:spPr>
          <a:xfrm>
            <a:off x="11228474" y="2679368"/>
            <a:ext cx="261257" cy="200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r>
              <a:rPr lang="en-US" sz="1400" dirty="0">
                <a:latin typeface="Georgia" pitchFamily="18" charset="0"/>
              </a:rPr>
              <a:t> </a:t>
            </a:r>
            <a:endParaRPr lang="da-DK" sz="1400" dirty="0">
              <a:latin typeface="Georgia" pitchFamily="18" charset="0"/>
            </a:endParaRPr>
          </a:p>
        </p:txBody>
      </p:sp>
      <p:sp>
        <p:nvSpPr>
          <p:cNvPr id="11" name="Rectangle 10"/>
          <p:cNvSpPr/>
          <p:nvPr/>
        </p:nvSpPr>
        <p:spPr>
          <a:xfrm>
            <a:off x="11228474" y="2038659"/>
            <a:ext cx="261257" cy="200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r>
              <a:rPr lang="en-US" sz="1400" dirty="0">
                <a:latin typeface="Georgia" pitchFamily="18" charset="0"/>
              </a:rPr>
              <a:t> </a:t>
            </a:r>
            <a:endParaRPr lang="da-DK" sz="1400" dirty="0">
              <a:latin typeface="Georgia" pitchFamily="18" charset="0"/>
            </a:endParaRPr>
          </a:p>
        </p:txBody>
      </p:sp>
      <p:sp>
        <p:nvSpPr>
          <p:cNvPr id="12" name="Rectangle 11"/>
          <p:cNvSpPr/>
          <p:nvPr/>
        </p:nvSpPr>
        <p:spPr>
          <a:xfrm>
            <a:off x="11228474" y="3320077"/>
            <a:ext cx="261257" cy="200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r>
              <a:rPr lang="en-US" sz="1400" dirty="0">
                <a:latin typeface="Georgia" pitchFamily="18" charset="0"/>
              </a:rPr>
              <a:t> </a:t>
            </a:r>
            <a:endParaRPr lang="da-DK" sz="1400" dirty="0">
              <a:latin typeface="Georgia" pitchFamily="18" charset="0"/>
            </a:endParaRPr>
          </a:p>
        </p:txBody>
      </p:sp>
      <p:sp>
        <p:nvSpPr>
          <p:cNvPr id="13" name="Rectangle 12"/>
          <p:cNvSpPr/>
          <p:nvPr/>
        </p:nvSpPr>
        <p:spPr>
          <a:xfrm>
            <a:off x="11228474" y="3960786"/>
            <a:ext cx="261257" cy="200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r>
              <a:rPr lang="en-US" sz="1400" dirty="0">
                <a:latin typeface="Georgia" pitchFamily="18" charset="0"/>
              </a:rPr>
              <a:t> </a:t>
            </a:r>
            <a:endParaRPr lang="da-DK" sz="1400" dirty="0">
              <a:latin typeface="Georgia" pitchFamily="18" charset="0"/>
            </a:endParaRPr>
          </a:p>
        </p:txBody>
      </p:sp>
    </p:spTree>
    <p:extLst>
      <p:ext uri="{BB962C8B-B14F-4D97-AF65-F5344CB8AC3E}">
        <p14:creationId xmlns:p14="http://schemas.microsoft.com/office/powerpoint/2010/main" val="180788858"/>
      </p:ext>
    </p:extLst>
  </p:cSld>
  <p:clrMapOvr>
    <a:masterClrMapping/>
  </p:clrMapOvr>
</p:sld>
</file>

<file path=ppt/theme/theme1.xml><?xml version="1.0" encoding="utf-8"?>
<a:theme xmlns:a="http://schemas.openxmlformats.org/drawingml/2006/main" name="IDAinstitute (2)">
  <a:themeElements>
    <a:clrScheme name="Custom 1">
      <a:dk1>
        <a:srgbClr val="000000"/>
      </a:dk1>
      <a:lt1>
        <a:srgbClr val="FFFFFF"/>
      </a:lt1>
      <a:dk2>
        <a:srgbClr val="898989"/>
      </a:dk2>
      <a:lt2>
        <a:srgbClr val="CECECE"/>
      </a:lt2>
      <a:accent1>
        <a:srgbClr val="0098AA"/>
      </a:accent1>
      <a:accent2>
        <a:srgbClr val="E63E4D"/>
      </a:accent2>
      <a:accent3>
        <a:srgbClr val="A1ABD3"/>
      </a:accent3>
      <a:accent4>
        <a:srgbClr val="676696"/>
      </a:accent4>
      <a:accent5>
        <a:srgbClr val="CECECE"/>
      </a:accent5>
      <a:accent6>
        <a:srgbClr val="F5A52B"/>
      </a:accent6>
      <a:hlink>
        <a:srgbClr val="0000FF"/>
      </a:hlink>
      <a:folHlink>
        <a:srgbClr val="800080"/>
      </a:folHlink>
    </a:clrScheme>
    <a:fontScheme name="IDA Institute">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144000" tIns="144000" rIns="144000" bIns="144000" rtlCol="0" anchor="t">
        <a:normAutofit/>
      </a:bodyPr>
      <a:lstStyle>
        <a:defPPr>
          <a:defRPr sz="1400" dirty="0" smtClean="0">
            <a:latin typeface="Georgia" pitchFamily="18" charset="0"/>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144000" tIns="144000" rIns="144000" bIns="144000" rtlCol="0">
        <a:normAutofit/>
      </a:bodyPr>
      <a:lstStyle>
        <a:defPPr>
          <a:defRPr sz="1400" dirty="0" smtClean="0">
            <a:latin typeface="Georgia" pitchFamily="18" charset="0"/>
          </a:defRPr>
        </a:defPPr>
      </a:lstStyle>
    </a:txDef>
  </a:objectDefaults>
  <a:extraClrSchemeLst/>
  <a:extLst>
    <a:ext uri="{05A4C25C-085E-4340-85A3-A5531E510DB2}">
      <thm15:themeFamily xmlns:thm15="http://schemas.microsoft.com/office/thememl/2012/main" name="2015 template 02.potx" id="{D32F0F05-66FF-42A0-8646-9D0492A1669E}" vid="{02EAB5D4-417D-4745-AF9E-387641BB49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1805</TotalTime>
  <Words>2553</Words>
  <Application>Microsoft Office PowerPoint</Application>
  <PresentationFormat>Widescreen</PresentationFormat>
  <Paragraphs>407</Paragraphs>
  <Slides>27</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Georgia</vt:lpstr>
      <vt:lpstr>Gotham Book</vt:lpstr>
      <vt:lpstr>Gotham Light</vt:lpstr>
      <vt:lpstr>Gotham Medium</vt:lpstr>
      <vt:lpstr>Verdana</vt:lpstr>
      <vt:lpstr>Wingdings</vt:lpstr>
      <vt:lpstr>IDAinstitute (2)</vt:lpstr>
      <vt:lpstr>IDA TELECARE: ENGAGING CLIENTS BEFORE &amp; AFTER APPOINTMENTS FOR IMPROVED OUTCOMES</vt:lpstr>
      <vt:lpstr>OVERVIEW</vt:lpstr>
      <vt:lpstr>IDA TELECARE – ONLINE RESOURCE FOR PATIENTS</vt:lpstr>
      <vt:lpstr>IDA TELECARE OVERVIEW VIDEO</vt:lpstr>
      <vt:lpstr>THREE STEPS TO IDA TELECARE</vt:lpstr>
      <vt:lpstr>PREPARING FOR APPOINTMENTS</vt:lpstr>
      <vt:lpstr>PREPARE FOR APPOINTMENTS</vt:lpstr>
      <vt:lpstr>LIVING WELL ONLINE</vt:lpstr>
      <vt:lpstr>MY TURN TO TALK</vt:lpstr>
      <vt:lpstr>WHY IMPROVE MY HEARING?</vt:lpstr>
      <vt:lpstr>WHY IMPROVE MY HEARING?</vt:lpstr>
      <vt:lpstr>TINNITUS THERMOMETER</vt:lpstr>
      <vt:lpstr>TINNITUS THERMOMETER DEMO</vt:lpstr>
      <vt:lpstr>THREE STEPS TO IDA TELECARE</vt:lpstr>
      <vt:lpstr>EVERYDAY LIFE WITH HEARING LOSS </vt:lpstr>
      <vt:lpstr>CONVERSATION MANAGEMENT STRATEGIES</vt:lpstr>
      <vt:lpstr>PLAN YOUR DAY</vt:lpstr>
      <vt:lpstr>DILEMMA GAME</vt:lpstr>
      <vt:lpstr>DILEMMA: TV TESTING</vt:lpstr>
      <vt:lpstr>IDA TELECARE FOR TEENS AND TWEENS</vt:lpstr>
      <vt:lpstr>USING THE IDA TELECARE TOOLS WITH PATIENTS</vt:lpstr>
      <vt:lpstr>SHARE TOOLS VIA E-MAIL OR POSTCARD</vt:lpstr>
      <vt:lpstr>TRY OUT THE IDA TELECARE TOOLS</vt:lpstr>
      <vt:lpstr>ROLEPLAY AN APPOINTMENT</vt:lpstr>
      <vt:lpstr>DISCUSSION</vt:lpstr>
      <vt:lpstr>PERSONAL REFLECTION: MY IDA MOMENT</vt:lpstr>
      <vt:lpstr>MY IDA MOMENT</vt:lpstr>
    </vt:vector>
  </TitlesOfParts>
  <Company>William Demant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Cherilee Rutherford (CRUT)</dc:creator>
  <cp:lastModifiedBy>Ellen Pucke (ELPU)</cp:lastModifiedBy>
  <cp:revision>50</cp:revision>
  <dcterms:created xsi:type="dcterms:W3CDTF">2018-07-17T10:56:54Z</dcterms:created>
  <dcterms:modified xsi:type="dcterms:W3CDTF">2018-08-28T09:59:34Z</dcterms:modified>
</cp:coreProperties>
</file>