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72" r:id="rId2"/>
    <p:sldId id="317" r:id="rId3"/>
    <p:sldId id="318" r:id="rId4"/>
    <p:sldId id="320" r:id="rId5"/>
    <p:sldId id="322" r:id="rId6"/>
    <p:sldId id="323" r:id="rId7"/>
    <p:sldId id="324" r:id="rId8"/>
    <p:sldId id="325" r:id="rId9"/>
    <p:sldId id="316" r:id="rId10"/>
    <p:sldId id="327" r:id="rId11"/>
    <p:sldId id="328" r:id="rId12"/>
    <p:sldId id="329" r:id="rId13"/>
    <p:sldId id="330" r:id="rId14"/>
    <p:sldId id="331" r:id="rId15"/>
    <p:sldId id="332" r:id="rId16"/>
    <p:sldId id="333" r:id="rId17"/>
    <p:sldId id="334" r:id="rId18"/>
    <p:sldId id="336" r:id="rId19"/>
    <p:sldId id="338" r:id="rId20"/>
    <p:sldId id="291" r:id="rId21"/>
  </p:sldIdLst>
  <p:sldSz cx="12192000" cy="6858000"/>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Pucke (ELPU)" initials="EP(" lastIdx="12" clrIdx="0">
    <p:extLst>
      <p:ext uri="{19B8F6BF-5375-455C-9EA6-DF929625EA0E}">
        <p15:presenceInfo xmlns:p15="http://schemas.microsoft.com/office/powerpoint/2012/main" userId="S-1-5-21-3190351451-1368101502-2832606768-130664" providerId="AD"/>
      </p:ext>
    </p:extLst>
  </p:cmAuthor>
  <p:cmAuthor id="2" name="Cherilee Rutherford (CRUT)" initials="CR(" lastIdx="8" clrIdx="1">
    <p:extLst>
      <p:ext uri="{19B8F6BF-5375-455C-9EA6-DF929625EA0E}">
        <p15:presenceInfo xmlns:p15="http://schemas.microsoft.com/office/powerpoint/2012/main" userId="S-1-5-21-3190351451-1368101502-2832606768-125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BD3"/>
    <a:srgbClr val="676696"/>
    <a:srgbClr val="D0D3E7"/>
    <a:srgbClr val="CECECE"/>
    <a:srgbClr val="EFD096"/>
    <a:srgbClr val="B1B1C8"/>
    <a:srgbClr val="DE9DA4"/>
    <a:srgbClr val="99CAD3"/>
    <a:srgbClr val="EBEBEB"/>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41113" autoAdjust="0"/>
  </p:normalViewPr>
  <p:slideViewPr>
    <p:cSldViewPr showGuides="1">
      <p:cViewPr varScale="1">
        <p:scale>
          <a:sx n="51" d="100"/>
          <a:sy n="51" d="100"/>
        </p:scale>
        <p:origin x="2832" y="60"/>
      </p:cViewPr>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9" d="100"/>
          <a:sy n="89"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da-DK"/>
          </a:p>
        </p:txBody>
      </p:sp>
      <p:sp>
        <p:nvSpPr>
          <p:cNvPr id="17411"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9D2AF37B-E2AC-47AA-BDCC-611064C9784D}" type="datetimeFigureOut">
              <a:rPr lang="da-DK"/>
              <a:pPr/>
              <a:t>27-08-2018</a:t>
            </a:fld>
            <a:endParaRPr lang="da-DK"/>
          </a:p>
        </p:txBody>
      </p:sp>
      <p:sp>
        <p:nvSpPr>
          <p:cNvPr id="17412"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da-DK"/>
          </a:p>
        </p:txBody>
      </p:sp>
      <p:sp>
        <p:nvSpPr>
          <p:cNvPr id="17413"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804DC3B-D4DD-4E15-A916-8A12C9CCC723}" type="slidenum">
              <a:rPr lang="da-DK"/>
              <a:pPr/>
              <a:t>‹#›</a:t>
            </a:fld>
            <a:endParaRPr lang="da-DK"/>
          </a:p>
        </p:txBody>
      </p:sp>
    </p:spTree>
    <p:extLst>
      <p:ext uri="{BB962C8B-B14F-4D97-AF65-F5344CB8AC3E}">
        <p14:creationId xmlns:p14="http://schemas.microsoft.com/office/powerpoint/2010/main" val="439567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043411-9BC9-4D67-B1BC-2D2322A39B58}" type="slidenum">
              <a:rPr/>
              <a:pPr>
                <a:defRPr/>
              </a:pPr>
              <a:t>‹#›</a:t>
            </a:fld>
            <a:endParaRPr lang="en-US"/>
          </a:p>
        </p:txBody>
      </p:sp>
    </p:spTree>
    <p:extLst>
      <p:ext uri="{BB962C8B-B14F-4D97-AF65-F5344CB8AC3E}">
        <p14:creationId xmlns:p14="http://schemas.microsoft.com/office/powerpoint/2010/main" val="3288327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1</a:t>
            </a:fld>
            <a:endParaRPr lang="en-US"/>
          </a:p>
        </p:txBody>
      </p:sp>
    </p:spTree>
    <p:extLst>
      <p:ext uri="{BB962C8B-B14F-4D97-AF65-F5344CB8AC3E}">
        <p14:creationId xmlns:p14="http://schemas.microsoft.com/office/powerpoint/2010/main" val="3850258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This is all based on a modern behavioral approach to human language and cognition called Relational Frame Theory. According to this approach, the relational frames of I-YOU, HERE-THERE, and NOW-THEN are central to the development of complex perspective-taking. </a:t>
            </a:r>
          </a:p>
          <a:p>
            <a:pPr marL="0" marR="0" lvl="0" indent="0" algn="l" rtl="0">
              <a:spcBef>
                <a:spcPts val="0"/>
              </a:spcBef>
              <a:spcAft>
                <a:spcPts val="0"/>
              </a:spcAft>
              <a:buNone/>
            </a:pPr>
            <a:endParaRPr lang="en-US" dirty="0"/>
          </a:p>
          <a:p>
            <a:pPr marL="0" marR="0" lvl="0" indent="0" algn="l" rtl="0">
              <a:spcBef>
                <a:spcPts val="360"/>
              </a:spcBef>
              <a:spcAft>
                <a:spcPts val="0"/>
              </a:spcAft>
              <a:buNone/>
            </a:pPr>
            <a:r>
              <a:rPr lang="en-US" sz="1200" b="0" i="0" u="none" strike="noStrike" cap="none" dirty="0">
                <a:solidFill>
                  <a:schemeClr val="dk1"/>
                </a:solidFill>
                <a:latin typeface="+mn-lt"/>
                <a:ea typeface="Calibri"/>
                <a:cs typeface="Calibri"/>
                <a:sym typeface="Calibri"/>
              </a:rPr>
              <a:t>For example, two individuals seated opposite each other have alternative perspectives on the same picture (e.g., of an elephant) placed in front of them. One individual will see the elephant the right way up, whereas the other (seated opposite) will see the elephant upside down</a:t>
            </a:r>
            <a:endParaRPr lang="en-US" dirty="0"/>
          </a:p>
          <a:p>
            <a:pPr marL="0" marR="0" lvl="0" indent="0" algn="l" rtl="0">
              <a:spcBef>
                <a:spcPts val="360"/>
              </a:spcBef>
              <a:spcAft>
                <a:spcPts val="0"/>
              </a:spcAft>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360"/>
              </a:spcBef>
              <a:spcAft>
                <a:spcPts val="0"/>
              </a:spcAft>
              <a:buNone/>
            </a:pPr>
            <a:r>
              <a:rPr lang="en-US" sz="1200" b="0" i="0" u="none" strike="noStrike" cap="none" dirty="0">
                <a:solidFill>
                  <a:schemeClr val="dk1"/>
                </a:solidFill>
                <a:latin typeface="+mn-lt"/>
                <a:ea typeface="Calibri"/>
                <a:cs typeface="Calibri"/>
                <a:sym typeface="Calibri"/>
              </a:rPr>
              <a:t>Obtain and read a copy of the following article for your reference:</a:t>
            </a:r>
          </a:p>
          <a:p>
            <a:pPr marL="0" marR="0" lvl="0" indent="0" algn="l" rtl="0">
              <a:lnSpc>
                <a:spcPct val="100000"/>
              </a:lnSpc>
              <a:spcBef>
                <a:spcPts val="360"/>
              </a:spcBef>
              <a:spcAft>
                <a:spcPts val="0"/>
              </a:spcAft>
              <a:buClr>
                <a:schemeClr val="dk1"/>
              </a:buClr>
              <a:buSzPts val="1200"/>
              <a:buFont typeface="Calibri"/>
              <a:buNone/>
            </a:pPr>
            <a:r>
              <a:rPr lang="en-US" sz="1200" b="0" i="1" u="none" strike="noStrike" cap="none" dirty="0">
                <a:solidFill>
                  <a:schemeClr val="dk1"/>
                </a:solidFill>
                <a:latin typeface="+mn-lt"/>
                <a:ea typeface="Calibri"/>
                <a:cs typeface="Calibri"/>
                <a:sym typeface="Calibri"/>
              </a:rPr>
              <a:t>[The Psychological Record, 2004, 54, 115-144 PERSPECTIVE-TAKING AS RELATIONAL RESPONDING: A DEVELOPMENTAL PROFILE LOUISE MCHUGH, YVONNE BARNES-HOLMES, and DERMOT BARNES-HOLMES National University of Ireland, </a:t>
            </a:r>
            <a:r>
              <a:rPr lang="en-US" sz="1200" b="0" i="1" u="none" strike="noStrike" cap="none" dirty="0" err="1">
                <a:solidFill>
                  <a:schemeClr val="dk1"/>
                </a:solidFill>
                <a:latin typeface="+mn-lt"/>
                <a:ea typeface="Calibri"/>
                <a:cs typeface="Calibri"/>
                <a:sym typeface="Calibri"/>
              </a:rPr>
              <a:t>Maynoot</a:t>
            </a:r>
            <a:r>
              <a:rPr lang="en-US" sz="1200" b="0" i="1" u="none" strike="noStrike" cap="none" dirty="0">
                <a:solidFill>
                  <a:schemeClr val="dk1"/>
                </a:solidFill>
                <a:latin typeface="+mn-lt"/>
                <a:ea typeface="Calibri"/>
                <a:cs typeface="Calibri"/>
                <a:sym typeface="Calibri"/>
              </a:rPr>
              <a:t>]</a:t>
            </a:r>
            <a:endParaRPr lang="en-US" sz="1200" b="0" i="0" u="none" strike="noStrike" cap="none" dirty="0">
              <a:solidFill>
                <a:schemeClr val="dk1"/>
              </a:solidFill>
              <a:latin typeface="+mn-lt"/>
              <a:ea typeface="Calibri"/>
              <a:cs typeface="Calibri"/>
              <a:sym typeface="Calibri"/>
            </a:endParaRPr>
          </a:p>
          <a:p>
            <a:pPr marL="0" marR="0" lvl="0" indent="0" algn="l" rtl="0">
              <a:spcBef>
                <a:spcPts val="360"/>
              </a:spcBef>
              <a:spcAft>
                <a:spcPts val="0"/>
              </a:spcAft>
              <a:buNone/>
            </a:pPr>
            <a:r>
              <a:rPr lang="en-US" sz="1200" b="0" i="0" u="none" strike="noStrike" cap="none" dirty="0">
                <a:solidFill>
                  <a:schemeClr val="dk1"/>
                </a:solidFill>
                <a:latin typeface="+mn-lt"/>
                <a:ea typeface="Calibri"/>
                <a:cs typeface="Calibri"/>
                <a:sym typeface="Calibri"/>
              </a:rPr>
              <a:t>https://opensiuc.lib.siu.edu/cgi/viewcontent.cgi?referer=https://www.google.dk/&amp;httpsredir=1&amp;article=1224&amp;context=tpr</a:t>
            </a:r>
          </a:p>
          <a:p>
            <a:pPr marL="0" marR="0" lvl="0" indent="0" algn="l" rtl="0">
              <a:spcBef>
                <a:spcPts val="360"/>
              </a:spcBef>
              <a:spcAft>
                <a:spcPts val="0"/>
              </a:spcAft>
              <a:buNone/>
            </a:pP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10</a:t>
            </a:fld>
            <a:endParaRPr lang="da-DK"/>
          </a:p>
        </p:txBody>
      </p:sp>
    </p:spTree>
    <p:extLst>
      <p:ext uri="{BB962C8B-B14F-4D97-AF65-F5344CB8AC3E}">
        <p14:creationId xmlns:p14="http://schemas.microsoft.com/office/powerpoint/2010/main" val="2825462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None/>
            </a:pPr>
            <a:r>
              <a:rPr lang="en-US" sz="1200" b="0" i="0" u="none" strike="noStrike" cap="none" dirty="0">
                <a:solidFill>
                  <a:schemeClr val="dk1"/>
                </a:solidFill>
                <a:latin typeface="+mn-lt"/>
                <a:ea typeface="Calibri"/>
                <a:cs typeface="Calibri"/>
                <a:sym typeface="Calibri"/>
              </a:rPr>
              <a:t>Additional skills such as high levels of perspective taking and clear speech by the clinician are essential for a tele-audiology service to be successful.  Do you have enough staff or the right staff in order to provide this service?</a:t>
            </a:r>
            <a:endParaRPr lang="en-US" dirty="0"/>
          </a:p>
          <a:p>
            <a:pPr marL="0" marR="0" lvl="0" indent="0" algn="l" rtl="0">
              <a:lnSpc>
                <a:spcPct val="90000"/>
              </a:lnSpc>
              <a:spcBef>
                <a:spcPts val="360"/>
              </a:spcBef>
              <a:spcAft>
                <a:spcPts val="0"/>
              </a:spcAft>
              <a:buNone/>
            </a:pPr>
            <a:endParaRPr lang="en-US" sz="1200" b="0" i="0" u="none" strike="noStrike" cap="none" dirty="0">
              <a:solidFill>
                <a:schemeClr val="dk1"/>
              </a:solidFill>
              <a:latin typeface="+mn-lt"/>
              <a:ea typeface="Calibri"/>
              <a:cs typeface="Calibri"/>
              <a:sym typeface="Calibri"/>
            </a:endParaRPr>
          </a:p>
          <a:p>
            <a:pPr marL="342900" marR="0" lvl="0" indent="-342900" algn="l" rtl="0">
              <a:lnSpc>
                <a:spcPct val="90000"/>
              </a:lnSpc>
              <a:spcBef>
                <a:spcPts val="360"/>
              </a:spcBef>
              <a:spcAft>
                <a:spcPts val="0"/>
              </a:spcAft>
              <a:buClr>
                <a:schemeClr val="dk1"/>
              </a:buClr>
              <a:buSzPts val="1200"/>
              <a:buFont typeface="Arial"/>
              <a:buChar char="•"/>
            </a:pPr>
            <a:r>
              <a:rPr lang="en-US" sz="1200" b="1" i="0" u="none" strike="noStrike" cap="none" dirty="0">
                <a:solidFill>
                  <a:schemeClr val="dk1"/>
                </a:solidFill>
                <a:latin typeface="+mn-lt"/>
                <a:ea typeface="Calibri"/>
                <a:cs typeface="Calibri"/>
                <a:sym typeface="Calibri"/>
              </a:rPr>
              <a:t>Things to consider:</a:t>
            </a:r>
            <a:endParaRPr lang="en-US" sz="1200" b="0" i="0" u="none" strike="noStrike" cap="none" dirty="0">
              <a:solidFill>
                <a:schemeClr val="dk1"/>
              </a:solidFill>
              <a:latin typeface="+mn-lt"/>
              <a:ea typeface="Calibri"/>
              <a:cs typeface="Calibri"/>
              <a:sym typeface="Calibri"/>
            </a:endParaRPr>
          </a:p>
          <a:p>
            <a:pPr marL="342900" marR="0" lvl="0" indent="-342900" algn="l" rtl="0">
              <a:lnSpc>
                <a:spcPct val="90000"/>
              </a:lnSpc>
              <a:spcBef>
                <a:spcPts val="480"/>
              </a:spcBef>
              <a:spcAft>
                <a:spcPts val="0"/>
              </a:spcAft>
              <a:buClr>
                <a:schemeClr val="dk1"/>
              </a:buClr>
              <a:buSzPts val="1600"/>
              <a:buFont typeface="Arial"/>
              <a:buChar char="•"/>
            </a:pPr>
            <a:r>
              <a:rPr lang="en-US" sz="1600" b="0" i="0" u="none" strike="noStrike" cap="none" dirty="0">
                <a:solidFill>
                  <a:schemeClr val="dk1"/>
                </a:solidFill>
                <a:latin typeface="+mn-lt"/>
                <a:ea typeface="Calibri"/>
                <a:cs typeface="Calibri"/>
                <a:sym typeface="Calibri"/>
              </a:rPr>
              <a:t>Think about the user experience-- </a:t>
            </a:r>
            <a:r>
              <a:rPr lang="en-US" sz="1200" b="0" i="0" u="none" strike="noStrike" cap="none" dirty="0">
                <a:solidFill>
                  <a:schemeClr val="dk1"/>
                </a:solidFill>
                <a:latin typeface="+mn-lt"/>
                <a:ea typeface="Calibri"/>
                <a:cs typeface="Calibri"/>
                <a:sym typeface="Calibri"/>
              </a:rPr>
              <a:t>what does the service look like from the patients perspective? Can you put yourself in your patients ‘shoes’ and imagine how they would find the service? Is it easy or hard for them to access and engage with the service?</a:t>
            </a:r>
            <a:endParaRPr lang="en-US" dirty="0"/>
          </a:p>
          <a:p>
            <a:pPr marL="0" marR="0" lvl="0" indent="0" algn="l" rtl="0">
              <a:lnSpc>
                <a:spcPct val="90000"/>
              </a:lnSpc>
              <a:spcBef>
                <a:spcPts val="360"/>
              </a:spcBef>
              <a:spcAft>
                <a:spcPts val="0"/>
              </a:spcAft>
              <a:buNone/>
            </a:pPr>
            <a:endParaRPr lang="en-US" sz="1200" b="0" i="0" u="none" strike="noStrike" cap="none" dirty="0">
              <a:solidFill>
                <a:schemeClr val="dk1"/>
              </a:solidFill>
              <a:latin typeface="+mn-lt"/>
              <a:ea typeface="Calibri"/>
              <a:cs typeface="Calibri"/>
              <a:sym typeface="Calibri"/>
            </a:endParaRPr>
          </a:p>
          <a:p>
            <a:pPr marL="342900" marR="0" lvl="0" indent="-342900" algn="l" rtl="0">
              <a:lnSpc>
                <a:spcPct val="90000"/>
              </a:lnSpc>
              <a:spcBef>
                <a:spcPts val="480"/>
              </a:spcBef>
              <a:spcAft>
                <a:spcPts val="0"/>
              </a:spcAft>
              <a:buClr>
                <a:schemeClr val="dk1"/>
              </a:buClr>
              <a:buSzPts val="1600"/>
              <a:buFont typeface="Arial"/>
              <a:buChar char="•"/>
            </a:pPr>
            <a:r>
              <a:rPr lang="en-US" sz="1600" b="0" i="0" u="none" strike="noStrike" cap="none" dirty="0">
                <a:solidFill>
                  <a:schemeClr val="dk1"/>
                </a:solidFill>
                <a:latin typeface="+mn-lt"/>
                <a:ea typeface="Calibri"/>
                <a:cs typeface="Calibri"/>
                <a:sym typeface="Calibri"/>
              </a:rPr>
              <a:t>Do you need any additional staff?</a:t>
            </a:r>
            <a:endParaRPr lang="en-US" dirty="0"/>
          </a:p>
          <a:p>
            <a:pPr marL="342900" marR="0" lvl="0" indent="-342900" algn="l" rtl="0">
              <a:lnSpc>
                <a:spcPct val="90000"/>
              </a:lnSpc>
              <a:spcBef>
                <a:spcPts val="480"/>
              </a:spcBef>
              <a:spcAft>
                <a:spcPts val="0"/>
              </a:spcAft>
              <a:buClr>
                <a:schemeClr val="dk1"/>
              </a:buClr>
              <a:buSzPts val="1600"/>
              <a:buFont typeface="Noto Sans Symbols"/>
              <a:buChar char="➢"/>
            </a:pPr>
            <a:r>
              <a:rPr lang="en-US" sz="1600" b="0" i="0" u="none" strike="noStrike" cap="none"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Examples might be: Technology assistants in order to operate the remote equipment and be available for patients at the site where the clients attend</a:t>
            </a:r>
          </a:p>
          <a:p>
            <a:pPr marL="342900" marR="0" lvl="0" indent="-342900" algn="l" rtl="0">
              <a:lnSpc>
                <a:spcPct val="90000"/>
              </a:lnSpc>
              <a:spcBef>
                <a:spcPts val="360"/>
              </a:spcBef>
              <a:spcAft>
                <a:spcPts val="0"/>
              </a:spcAft>
              <a:buClr>
                <a:schemeClr val="dk1"/>
              </a:buClr>
              <a:buSzPts val="1200"/>
              <a:buFont typeface="Noto Sans Symbols"/>
              <a:buChar char="➢"/>
            </a:pPr>
            <a:r>
              <a:rPr lang="en-US" sz="1200" b="0" i="0" u="none" strike="noStrike" cap="none" dirty="0">
                <a:solidFill>
                  <a:schemeClr val="dk1"/>
                </a:solidFill>
                <a:latin typeface="+mn-lt"/>
                <a:ea typeface="Calibri"/>
                <a:cs typeface="Calibri"/>
                <a:sym typeface="Calibri"/>
              </a:rPr>
              <a:t>You may need to employ a website designer or app developer to help you build the functionality that you require. Maybe you can just use existing staff that you have, and teach them new skills?</a:t>
            </a:r>
            <a:endParaRPr lang="en-US" dirty="0"/>
          </a:p>
          <a:p>
            <a:pPr marL="0" marR="0" lvl="0" indent="0" algn="l" rtl="0">
              <a:lnSpc>
                <a:spcPct val="90000"/>
              </a:lnSpc>
              <a:spcBef>
                <a:spcPts val="360"/>
              </a:spcBef>
              <a:spcAft>
                <a:spcPts val="0"/>
              </a:spcAft>
              <a:buNone/>
            </a:pPr>
            <a:endParaRPr lang="en-US" sz="1200" b="0" i="0" u="none" strike="noStrike" cap="none" dirty="0">
              <a:solidFill>
                <a:schemeClr val="dk1"/>
              </a:solidFill>
              <a:latin typeface="+mn-lt"/>
              <a:ea typeface="Calibri"/>
              <a:cs typeface="Calibri"/>
              <a:sym typeface="Calibri"/>
            </a:endParaRPr>
          </a:p>
          <a:p>
            <a:endParaRPr lang="da-DK" dirty="0"/>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11</a:t>
            </a:fld>
            <a:endParaRPr lang="da-DK"/>
          </a:p>
        </p:txBody>
      </p:sp>
    </p:spTree>
    <p:extLst>
      <p:ext uri="{BB962C8B-B14F-4D97-AF65-F5344CB8AC3E}">
        <p14:creationId xmlns:p14="http://schemas.microsoft.com/office/powerpoint/2010/main" val="251343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If you want to start providing a service at a site you currently only visit occasionally or that has no service currently, you may need to consider how the patients will arrive and get transport to that site.</a:t>
            </a:r>
            <a:r>
              <a:rPr lang="en-US" sz="1200" b="0" i="0" u="none" strike="noStrike" cap="none" baseline="0"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Can you utilize other health services clinics in the area? Is your current clinic set up for you to be able to sit at a computer</a:t>
            </a:r>
            <a:r>
              <a:rPr lang="en-US" sz="1200" b="0" i="0" u="none" strike="noStrike" cap="none" baseline="0"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monitor for extended periods of time to provide remote</a:t>
            </a:r>
            <a:r>
              <a:rPr lang="en-US" sz="1200" b="0" i="0" u="none" strike="noStrike" cap="none" baseline="0" dirty="0">
                <a:solidFill>
                  <a:schemeClr val="dk1"/>
                </a:solidFill>
                <a:latin typeface="+mn-lt"/>
                <a:ea typeface="Calibri"/>
                <a:cs typeface="Calibri"/>
                <a:sym typeface="Calibri"/>
              </a:rPr>
              <a:t> services?</a:t>
            </a:r>
            <a:endParaRPr lang="en-US" dirty="0"/>
          </a:p>
          <a:p>
            <a:pPr marL="0" marR="0" lvl="0" indent="0" algn="l" rtl="0">
              <a:spcBef>
                <a:spcPts val="360"/>
              </a:spcBef>
              <a:spcAft>
                <a:spcPts val="0"/>
              </a:spcAft>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360"/>
              </a:spcBef>
              <a:spcAft>
                <a:spcPts val="0"/>
              </a:spcAft>
              <a:buNone/>
            </a:pPr>
            <a:r>
              <a:rPr lang="en-US" sz="1200" b="0" i="0" u="none" strike="noStrike" cap="none" dirty="0">
                <a:solidFill>
                  <a:schemeClr val="dk1"/>
                </a:solidFill>
                <a:latin typeface="+mn-lt"/>
                <a:ea typeface="Calibri"/>
                <a:cs typeface="Calibri"/>
                <a:sym typeface="Calibri"/>
              </a:rPr>
              <a:t>Do you have a monitor, webcam, and a video otoscope for the remote site?  Consider what you need at your</a:t>
            </a:r>
            <a:r>
              <a:rPr lang="en-US" sz="1200" b="0" i="0" u="none" strike="noStrike" cap="none" baseline="0" dirty="0">
                <a:solidFill>
                  <a:schemeClr val="dk1"/>
                </a:solidFill>
                <a:latin typeface="+mn-lt"/>
                <a:ea typeface="Calibri"/>
                <a:cs typeface="Calibri"/>
                <a:sym typeface="Calibri"/>
              </a:rPr>
              <a:t> local site and at your remote site</a:t>
            </a:r>
            <a:r>
              <a:rPr lang="en-US" sz="1200" b="0" i="0" u="none" strike="noStrike" cap="none" dirty="0">
                <a:solidFill>
                  <a:schemeClr val="dk1"/>
                </a:solidFill>
                <a:latin typeface="+mn-lt"/>
                <a:ea typeface="Calibri"/>
                <a:cs typeface="Calibri"/>
                <a:sym typeface="Calibri"/>
              </a:rPr>
              <a:t>.</a:t>
            </a:r>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12</a:t>
            </a:fld>
            <a:endParaRPr lang="da-DK"/>
          </a:p>
        </p:txBody>
      </p:sp>
    </p:spTree>
    <p:extLst>
      <p:ext uri="{BB962C8B-B14F-4D97-AF65-F5344CB8AC3E}">
        <p14:creationId xmlns:p14="http://schemas.microsoft.com/office/powerpoint/2010/main" val="2660350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Part of this section may relate to other issues such as IT or equipment as well, so think about what you currently have here and what else you might need. It doesn’t matter if it repeats itself, that just shows that it is a vital part of the recipe.</a:t>
            </a:r>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13</a:t>
            </a:fld>
            <a:endParaRPr lang="da-DK"/>
          </a:p>
        </p:txBody>
      </p:sp>
    </p:spTree>
    <p:extLst>
      <p:ext uri="{BB962C8B-B14F-4D97-AF65-F5344CB8AC3E}">
        <p14:creationId xmlns:p14="http://schemas.microsoft.com/office/powerpoint/2010/main" val="213574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Ingredient</a:t>
            </a:r>
            <a:r>
              <a:rPr lang="en-US" sz="1200" b="0" i="0" u="none" strike="noStrike" cap="none" baseline="0" dirty="0">
                <a:solidFill>
                  <a:schemeClr val="dk1"/>
                </a:solidFill>
                <a:latin typeface="+mn-lt"/>
                <a:ea typeface="Calibri"/>
                <a:cs typeface="Calibri"/>
                <a:sym typeface="Calibri"/>
              </a:rPr>
              <a:t> 3: </a:t>
            </a:r>
            <a:r>
              <a:rPr lang="en-US" dirty="0"/>
              <a:t>STAKEHOLDERS</a:t>
            </a:r>
          </a:p>
          <a:p>
            <a:pPr marL="0" marR="0" lvl="0" indent="0" algn="l" rtl="0">
              <a:spcBef>
                <a:spcPts val="0"/>
              </a:spcBef>
              <a:spcAft>
                <a:spcPts val="0"/>
              </a:spcAft>
              <a:buNone/>
            </a:pPr>
            <a:endParaRPr lang="en-US" sz="1200" b="0" i="0" u="none" strike="noStrike" cap="none" dirty="0">
              <a:solidFill>
                <a:schemeClr val="dk1"/>
              </a:solidFill>
              <a:latin typeface="+mn-lt"/>
              <a:ea typeface="Calibri"/>
              <a:cs typeface="Calibri"/>
              <a:sym typeface="Calibri"/>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ea typeface="Calibri"/>
                <a:cs typeface="Calibri"/>
                <a:sym typeface="Calibri"/>
              </a:rPr>
              <a:t>Consider where your services</a:t>
            </a:r>
            <a:r>
              <a:rPr lang="en-US" sz="1200" b="0" i="0" u="none" strike="noStrike" cap="none" baseline="0" dirty="0">
                <a:solidFill>
                  <a:schemeClr val="dk1"/>
                </a:solidFill>
                <a:latin typeface="+mn-lt"/>
                <a:ea typeface="Calibri"/>
                <a:cs typeface="Calibri"/>
                <a:sym typeface="Calibri"/>
              </a:rPr>
              <a:t> are really </a:t>
            </a:r>
            <a:r>
              <a:rPr lang="en-US" sz="1200" b="0" i="0" u="none" strike="noStrike" cap="none" dirty="0">
                <a:solidFill>
                  <a:schemeClr val="dk1"/>
                </a:solidFill>
                <a:latin typeface="+mn-lt"/>
                <a:ea typeface="Calibri"/>
                <a:cs typeface="Calibri"/>
                <a:sym typeface="Calibri"/>
              </a:rPr>
              <a:t>needed</a:t>
            </a:r>
            <a:r>
              <a:rPr lang="en-US" sz="1200" b="0" i="0" u="none" strike="noStrike" cap="none" baseline="0" dirty="0">
                <a:solidFill>
                  <a:schemeClr val="dk1"/>
                </a:solidFill>
                <a:latin typeface="+mn-lt"/>
                <a:ea typeface="Calibri"/>
                <a:cs typeface="Calibri"/>
                <a:sym typeface="Calibri"/>
              </a:rPr>
              <a:t> and provide them via tele-audiology. </a:t>
            </a:r>
            <a:r>
              <a:rPr lang="en-US" sz="1200" b="0" i="0" u="none" strike="noStrike" cap="none" dirty="0">
                <a:solidFill>
                  <a:schemeClr val="dk1"/>
                </a:solidFill>
                <a:latin typeface="+mn-lt"/>
                <a:ea typeface="Calibri"/>
                <a:cs typeface="Calibri"/>
                <a:sym typeface="Calibri"/>
              </a:rPr>
              <a:t> Maybe your specialty services are unique</a:t>
            </a:r>
            <a:r>
              <a:rPr lang="en-US" sz="1200" b="0" i="0" u="none" strike="noStrike" cap="none" baseline="0"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in</a:t>
            </a:r>
            <a:r>
              <a:rPr lang="en-US" sz="1200" b="0" i="0" u="none" strike="noStrike" cap="none" baseline="0" dirty="0">
                <a:solidFill>
                  <a:schemeClr val="dk1"/>
                </a:solidFill>
                <a:latin typeface="+mn-lt"/>
                <a:ea typeface="Calibri"/>
                <a:cs typeface="Calibri"/>
                <a:sym typeface="Calibri"/>
              </a:rPr>
              <a:t> a particular remote location</a:t>
            </a:r>
            <a:r>
              <a:rPr lang="en-US" sz="1200" b="0" i="0" u="none" strike="noStrike" cap="none" dirty="0">
                <a:solidFill>
                  <a:schemeClr val="dk1"/>
                </a:solidFill>
                <a:latin typeface="+mn-lt"/>
                <a:ea typeface="Calibri"/>
                <a:cs typeface="Calibri"/>
                <a:sym typeface="Calibri"/>
              </a:rPr>
              <a:t>. </a:t>
            </a:r>
            <a:r>
              <a:rPr lang="en-US" sz="1200" b="0" i="0" u="none" strike="noStrike" cap="none" baseline="0" dirty="0">
                <a:solidFill>
                  <a:schemeClr val="dk1"/>
                </a:solidFill>
                <a:latin typeface="+mn-lt"/>
                <a:ea typeface="Calibri"/>
                <a:cs typeface="Calibri"/>
                <a:sym typeface="Calibri"/>
              </a:rPr>
              <a:t> For example, m</a:t>
            </a:r>
            <a:r>
              <a:rPr lang="en-US" sz="1200" b="0" i="0" u="none" strike="noStrike" cap="none" dirty="0">
                <a:solidFill>
                  <a:schemeClr val="dk1"/>
                </a:solidFill>
                <a:latin typeface="+mn-lt"/>
                <a:ea typeface="Calibri"/>
                <a:cs typeface="Calibri"/>
                <a:sym typeface="Calibri"/>
              </a:rPr>
              <a:t>aybe a particular hospital provides diagnostic services, but not rehabilitative services. Maybe a health care service in a</a:t>
            </a:r>
            <a:r>
              <a:rPr lang="en-US" sz="1200" b="0" i="0" u="none" strike="noStrike" cap="none" baseline="0" dirty="0">
                <a:solidFill>
                  <a:schemeClr val="dk1"/>
                </a:solidFill>
                <a:latin typeface="+mn-lt"/>
                <a:ea typeface="Calibri"/>
                <a:cs typeface="Calibri"/>
                <a:sym typeface="Calibri"/>
              </a:rPr>
              <a:t> particular town </a:t>
            </a:r>
            <a:r>
              <a:rPr lang="en-US" sz="1200" b="0" i="0" u="none" strike="noStrike" cap="none" dirty="0">
                <a:solidFill>
                  <a:schemeClr val="dk1"/>
                </a:solidFill>
                <a:latin typeface="+mn-lt"/>
                <a:ea typeface="Calibri"/>
                <a:cs typeface="Calibri"/>
                <a:sym typeface="Calibri"/>
              </a:rPr>
              <a:t>sees babies, but not older children or adults,</a:t>
            </a:r>
            <a:r>
              <a:rPr lang="en-US" sz="1200" b="0" i="0" u="none" strike="noStrike" cap="none" baseline="0" dirty="0">
                <a:solidFill>
                  <a:schemeClr val="dk1"/>
                </a:solidFill>
                <a:latin typeface="+mn-lt"/>
                <a:ea typeface="Calibri"/>
                <a:cs typeface="Calibri"/>
                <a:sym typeface="Calibri"/>
              </a:rPr>
              <a:t> etc.   These are potential collaborators. </a:t>
            </a:r>
          </a:p>
          <a:p>
            <a:pPr marL="0" marR="0" lvl="0" indent="0" algn="l" rtl="0">
              <a:spcBef>
                <a:spcPts val="0"/>
              </a:spcBef>
              <a:spcAft>
                <a:spcPts val="0"/>
              </a:spcAft>
              <a:buNone/>
            </a:pPr>
            <a:endParaRPr lang="en-US" sz="1200" b="1"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US" sz="1200" b="1" i="0" u="none" strike="noStrike" cap="none" dirty="0">
                <a:solidFill>
                  <a:schemeClr val="dk1"/>
                </a:solidFill>
                <a:latin typeface="+mn-lt"/>
                <a:ea typeface="Calibri"/>
                <a:cs typeface="Calibri"/>
                <a:sym typeface="Calibri"/>
              </a:rPr>
              <a:t>Things to consider:</a:t>
            </a:r>
            <a:endParaRPr lang="en-US" dirty="0"/>
          </a:p>
          <a:p>
            <a:pPr marL="342900" marR="0" lvl="0" indent="-342900" algn="l" rtl="0">
              <a:spcBef>
                <a:spcPts val="360"/>
              </a:spcBef>
              <a:spcAft>
                <a:spcPts val="0"/>
              </a:spcAft>
              <a:buClr>
                <a:schemeClr val="dk1"/>
              </a:buClr>
              <a:buSzPts val="1200"/>
              <a:buFont typeface="Noto Sans Symbols"/>
              <a:buChar char="➢"/>
            </a:pPr>
            <a:r>
              <a:rPr lang="en-US" sz="1200" b="0" i="0" u="none" strike="noStrike" cap="none" dirty="0">
                <a:solidFill>
                  <a:schemeClr val="dk1"/>
                </a:solidFill>
                <a:latin typeface="+mn-lt"/>
                <a:ea typeface="Calibri"/>
                <a:cs typeface="Calibri"/>
                <a:sym typeface="Calibri"/>
              </a:rPr>
              <a:t>Who else do you work with that may need access to some or all of these technologies or services. (i.e.) hospitals schools/ other providers etc.</a:t>
            </a:r>
            <a:endParaRPr lang="en-US" dirty="0"/>
          </a:p>
          <a:p>
            <a:pPr marL="342900" marR="0" lvl="0" indent="-266700" algn="l" rtl="0">
              <a:spcBef>
                <a:spcPts val="36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342900" marR="0" lvl="0" indent="-342900" algn="l" rtl="0">
              <a:spcBef>
                <a:spcPts val="360"/>
              </a:spcBef>
              <a:spcAft>
                <a:spcPts val="0"/>
              </a:spcAft>
              <a:buClr>
                <a:schemeClr val="dk1"/>
              </a:buClr>
              <a:buSzPts val="1200"/>
              <a:buFont typeface="Noto Sans Symbols"/>
              <a:buChar char="➢"/>
            </a:pPr>
            <a:r>
              <a:rPr lang="en-US" sz="1200" b="0" i="0" u="none" strike="noStrike" cap="none" dirty="0">
                <a:solidFill>
                  <a:schemeClr val="dk1"/>
                </a:solidFill>
                <a:latin typeface="+mn-lt"/>
                <a:ea typeface="Calibri"/>
                <a:cs typeface="Calibri"/>
                <a:sym typeface="Calibri"/>
              </a:rPr>
              <a:t>Other hearing service providers or manufacturers,  do you need to work with them to provide the best services. Could you co-ordinate services or link into their resources?</a:t>
            </a:r>
            <a:endParaRPr lang="en-US" dirty="0"/>
          </a:p>
          <a:p>
            <a:pPr marL="342900" marR="0" lvl="0" indent="-266700" algn="l" rtl="0">
              <a:spcBef>
                <a:spcPts val="36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342900" marR="0" lvl="0" indent="-342900" algn="l" rtl="0">
              <a:spcBef>
                <a:spcPts val="360"/>
              </a:spcBef>
              <a:spcAft>
                <a:spcPts val="0"/>
              </a:spcAft>
              <a:buClr>
                <a:schemeClr val="dk1"/>
              </a:buClr>
              <a:buSzPts val="1200"/>
              <a:buFont typeface="Noto Sans Symbols"/>
              <a:buChar char="➢"/>
            </a:pPr>
            <a:r>
              <a:rPr lang="en-US" sz="1200" b="0" i="0" u="none" strike="noStrike" cap="none" dirty="0">
                <a:solidFill>
                  <a:schemeClr val="dk1"/>
                </a:solidFill>
                <a:latin typeface="+mn-lt"/>
                <a:ea typeface="Calibri"/>
                <a:cs typeface="Calibri"/>
                <a:sym typeface="Calibri"/>
              </a:rPr>
              <a:t>Are there data security or patient security issues with other providers (esp. say hospitals or colleges). Are there IT firewalls that prevent you from web conferencing in to see patients at their sites.</a:t>
            </a:r>
            <a:endParaRPr lang="en-US" dirty="0"/>
          </a:p>
          <a:p>
            <a:pPr marL="0" marR="0" lvl="0" indent="0" algn="l" rtl="0">
              <a:spcBef>
                <a:spcPts val="360"/>
              </a:spcBef>
              <a:spcAft>
                <a:spcPts val="0"/>
              </a:spcAft>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This is such a highly variable aspect that only asking and possibly trialing services with potential partners</a:t>
            </a:r>
            <a:r>
              <a:rPr lang="en-US" sz="1200" b="0" i="0" u="none" strike="noStrike" cap="none" baseline="0" dirty="0">
                <a:solidFill>
                  <a:schemeClr val="dk1"/>
                </a:solidFill>
                <a:latin typeface="+mn-lt"/>
                <a:ea typeface="Calibri"/>
                <a:cs typeface="Calibri"/>
                <a:sym typeface="Calibri"/>
              </a:rPr>
              <a:t> or collaborators</a:t>
            </a:r>
            <a:r>
              <a:rPr lang="en-US" sz="1200" b="0" i="0" u="none" strike="noStrike" cap="none" dirty="0">
                <a:solidFill>
                  <a:schemeClr val="dk1"/>
                </a:solidFill>
                <a:latin typeface="+mn-lt"/>
                <a:ea typeface="Calibri"/>
                <a:cs typeface="Calibri"/>
                <a:sym typeface="Calibri"/>
              </a:rPr>
              <a:t> will answer all of your questions. </a:t>
            </a:r>
          </a:p>
          <a:p>
            <a:pPr marL="0" marR="0" lvl="0" indent="0" algn="l" rtl="0">
              <a:spcBef>
                <a:spcPts val="0"/>
              </a:spcBef>
              <a:spcAft>
                <a:spcPts val="0"/>
              </a:spcAft>
              <a:buNone/>
            </a:pPr>
            <a:endParaRPr lang="en-US" sz="1200" b="0" i="0" u="none" strike="noStrike" cap="none" dirty="0">
              <a:solidFill>
                <a:schemeClr val="dk1"/>
              </a:solidFill>
              <a:latin typeface="+mn-lt"/>
              <a:ea typeface="Calibri"/>
              <a:cs typeface="Calibri"/>
              <a:sym typeface="Calibri"/>
            </a:endParaRPr>
          </a:p>
          <a:p>
            <a:endParaRPr lang="da-DK" dirty="0"/>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14</a:t>
            </a:fld>
            <a:endParaRPr lang="da-DK"/>
          </a:p>
        </p:txBody>
      </p:sp>
    </p:spTree>
    <p:extLst>
      <p:ext uri="{BB962C8B-B14F-4D97-AF65-F5344CB8AC3E}">
        <p14:creationId xmlns:p14="http://schemas.microsoft.com/office/powerpoint/2010/main" val="327164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 You may need to contact your stakeholders or do some investigations around the type of infrastructure or services they provide if relevant. You may not need this section at all if you work alone and don’t co-ordinate your activities or services with other healthcare or audiology providers.</a:t>
            </a:r>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15</a:t>
            </a:fld>
            <a:endParaRPr lang="da-DK"/>
          </a:p>
        </p:txBody>
      </p:sp>
    </p:spTree>
    <p:extLst>
      <p:ext uri="{BB962C8B-B14F-4D97-AF65-F5344CB8AC3E}">
        <p14:creationId xmlns:p14="http://schemas.microsoft.com/office/powerpoint/2010/main" val="3827613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This step may require communicating with the government or professional bodies section in the area that has tele-health governance and licensing responsibility in order to find out if there are any restrictions or compliance requirements.  Start by doing an</a:t>
            </a:r>
            <a:r>
              <a:rPr lang="en-US" sz="1200" b="0" i="0" u="none" strike="noStrike" cap="none" baseline="0" dirty="0">
                <a:solidFill>
                  <a:schemeClr val="dk1"/>
                </a:solidFill>
                <a:latin typeface="+mn-lt"/>
                <a:ea typeface="Calibri"/>
                <a:cs typeface="Calibri"/>
                <a:sym typeface="Calibri"/>
              </a:rPr>
              <a:t> online </a:t>
            </a:r>
            <a:r>
              <a:rPr lang="en-US" sz="1200" b="0" i="0" u="none" strike="noStrike" cap="none" dirty="0">
                <a:solidFill>
                  <a:schemeClr val="dk1"/>
                </a:solidFill>
                <a:latin typeface="+mn-lt"/>
                <a:ea typeface="Calibri"/>
                <a:cs typeface="Calibri"/>
                <a:sym typeface="Calibri"/>
              </a:rPr>
              <a:t>search for tele-health in the state/territory you will be working in.</a:t>
            </a:r>
            <a:endParaRPr lang="en-US" dirty="0"/>
          </a:p>
          <a:p>
            <a:pPr marL="0" marR="0" lvl="0" indent="0" algn="l" rtl="0">
              <a:spcBef>
                <a:spcPts val="360"/>
              </a:spcBef>
              <a:spcAft>
                <a:spcPts val="0"/>
              </a:spcAft>
              <a:buNone/>
            </a:pPr>
            <a:r>
              <a:rPr lang="en-US" sz="1200" b="1" i="0" u="none" strike="noStrike" cap="none" dirty="0">
                <a:solidFill>
                  <a:schemeClr val="dk1"/>
                </a:solidFill>
                <a:latin typeface="+mn-lt"/>
                <a:ea typeface="Calibri"/>
                <a:cs typeface="Calibri"/>
                <a:sym typeface="Calibri"/>
              </a:rPr>
              <a:t>Things to consider:</a:t>
            </a:r>
            <a:endParaRPr lang="en-US" sz="1200" b="0" i="0" u="none" strike="noStrike" cap="none" dirty="0">
              <a:solidFill>
                <a:schemeClr val="tx1"/>
              </a:solidFill>
              <a:latin typeface="+mn-lt"/>
              <a:ea typeface="+mn-ea"/>
              <a:cs typeface="+mn-cs"/>
              <a:sym typeface="Calibri"/>
            </a:endParaRPr>
          </a:p>
          <a:p>
            <a:pPr marL="171450" marR="0" lvl="0" indent="-171450" algn="l" rtl="0">
              <a:spcBef>
                <a:spcPts val="360"/>
              </a:spcBef>
              <a:spcAft>
                <a:spcPts val="0"/>
              </a:spcAft>
              <a:buFont typeface="Arial" panose="020B0604020202020204" pitchFamily="34" charset="0"/>
              <a:buChar char="•"/>
            </a:pPr>
            <a:r>
              <a:rPr lang="en-US" sz="1200" dirty="0"/>
              <a:t>Would your tele-audiology service be available within the same state/province/territory/country, or across state/province/territory/country lines?</a:t>
            </a:r>
          </a:p>
          <a:p>
            <a:pPr marL="171450" marR="0" lvl="0" indent="-171450" algn="l" rtl="0">
              <a:spcBef>
                <a:spcPts val="360"/>
              </a:spcBef>
              <a:spcAft>
                <a:spcPts val="0"/>
              </a:spcAft>
              <a:buFont typeface="Arial" panose="020B0604020202020204" pitchFamily="34" charset="0"/>
              <a:buChar char="•"/>
            </a:pPr>
            <a:r>
              <a:rPr lang="en-US" sz="1200" dirty="0"/>
              <a:t>Are there state-funded or government-funded services available to support your service?</a:t>
            </a:r>
          </a:p>
          <a:p>
            <a:pPr marL="171450" indent="-171450">
              <a:buClr>
                <a:schemeClr val="bg1"/>
              </a:buClr>
              <a:buSzPts val="2000"/>
              <a:buFont typeface="Arial" panose="020B0604020202020204" pitchFamily="34" charset="0"/>
              <a:buChar char="•"/>
            </a:pPr>
            <a:r>
              <a:rPr lang="en-US" sz="1200" dirty="0"/>
              <a:t>Are there audiology-specific licenses that you need in order to work within other states/provinces/territories/countries? </a:t>
            </a:r>
          </a:p>
          <a:p>
            <a:pPr marL="171450" indent="-171450">
              <a:buClr>
                <a:schemeClr val="bg1"/>
              </a:buClr>
              <a:buSzPts val="2000"/>
              <a:buFont typeface="Arial" panose="020B0604020202020204" pitchFamily="34" charset="0"/>
              <a:buChar char="•"/>
            </a:pPr>
            <a:r>
              <a:rPr lang="en-US" sz="1200" dirty="0"/>
              <a:t>Are there tele-health specific licensing requirements for your local state or territory?</a:t>
            </a:r>
          </a:p>
          <a:p>
            <a:pPr marL="0" marR="0" lvl="0" indent="0" algn="l" rtl="0">
              <a:spcBef>
                <a:spcPts val="360"/>
              </a:spcBef>
              <a:spcAft>
                <a:spcPts val="0"/>
              </a:spcAft>
              <a:buNone/>
            </a:pP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16</a:t>
            </a:fld>
            <a:endParaRPr lang="da-DK"/>
          </a:p>
        </p:txBody>
      </p:sp>
    </p:spTree>
    <p:extLst>
      <p:ext uri="{BB962C8B-B14F-4D97-AF65-F5344CB8AC3E}">
        <p14:creationId xmlns:p14="http://schemas.microsoft.com/office/powerpoint/2010/main" val="1346587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17</a:t>
            </a:fld>
            <a:endParaRPr lang="da-DK"/>
          </a:p>
        </p:txBody>
      </p:sp>
    </p:spTree>
    <p:extLst>
      <p:ext uri="{BB962C8B-B14F-4D97-AF65-F5344CB8AC3E}">
        <p14:creationId xmlns:p14="http://schemas.microsoft.com/office/powerpoint/2010/main" val="316084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rtl="0">
              <a:spcBef>
                <a:spcPts val="360"/>
              </a:spcBef>
              <a:spcAft>
                <a:spcPts val="0"/>
              </a:spcAft>
              <a:buNone/>
            </a:pPr>
            <a:r>
              <a:rPr lang="en-US" sz="1200" b="0" i="0" u="none" strike="noStrike" cap="none" dirty="0">
                <a:solidFill>
                  <a:schemeClr val="dk1"/>
                </a:solidFill>
                <a:latin typeface="+mn-lt"/>
                <a:ea typeface="Calibri"/>
                <a:cs typeface="Calibri"/>
                <a:sym typeface="Calibri"/>
              </a:rPr>
              <a:t>Things to consider:</a:t>
            </a:r>
          </a:p>
          <a:p>
            <a:pPr marL="342900" marR="0" lvl="0" indent="-342900" algn="l" rtl="0">
              <a:spcBef>
                <a:spcPts val="36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Internet and Telephone coverage. Some more remote areas don’t have internet or even quality phone coverage. If they do, it may be intermittent or only available o certain days. Others have mobile but not landline services. Cable/ADSL or 4-5G services</a:t>
            </a:r>
            <a:r>
              <a:rPr lang="en-US" sz="1200" b="0" i="0" u="none" strike="noStrike" cap="none" baseline="0" dirty="0">
                <a:solidFill>
                  <a:schemeClr val="dk1"/>
                </a:solidFill>
                <a:latin typeface="+mn-lt"/>
                <a:ea typeface="Calibri"/>
                <a:cs typeface="Calibri"/>
                <a:sym typeface="Calibri"/>
              </a:rPr>
              <a:t> are optimal.</a:t>
            </a:r>
            <a:r>
              <a:rPr lang="en-US" sz="1200" b="0" i="0" u="none" strike="noStrike" cap="none" dirty="0">
                <a:solidFill>
                  <a:schemeClr val="dk1"/>
                </a:solidFill>
                <a:latin typeface="+mn-lt"/>
                <a:ea typeface="Calibri"/>
                <a:cs typeface="Calibri"/>
                <a:sym typeface="Calibri"/>
              </a:rPr>
              <a:t> </a:t>
            </a:r>
          </a:p>
          <a:p>
            <a:pPr marL="342900" marR="0" lvl="0" indent="-342900" algn="l" rtl="0">
              <a:spcBef>
                <a:spcPts val="36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Software needed: What additional  IT applications might you need in order to provide your service?  These might be web conferencing software/apps/ desktop sharing requirements. Some of these may require you to purchase user licenses. Wh</a:t>
            </a:r>
            <a:r>
              <a:rPr lang="en-US" b="0" dirty="0"/>
              <a:t>o will maintain these and ensure versions are updated?</a:t>
            </a:r>
          </a:p>
          <a:p>
            <a:pPr marL="342900" marR="0" lvl="0" indent="-342900" algn="l" rtl="0">
              <a:spcBef>
                <a:spcPts val="360"/>
              </a:spcBef>
              <a:spcAft>
                <a:spcPts val="0"/>
              </a:spcAft>
              <a:buClr>
                <a:schemeClr val="dk1"/>
              </a:buClr>
              <a:buSzPts val="1200"/>
              <a:buFont typeface="Arial"/>
              <a:buChar char="•"/>
            </a:pPr>
            <a:r>
              <a:rPr lang="en-US" sz="1200" b="0" dirty="0"/>
              <a:t>What technology do your patients have; is it compatible?</a:t>
            </a:r>
          </a:p>
          <a:p>
            <a:pPr marL="342900" marR="0" lvl="0" indent="-342900" algn="l" rtl="0">
              <a:spcBef>
                <a:spcPts val="36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What technology do your patients have and is it compatible?</a:t>
            </a:r>
          </a:p>
          <a:p>
            <a:pPr marL="800100" marR="0" lvl="1" indent="-342900" algn="l" rtl="0">
              <a:spcBef>
                <a:spcPts val="36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Is your website or service compatible to be viewed and accessed on those devices? Consider what type of internet and communication services your patients have access to. This is key to ensuring your service is compatible with what is available to your patients. For instance, accessing certain apps or even websites isn’t always possible on every type</a:t>
            </a:r>
            <a:r>
              <a:rPr lang="en-US" sz="1200" b="0" i="0" u="none" strike="noStrike" cap="none" baseline="0" dirty="0">
                <a:solidFill>
                  <a:schemeClr val="dk1"/>
                </a:solidFill>
                <a:latin typeface="+mn-lt"/>
                <a:ea typeface="Calibri"/>
                <a:cs typeface="Calibri"/>
                <a:sym typeface="Calibri"/>
              </a:rPr>
              <a:t> of </a:t>
            </a:r>
            <a:r>
              <a:rPr lang="en-US" sz="1200" b="0" i="0" u="none" strike="noStrike" cap="none" dirty="0">
                <a:solidFill>
                  <a:schemeClr val="dk1"/>
                </a:solidFill>
                <a:latin typeface="+mn-lt"/>
                <a:ea typeface="Calibri"/>
                <a:cs typeface="Calibri"/>
                <a:sym typeface="Calibri"/>
              </a:rPr>
              <a:t>device, as it depends on what version of the device and operating system is used (IOS vs Android for instance). Maybe you can do a web conferencing session on a PC but not on a Mac? Maybe</a:t>
            </a:r>
            <a:r>
              <a:rPr lang="en-US" sz="1200" b="0" i="0" u="none" strike="noStrike" cap="none" baseline="0" dirty="0">
                <a:solidFill>
                  <a:schemeClr val="dk1"/>
                </a:solidFill>
                <a:latin typeface="+mn-lt"/>
                <a:ea typeface="Calibri"/>
                <a:cs typeface="Calibri"/>
                <a:sym typeface="Calibri"/>
              </a:rPr>
              <a:t> y</a:t>
            </a:r>
            <a:r>
              <a:rPr lang="en-US" sz="1200" b="0" i="0" u="none" strike="noStrike" cap="none" dirty="0">
                <a:solidFill>
                  <a:schemeClr val="dk1"/>
                </a:solidFill>
                <a:latin typeface="+mn-lt"/>
                <a:ea typeface="Calibri"/>
                <a:cs typeface="Calibri"/>
                <a:sym typeface="Calibri"/>
              </a:rPr>
              <a:t>our patients only have smart phones but not a computer? Whichever you</a:t>
            </a:r>
            <a:r>
              <a:rPr lang="en-US" sz="1200" b="0" i="0" u="none" strike="noStrike" cap="none" baseline="0" dirty="0">
                <a:solidFill>
                  <a:schemeClr val="dk1"/>
                </a:solidFill>
                <a:latin typeface="+mn-lt"/>
                <a:ea typeface="Calibri"/>
                <a:cs typeface="Calibri"/>
                <a:sym typeface="Calibri"/>
              </a:rPr>
              <a:t> choose has </a:t>
            </a:r>
            <a:r>
              <a:rPr lang="en-US" sz="1200" b="0" i="0" u="none" strike="noStrike" cap="none" dirty="0">
                <a:solidFill>
                  <a:schemeClr val="dk1"/>
                </a:solidFill>
                <a:latin typeface="+mn-lt"/>
                <a:ea typeface="Calibri"/>
                <a:cs typeface="Calibri"/>
                <a:sym typeface="Calibri"/>
              </a:rPr>
              <a:t>to match up with what</a:t>
            </a:r>
            <a:r>
              <a:rPr lang="en-US" sz="1200" b="0" i="0" u="none" strike="noStrike" cap="none" baseline="0" dirty="0">
                <a:solidFill>
                  <a:schemeClr val="dk1"/>
                </a:solidFill>
                <a:latin typeface="+mn-lt"/>
                <a:ea typeface="Calibri"/>
                <a:cs typeface="Calibri"/>
                <a:sym typeface="Calibri"/>
              </a:rPr>
              <a:t> your patients can access. </a:t>
            </a:r>
          </a:p>
          <a:p>
            <a:pPr marL="0" marR="0" lvl="0" indent="0" algn="l" rtl="0">
              <a:spcBef>
                <a:spcPts val="0"/>
              </a:spcBef>
              <a:spcAft>
                <a:spcPts val="0"/>
              </a:spcAft>
              <a:buNone/>
            </a:pPr>
            <a:endParaRPr lang="en-US" dirty="0"/>
          </a:p>
          <a:p>
            <a:pPr marL="0" marR="0" lvl="0" indent="0" algn="l" rtl="0">
              <a:spcBef>
                <a:spcPts val="360"/>
              </a:spcBef>
              <a:spcAft>
                <a:spcPts val="0"/>
              </a:spcAft>
              <a:buNone/>
            </a:pPr>
            <a:endParaRPr lang="en-US" sz="1200" b="1" i="0" u="none" strike="noStrike" cap="none" dirty="0">
              <a:solidFill>
                <a:schemeClr val="dk1"/>
              </a:solidFill>
              <a:latin typeface="+mn-lt"/>
              <a:ea typeface="Calibri"/>
              <a:cs typeface="Calibri"/>
              <a:sym typeface="Calibri"/>
            </a:endParaRPr>
          </a:p>
          <a:p>
            <a:pPr marL="342900" marR="0" lvl="0" indent="-342900" algn="l" rtl="0">
              <a:spcBef>
                <a:spcPts val="360"/>
              </a:spcBef>
              <a:spcAft>
                <a:spcPts val="0"/>
              </a:spcAft>
              <a:buClr>
                <a:schemeClr val="dk1"/>
              </a:buClr>
              <a:buSzPts val="1200"/>
              <a:buFont typeface="Arial"/>
              <a:buChar char="•"/>
            </a:pPr>
            <a:r>
              <a:rPr lang="en-US" sz="1200" b="1" i="0" u="none" strike="noStrike" cap="none" dirty="0">
                <a:solidFill>
                  <a:schemeClr val="dk1"/>
                </a:solidFill>
                <a:latin typeface="+mn-lt"/>
                <a:ea typeface="Calibri"/>
                <a:cs typeface="Calibri"/>
                <a:sym typeface="Calibri"/>
              </a:rPr>
              <a:t>What additional equipment might you need?</a:t>
            </a:r>
            <a:r>
              <a:rPr lang="en-US" sz="1200" b="0" i="0" u="none" strike="noStrike" cap="none" dirty="0">
                <a:solidFill>
                  <a:schemeClr val="dk1"/>
                </a:solidFill>
                <a:latin typeface="+mn-lt"/>
                <a:ea typeface="Calibri"/>
                <a:cs typeface="Calibri"/>
                <a:sym typeface="Calibri"/>
              </a:rPr>
              <a:t> (webcams, video otoscope, additional clinical equipment etc.)</a:t>
            </a:r>
            <a:endParaRPr lang="en-US" dirty="0"/>
          </a:p>
          <a:p>
            <a:pPr marL="0" marR="0" lvl="0" indent="0" algn="l" defTabSz="457200" rtl="0" eaLnBrk="1" fontAlgn="base" latinLnBrk="0" hangingPunct="1">
              <a:lnSpc>
                <a:spcPct val="100000"/>
              </a:lnSpc>
              <a:spcBef>
                <a:spcPts val="360"/>
              </a:spcBef>
              <a:spcAft>
                <a:spcPts val="0"/>
              </a:spcAft>
              <a:buClrTx/>
              <a:buSzTx/>
              <a:buFontTx/>
              <a:buNone/>
              <a:tabLst/>
              <a:defRPr/>
            </a:pPr>
            <a:endParaRPr lang="en-US" sz="1200" b="1" dirty="0"/>
          </a:p>
          <a:p>
            <a:pPr marL="0" marR="0" lvl="0" indent="0" algn="l" defTabSz="457200" rtl="0" eaLnBrk="1" fontAlgn="base" latinLnBrk="0" hangingPunct="1">
              <a:lnSpc>
                <a:spcPct val="100000"/>
              </a:lnSpc>
              <a:spcBef>
                <a:spcPts val="360"/>
              </a:spcBef>
              <a:spcAft>
                <a:spcPts val="0"/>
              </a:spcAft>
              <a:buClrTx/>
              <a:buSzTx/>
              <a:buFontTx/>
              <a:buNone/>
              <a:tabLst/>
              <a:defRPr/>
            </a:pPr>
            <a:r>
              <a:rPr lang="en-US" sz="1200" b="0" i="0" u="none" strike="noStrike" cap="none" dirty="0">
                <a:solidFill>
                  <a:schemeClr val="dk1"/>
                </a:solidFill>
                <a:latin typeface="+mn-lt"/>
                <a:ea typeface="Calibri"/>
                <a:cs typeface="Calibri"/>
                <a:sym typeface="Calibri"/>
              </a:rPr>
              <a:t>Sometimes you may have to ensure a full set of clinical equipment is available at the remote site in order to provide the service.</a:t>
            </a:r>
            <a:r>
              <a:rPr lang="en-US" sz="1200" b="0" i="0" u="none" strike="noStrike" cap="none" baseline="0" dirty="0">
                <a:solidFill>
                  <a:schemeClr val="dk1"/>
                </a:solidFill>
                <a:latin typeface="+mn-lt"/>
                <a:ea typeface="Calibri"/>
                <a:cs typeface="Calibri"/>
                <a:sym typeface="Calibri"/>
              </a:rPr>
              <a:t>  I</a:t>
            </a:r>
            <a:r>
              <a:rPr lang="en-US" sz="1200" b="0" i="0" u="none" strike="noStrike" cap="none" dirty="0">
                <a:solidFill>
                  <a:schemeClr val="dk1"/>
                </a:solidFill>
                <a:latin typeface="+mn-lt"/>
                <a:ea typeface="Calibri"/>
                <a:cs typeface="Calibri"/>
                <a:sym typeface="Calibri"/>
              </a:rPr>
              <a:t>s this something you could transport back and forth, or would it be better to have it secured at the remote site? If you are seeing the patients at their home</a:t>
            </a:r>
            <a:r>
              <a:rPr lang="en-US" sz="1200" b="0" i="0" u="none" strike="noStrike" cap="none" baseline="0"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they may need a specific hearing device that has remote adjustment capability, or it could be that just video such as FaceTime or Skype is enough to do some auditory training and discussion.</a:t>
            </a:r>
          </a:p>
          <a:p>
            <a:pPr marL="0" marR="0" lvl="0" indent="0" algn="l" rtl="0">
              <a:spcBef>
                <a:spcPts val="360"/>
              </a:spcBef>
              <a:spcAft>
                <a:spcPts val="0"/>
              </a:spcAft>
              <a:buNone/>
            </a:pP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18</a:t>
            </a:fld>
            <a:endParaRPr lang="da-DK"/>
          </a:p>
        </p:txBody>
      </p:sp>
    </p:spTree>
    <p:extLst>
      <p:ext uri="{BB962C8B-B14F-4D97-AF65-F5344CB8AC3E}">
        <p14:creationId xmlns:p14="http://schemas.microsoft.com/office/powerpoint/2010/main" val="3161948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 This is probably the most essential part of this process to ensure that you understand what additional skills and software/hardware are required.</a:t>
            </a:r>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19</a:t>
            </a:fld>
            <a:endParaRPr lang="da-DK"/>
          </a:p>
        </p:txBody>
      </p:sp>
    </p:spTree>
    <p:extLst>
      <p:ext uri="{BB962C8B-B14F-4D97-AF65-F5344CB8AC3E}">
        <p14:creationId xmlns:p14="http://schemas.microsoft.com/office/powerpoint/2010/main" val="122476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79488" indent="-979488">
              <a:spcBef>
                <a:spcPts val="0"/>
              </a:spcBef>
            </a:pPr>
            <a:r>
              <a:rPr lang="en-US" sz="1200" dirty="0"/>
              <a:t>Goal:</a:t>
            </a:r>
          </a:p>
          <a:p>
            <a:pPr>
              <a:spcBef>
                <a:spcPts val="0"/>
              </a:spcBef>
            </a:pPr>
            <a:r>
              <a:rPr lang="en-US" sz="1200" dirty="0"/>
              <a:t>To investigate which ‘ingredients’ are needed to successfully implement tele-audiology in a modern audiology clinic or practice.</a:t>
            </a:r>
          </a:p>
          <a:p>
            <a:pPr marL="979488" indent="-979488">
              <a:spcBef>
                <a:spcPts val="1200"/>
              </a:spcBef>
            </a:pPr>
            <a:endParaRPr lang="en-US" sz="1200" dirty="0"/>
          </a:p>
          <a:p>
            <a:pPr>
              <a:spcBef>
                <a:spcPts val="1200"/>
              </a:spcBef>
            </a:pPr>
            <a:r>
              <a:rPr lang="en-US" sz="1200" dirty="0"/>
              <a:t>In order for a tele-audiology or tele-health service to be truly person-centered, effective,</a:t>
            </a:r>
            <a:r>
              <a:rPr lang="en-US" sz="1200" baseline="0" dirty="0"/>
              <a:t> </a:t>
            </a:r>
            <a:r>
              <a:rPr lang="en-US" sz="1200" dirty="0"/>
              <a:t>efficient, and manageable there are many factors that need to be considered prior to incorporating this style of care into a clinic. </a:t>
            </a:r>
          </a:p>
          <a:p>
            <a:pPr marL="0" marR="0" lvl="0" indent="0" algn="l" rtl="0">
              <a:spcBef>
                <a:spcPts val="0"/>
              </a:spcBef>
              <a:spcAft>
                <a:spcPts val="0"/>
              </a:spcAft>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We will investigate each of these factors separately and then develop a plan to implement tele-audiology in your local area in the last section. </a:t>
            </a:r>
          </a:p>
          <a:p>
            <a:pPr marL="0" marR="0" lvl="0" indent="0" algn="l" rtl="0">
              <a:spcBef>
                <a:spcPts val="0"/>
              </a:spcBef>
              <a:spcAft>
                <a:spcPts val="0"/>
              </a:spcAft>
              <a:buNone/>
            </a:pPr>
            <a:endParaRPr lang="en-US" sz="1200" b="0" i="0" u="none" strike="noStrike" cap="none" dirty="0">
              <a:solidFill>
                <a:schemeClr val="dk1"/>
              </a:solidFill>
              <a:latin typeface="+mn-lt"/>
              <a:ea typeface="Calibri"/>
              <a:cs typeface="Calibri"/>
              <a:sym typeface="Calibri"/>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ea typeface="Calibri"/>
                <a:cs typeface="Calibri"/>
                <a:sym typeface="Calibri"/>
              </a:rPr>
              <a:t>In this section we aren’t trying to solve all of the problems or acquire the things that we need to have in order to implement tele-audiology, the method of this will come later, this section is to explore what is needed, so don’t get overwhelmed with detail, let’s just gather the information at this stage.</a:t>
            </a:r>
          </a:p>
          <a:p>
            <a:pPr marL="0" marR="0" lvl="0" indent="0" algn="l" rtl="0">
              <a:spcBef>
                <a:spcPts val="0"/>
              </a:spcBef>
              <a:spcAft>
                <a:spcPts val="0"/>
              </a:spcAft>
              <a:buNone/>
            </a:pPr>
            <a:endParaRPr lang="en-US" sz="1200" b="0" i="0" u="none" strike="noStrike" cap="none" dirty="0">
              <a:solidFill>
                <a:schemeClr val="dk1"/>
              </a:solidFill>
              <a:latin typeface="+mn-lt"/>
              <a:cs typeface="Calibri"/>
              <a:sym typeface="Calibri"/>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dirty="0"/>
              <a:t>*Distribute the ‘Tele-audiology investigation guide‘ document before progressing.</a:t>
            </a:r>
            <a:r>
              <a:rPr lang="en-US" sz="1200" baseline="0" dirty="0"/>
              <a:t> </a:t>
            </a:r>
            <a:r>
              <a:rPr lang="en-US" sz="1200" b="0" i="0" u="none" strike="noStrike" cap="none" baseline="0" dirty="0">
                <a:solidFill>
                  <a:schemeClr val="dk1"/>
                </a:solidFill>
                <a:latin typeface="+mn-lt"/>
                <a:cs typeface="Calibri"/>
                <a:sym typeface="Calibri"/>
              </a:rPr>
              <a:t>Each student should k</a:t>
            </a:r>
            <a:r>
              <a:rPr lang="en-US" sz="1200" b="0" i="0" u="none" strike="noStrike" cap="none" dirty="0">
                <a:solidFill>
                  <a:schemeClr val="dk1"/>
                </a:solidFill>
                <a:latin typeface="+mn-lt"/>
                <a:ea typeface="Calibri"/>
                <a:cs typeface="Calibri"/>
                <a:sym typeface="Calibri"/>
              </a:rPr>
              <a:t>eep it available for the remainder of this section as they will be partly populating it as the presentation goes.</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2</a:t>
            </a:fld>
            <a:endParaRPr lang="da-DK"/>
          </a:p>
        </p:txBody>
      </p:sp>
    </p:spTree>
    <p:extLst>
      <p:ext uri="{BB962C8B-B14F-4D97-AF65-F5344CB8AC3E}">
        <p14:creationId xmlns:p14="http://schemas.microsoft.com/office/powerpoint/2010/main" val="635239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20</a:t>
            </a:fld>
            <a:endParaRPr lang="en-US"/>
          </a:p>
        </p:txBody>
      </p:sp>
    </p:spTree>
    <p:extLst>
      <p:ext uri="{BB962C8B-B14F-4D97-AF65-F5344CB8AC3E}">
        <p14:creationId xmlns:p14="http://schemas.microsoft.com/office/powerpoint/2010/main" val="365989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rtl="0">
              <a:lnSpc>
                <a:spcPct val="80000"/>
              </a:lnSpc>
              <a:spcBef>
                <a:spcPts val="0"/>
              </a:spcBef>
              <a:spcAft>
                <a:spcPts val="0"/>
              </a:spcAft>
              <a:buNone/>
            </a:pPr>
            <a:r>
              <a:rPr lang="en-US" sz="1200" b="0" i="0" u="none" strike="noStrike" cap="none" dirty="0">
                <a:solidFill>
                  <a:schemeClr val="dk1"/>
                </a:solidFill>
                <a:latin typeface="+mn-lt"/>
                <a:ea typeface="Calibri"/>
                <a:cs typeface="Calibri"/>
                <a:sym typeface="Calibri"/>
              </a:rPr>
              <a:t>The most important part of person-centered care is the patients that we see, so this is the first ingredient that needs to be explored. There are the patients you currently see, and the group of patients who aren’t yet seeing an audiologist or audiology service, but have hearing loss, tinnitus, or other communication difficulty, and would benefit from  your support. These are the patients and potential patients who are at the heart of WHY we provide our services and we want to make sure any service provided to them addresses those issues that improve the patient experience and provide it in a way and at a time that suits them.</a:t>
            </a:r>
            <a:endParaRPr lang="en-US" dirty="0"/>
          </a:p>
          <a:p>
            <a:pPr marL="0" marR="0" lvl="0" indent="0" algn="l" rtl="0">
              <a:lnSpc>
                <a:spcPct val="80000"/>
              </a:lnSpc>
              <a:spcBef>
                <a:spcPts val="306"/>
              </a:spcBef>
              <a:spcAft>
                <a:spcPts val="0"/>
              </a:spcAft>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80000"/>
              </a:lnSpc>
              <a:spcBef>
                <a:spcPts val="306"/>
              </a:spcBef>
              <a:spcAft>
                <a:spcPts val="0"/>
              </a:spcAft>
              <a:buNone/>
            </a:pPr>
            <a:r>
              <a:rPr lang="en-US" sz="1200" b="0" i="0" u="none" strike="noStrike" cap="none" dirty="0">
                <a:solidFill>
                  <a:schemeClr val="dk1"/>
                </a:solidFill>
                <a:latin typeface="+mn-lt"/>
                <a:ea typeface="Calibri"/>
                <a:cs typeface="Calibri"/>
                <a:sym typeface="Calibri"/>
              </a:rPr>
              <a:t>So the attributes of these patients is the first thing that needs to be investigated. There is a fair bit of information gathering that needs to be done prior to implementing a tele-audiology service and every clinic will be different. Here are some things that you may want look at and consider as the first ingredient. You can and should however add as many others as you can, even if you don’t know the “right” answers yet.</a:t>
            </a:r>
          </a:p>
          <a:p>
            <a:pPr marL="0" marR="0" lvl="0" indent="0" algn="l" rtl="0">
              <a:lnSpc>
                <a:spcPct val="80000"/>
              </a:lnSpc>
              <a:spcBef>
                <a:spcPts val="306"/>
              </a:spcBef>
              <a:spcAft>
                <a:spcPts val="0"/>
              </a:spcAft>
              <a:buNone/>
            </a:pPr>
            <a:endParaRPr lang="en-US" dirty="0"/>
          </a:p>
          <a:p>
            <a:pPr marL="0" marR="0" lvl="0" indent="0" algn="l" rtl="0">
              <a:lnSpc>
                <a:spcPct val="80000"/>
              </a:lnSpc>
              <a:spcBef>
                <a:spcPts val="408"/>
              </a:spcBef>
              <a:spcAft>
                <a:spcPts val="0"/>
              </a:spcAft>
              <a:buNone/>
            </a:pPr>
            <a:r>
              <a:rPr lang="en-US" sz="1800" b="1" i="0" u="none" strike="noStrike" cap="none" dirty="0">
                <a:solidFill>
                  <a:schemeClr val="dk1"/>
                </a:solidFill>
                <a:latin typeface="+mn-lt"/>
                <a:ea typeface="Calibri"/>
                <a:cs typeface="Calibri"/>
                <a:sym typeface="Calibri"/>
              </a:rPr>
              <a:t>Things to consider:</a:t>
            </a:r>
            <a:endParaRPr lang="en-US" dirty="0"/>
          </a:p>
          <a:p>
            <a:pPr marL="457200" marR="0" lvl="0" indent="-457200" algn="l" rtl="0">
              <a:lnSpc>
                <a:spcPct val="80000"/>
              </a:lnSpc>
              <a:spcBef>
                <a:spcPts val="306"/>
              </a:spcBef>
              <a:spcAft>
                <a:spcPts val="0"/>
              </a:spcAft>
              <a:buClr>
                <a:schemeClr val="dk1"/>
              </a:buClr>
              <a:buSzPts val="1020"/>
              <a:buFont typeface="Arial"/>
              <a:buChar char="•"/>
            </a:pPr>
            <a:r>
              <a:rPr lang="en-US" sz="1200" b="0" i="0" u="none" strike="noStrike" cap="none" dirty="0">
                <a:solidFill>
                  <a:schemeClr val="dk1"/>
                </a:solidFill>
                <a:latin typeface="+mn-lt"/>
                <a:ea typeface="Calibri"/>
                <a:cs typeface="Calibri"/>
                <a:sym typeface="Calibri"/>
              </a:rPr>
              <a:t>What do your patients want from you?</a:t>
            </a:r>
            <a:endParaRPr lang="en-US" dirty="0"/>
          </a:p>
          <a:p>
            <a:pPr marL="342900" marR="0" lvl="0" indent="-342900" algn="l" rtl="0">
              <a:lnSpc>
                <a:spcPct val="80000"/>
              </a:lnSpc>
              <a:spcBef>
                <a:spcPts val="306"/>
              </a:spcBef>
              <a:spcAft>
                <a:spcPts val="0"/>
              </a:spcAft>
              <a:buClr>
                <a:schemeClr val="dk1"/>
              </a:buClr>
              <a:buSzPts val="1020"/>
              <a:buFont typeface="Noto Sans Symbols"/>
              <a:buChar char="➢"/>
            </a:pPr>
            <a:r>
              <a:rPr lang="en-US" sz="1200" b="0" i="0" u="none" strike="noStrike" cap="none" dirty="0">
                <a:solidFill>
                  <a:schemeClr val="dk1"/>
                </a:solidFill>
                <a:latin typeface="+mn-lt"/>
                <a:ea typeface="Calibri"/>
                <a:cs typeface="Calibri"/>
                <a:sym typeface="Calibri"/>
              </a:rPr>
              <a:t>   (What type of services do you currently offer? What have they asked for?)</a:t>
            </a:r>
            <a:endParaRPr lang="en-US" dirty="0"/>
          </a:p>
          <a:p>
            <a:pPr marL="457200" marR="0" lvl="0" indent="-392430" algn="l" rtl="0">
              <a:lnSpc>
                <a:spcPct val="80000"/>
              </a:lnSpc>
              <a:spcBef>
                <a:spcPts val="306"/>
              </a:spcBef>
              <a:spcAft>
                <a:spcPts val="0"/>
              </a:spcAft>
              <a:buClr>
                <a:schemeClr val="dk1"/>
              </a:buClr>
              <a:buSzPts val="1020"/>
              <a:buFont typeface="Arial"/>
              <a:buNone/>
            </a:pPr>
            <a:endParaRPr lang="en-US" sz="1200" b="0" i="0" u="none" strike="noStrike" cap="none" dirty="0">
              <a:solidFill>
                <a:schemeClr val="dk1"/>
              </a:solidFill>
              <a:latin typeface="+mn-lt"/>
              <a:ea typeface="Calibri"/>
              <a:cs typeface="Calibri"/>
              <a:sym typeface="Calibri"/>
            </a:endParaRPr>
          </a:p>
          <a:p>
            <a:pPr marL="457200" marR="0" lvl="0" indent="-457200" algn="l" rtl="0">
              <a:lnSpc>
                <a:spcPct val="80000"/>
              </a:lnSpc>
              <a:spcBef>
                <a:spcPts val="306"/>
              </a:spcBef>
              <a:spcAft>
                <a:spcPts val="0"/>
              </a:spcAft>
              <a:buClr>
                <a:schemeClr val="dk1"/>
              </a:buClr>
              <a:buSzPts val="1020"/>
              <a:buFont typeface="Arial"/>
              <a:buChar char="•"/>
            </a:pPr>
            <a:r>
              <a:rPr lang="en-US" sz="1200" b="0" i="0" u="none" strike="noStrike" cap="none" dirty="0">
                <a:solidFill>
                  <a:schemeClr val="dk1"/>
                </a:solidFill>
                <a:latin typeface="+mn-lt"/>
                <a:ea typeface="Calibri"/>
                <a:cs typeface="Calibri"/>
                <a:sym typeface="Calibri"/>
              </a:rPr>
              <a:t>How do your patients get access currently to your services?</a:t>
            </a:r>
            <a:endParaRPr lang="en-US" dirty="0"/>
          </a:p>
          <a:p>
            <a:pPr marL="342900" marR="0" lvl="0" indent="-342900" algn="l" rtl="0">
              <a:lnSpc>
                <a:spcPct val="80000"/>
              </a:lnSpc>
              <a:spcBef>
                <a:spcPts val="306"/>
              </a:spcBef>
              <a:spcAft>
                <a:spcPts val="0"/>
              </a:spcAft>
              <a:buClr>
                <a:schemeClr val="dk1"/>
              </a:buClr>
              <a:buSzPts val="1020"/>
              <a:buFont typeface="Noto Sans Symbols"/>
              <a:buChar char="➢"/>
            </a:pPr>
            <a:r>
              <a:rPr lang="en-US" sz="1200" b="0" i="0" u="none" strike="noStrike" cap="none" dirty="0">
                <a:solidFill>
                  <a:schemeClr val="dk1"/>
                </a:solidFill>
                <a:latin typeface="+mn-lt"/>
                <a:ea typeface="Calibri"/>
                <a:cs typeface="Calibri"/>
                <a:sym typeface="Calibri"/>
              </a:rPr>
              <a:t>   (Do they drop by, do they ring do they check out your website or get referred from others, </a:t>
            </a:r>
            <a:r>
              <a:rPr lang="en-US" sz="1200" b="0" i="0" u="none" strike="noStrike" cap="none" dirty="0" err="1">
                <a:solidFill>
                  <a:schemeClr val="dk1"/>
                </a:solidFill>
                <a:latin typeface="+mn-lt"/>
                <a:ea typeface="Calibri"/>
                <a:cs typeface="Calibri"/>
                <a:sym typeface="Calibri"/>
              </a:rPr>
              <a:t>etc</a:t>
            </a:r>
            <a:r>
              <a:rPr lang="en-US" sz="1200" b="0" i="0" u="none" strike="noStrike" cap="none" dirty="0">
                <a:solidFill>
                  <a:schemeClr val="dk1"/>
                </a:solidFill>
                <a:latin typeface="+mn-lt"/>
                <a:ea typeface="Calibri"/>
                <a:cs typeface="Calibri"/>
                <a:sym typeface="Calibri"/>
              </a:rPr>
              <a:t>?)</a:t>
            </a:r>
            <a:endParaRPr lang="en-US" dirty="0"/>
          </a:p>
          <a:p>
            <a:pPr marL="457200" marR="0" lvl="0" indent="-392430" algn="l" rtl="0">
              <a:lnSpc>
                <a:spcPct val="80000"/>
              </a:lnSpc>
              <a:spcBef>
                <a:spcPts val="306"/>
              </a:spcBef>
              <a:spcAft>
                <a:spcPts val="0"/>
              </a:spcAft>
              <a:buClr>
                <a:schemeClr val="dk1"/>
              </a:buClr>
              <a:buSzPts val="1020"/>
              <a:buFont typeface="Arial"/>
              <a:buNone/>
            </a:pPr>
            <a:endParaRPr lang="en-US" sz="1200" b="0" i="0" u="none" strike="noStrike" cap="none" dirty="0">
              <a:solidFill>
                <a:schemeClr val="dk1"/>
              </a:solidFill>
              <a:latin typeface="+mn-lt"/>
              <a:ea typeface="Calibri"/>
              <a:cs typeface="Calibri"/>
              <a:sym typeface="Calibri"/>
            </a:endParaRPr>
          </a:p>
          <a:p>
            <a:pPr marL="457200" marR="0" lvl="0" indent="-457200" algn="l" rtl="0">
              <a:lnSpc>
                <a:spcPct val="80000"/>
              </a:lnSpc>
              <a:spcBef>
                <a:spcPts val="306"/>
              </a:spcBef>
              <a:spcAft>
                <a:spcPts val="0"/>
              </a:spcAft>
              <a:buClr>
                <a:schemeClr val="dk1"/>
              </a:buClr>
              <a:buSzPts val="1020"/>
              <a:buFont typeface="Arial"/>
              <a:buChar char="•"/>
            </a:pPr>
            <a:r>
              <a:rPr lang="en-US" sz="1200" b="0" i="0" u="none" strike="noStrike" cap="none" dirty="0">
                <a:solidFill>
                  <a:schemeClr val="dk1"/>
                </a:solidFill>
                <a:latin typeface="+mn-lt"/>
                <a:ea typeface="Calibri"/>
                <a:cs typeface="Calibri"/>
                <a:sym typeface="Calibri"/>
              </a:rPr>
              <a:t>How do they currently access their other health care services.</a:t>
            </a:r>
            <a:endParaRPr lang="en-US" dirty="0"/>
          </a:p>
          <a:p>
            <a:pPr marL="342900" marR="0" lvl="0" indent="-342900" algn="l" rtl="0">
              <a:lnSpc>
                <a:spcPct val="80000"/>
              </a:lnSpc>
              <a:spcBef>
                <a:spcPts val="306"/>
              </a:spcBef>
              <a:spcAft>
                <a:spcPts val="0"/>
              </a:spcAft>
              <a:buClr>
                <a:schemeClr val="dk1"/>
              </a:buClr>
              <a:buSzPts val="1020"/>
              <a:buFont typeface="Noto Sans Symbols"/>
              <a:buChar char="➢"/>
            </a:pPr>
            <a:r>
              <a:rPr lang="en-US" sz="1200" b="0" i="0" u="none" strike="noStrike" cap="none" dirty="0">
                <a:solidFill>
                  <a:schemeClr val="dk1"/>
                </a:solidFill>
                <a:latin typeface="+mn-lt"/>
                <a:ea typeface="Calibri"/>
                <a:cs typeface="Calibri"/>
                <a:sym typeface="Calibri"/>
              </a:rPr>
              <a:t>   (Do they drive to appointments, do they have tele-health appointments already with other specialists,</a:t>
            </a:r>
            <a:r>
              <a:rPr lang="en-US" sz="1200" b="0" i="0" u="none" strike="noStrike" cap="none" baseline="0" dirty="0">
                <a:solidFill>
                  <a:schemeClr val="dk1"/>
                </a:solidFill>
                <a:latin typeface="+mn-lt"/>
                <a:ea typeface="Calibri"/>
                <a:cs typeface="Calibri"/>
                <a:sym typeface="Calibri"/>
              </a:rPr>
              <a:t> </a:t>
            </a:r>
            <a:r>
              <a:rPr lang="en-US" sz="1200" b="0" i="0" u="none" strike="noStrike" cap="none" baseline="0" dirty="0" err="1">
                <a:solidFill>
                  <a:schemeClr val="dk1"/>
                </a:solidFill>
                <a:latin typeface="+mn-lt"/>
                <a:ea typeface="Calibri"/>
                <a:cs typeface="Calibri"/>
                <a:sym typeface="Calibri"/>
              </a:rPr>
              <a:t>e</a:t>
            </a:r>
            <a:r>
              <a:rPr lang="en-US" sz="1200" b="0" i="0" u="none" strike="noStrike" cap="none" dirty="0" err="1">
                <a:solidFill>
                  <a:schemeClr val="dk1"/>
                </a:solidFill>
                <a:latin typeface="+mn-lt"/>
                <a:ea typeface="Calibri"/>
                <a:cs typeface="Calibri"/>
                <a:sym typeface="Calibri"/>
              </a:rPr>
              <a:t>tc</a:t>
            </a:r>
            <a:r>
              <a:rPr lang="en-US" sz="1200" b="0" i="0" u="none" strike="noStrike" cap="none" dirty="0">
                <a:solidFill>
                  <a:schemeClr val="dk1"/>
                </a:solidFill>
                <a:latin typeface="+mn-lt"/>
                <a:ea typeface="Calibri"/>
                <a:cs typeface="Calibri"/>
                <a:sym typeface="Calibri"/>
              </a:rPr>
              <a:t>?)</a:t>
            </a:r>
            <a:endParaRPr lang="en-US" dirty="0"/>
          </a:p>
          <a:p>
            <a:pPr marL="0" marR="0" lvl="0" indent="0" algn="l" rtl="0">
              <a:lnSpc>
                <a:spcPct val="80000"/>
              </a:lnSpc>
              <a:spcBef>
                <a:spcPts val="306"/>
              </a:spcBef>
              <a:spcAft>
                <a:spcPts val="0"/>
              </a:spcAft>
              <a:buNone/>
            </a:pPr>
            <a:endParaRPr lang="en-US" sz="1200" b="0" i="0" u="none" strike="noStrike" cap="none" dirty="0">
              <a:solidFill>
                <a:schemeClr val="dk1"/>
              </a:solidFill>
              <a:latin typeface="+mn-lt"/>
              <a:ea typeface="Calibri"/>
              <a:cs typeface="Calibri"/>
              <a:sym typeface="Calibri"/>
            </a:endParaRPr>
          </a:p>
          <a:p>
            <a:pPr marL="457200" marR="0" lvl="0" indent="-457200" algn="l" rtl="0">
              <a:lnSpc>
                <a:spcPct val="80000"/>
              </a:lnSpc>
              <a:spcBef>
                <a:spcPts val="306"/>
              </a:spcBef>
              <a:spcAft>
                <a:spcPts val="0"/>
              </a:spcAft>
              <a:buClr>
                <a:schemeClr val="dk1"/>
              </a:buClr>
              <a:buSzPts val="1020"/>
              <a:buFont typeface="Arial"/>
              <a:buChar char="•"/>
            </a:pPr>
            <a:r>
              <a:rPr lang="en-US" sz="1200" b="0" i="0" u="none" strike="noStrike" cap="none" dirty="0">
                <a:solidFill>
                  <a:schemeClr val="dk1"/>
                </a:solidFill>
                <a:latin typeface="+mn-lt"/>
                <a:ea typeface="Calibri"/>
                <a:cs typeface="Calibri"/>
                <a:sym typeface="Calibri"/>
              </a:rPr>
              <a:t>What stage of the </a:t>
            </a:r>
            <a:r>
              <a:rPr lang="en-US" sz="1200" b="0" i="0" u="none" strike="noStrike" cap="none" dirty="0">
                <a:solidFill>
                  <a:schemeClr val="tx1"/>
                </a:solidFill>
                <a:latin typeface="+mn-lt"/>
                <a:ea typeface="+mn-ea"/>
                <a:cs typeface="+mn-cs"/>
                <a:sym typeface="Calibri"/>
              </a:rPr>
              <a:t>C</a:t>
            </a:r>
            <a:r>
              <a:rPr lang="en-US" sz="1200" dirty="0"/>
              <a:t>ircle</a:t>
            </a:r>
            <a:r>
              <a:rPr lang="en-US" sz="1200" b="0" i="0" u="none" strike="noStrike" cap="none" dirty="0">
                <a:solidFill>
                  <a:schemeClr val="dk1"/>
                </a:solidFill>
                <a:latin typeface="+mn-lt"/>
                <a:ea typeface="Calibri"/>
                <a:cs typeface="Calibri"/>
                <a:sym typeface="Calibri"/>
              </a:rPr>
              <a:t> are most of your patients and potential patients at currently?</a:t>
            </a:r>
            <a:endParaRPr lang="en-US" dirty="0"/>
          </a:p>
          <a:p>
            <a:pPr marL="0" marR="0" lvl="0" indent="0" algn="l" rtl="0">
              <a:lnSpc>
                <a:spcPct val="80000"/>
              </a:lnSpc>
              <a:spcBef>
                <a:spcPts val="306"/>
              </a:spcBef>
              <a:spcAft>
                <a:spcPts val="0"/>
              </a:spcAft>
              <a:buNone/>
            </a:pPr>
            <a:endParaRPr lang="en-US" sz="1200" b="0" i="0" u="none" strike="noStrike" cap="none" dirty="0">
              <a:solidFill>
                <a:schemeClr val="dk1"/>
              </a:solidFill>
              <a:latin typeface="+mn-lt"/>
              <a:ea typeface="Calibri"/>
              <a:cs typeface="Calibri"/>
              <a:sym typeface="Calibri"/>
            </a:endParaRPr>
          </a:p>
          <a:p>
            <a:endParaRPr lang="da-DK" dirty="0"/>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3</a:t>
            </a:fld>
            <a:endParaRPr lang="da-DK"/>
          </a:p>
        </p:txBody>
      </p:sp>
    </p:spTree>
    <p:extLst>
      <p:ext uri="{BB962C8B-B14F-4D97-AF65-F5344CB8AC3E}">
        <p14:creationId xmlns:p14="http://schemas.microsoft.com/office/powerpoint/2010/main" val="408259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US" sz="1200" b="0" i="0" u="none" strike="noStrike" cap="none" dirty="0">
              <a:solidFill>
                <a:schemeClr val="dk1"/>
              </a:solidFill>
              <a:latin typeface="+mn-lt"/>
              <a:ea typeface="Calibri"/>
              <a:cs typeface="Calibri"/>
              <a:sym typeface="Calibri"/>
            </a:endParaRPr>
          </a:p>
          <a:p>
            <a:pPr marL="457200" marR="0" lvl="0" indent="-457200" algn="l" rtl="0">
              <a:spcBef>
                <a:spcPts val="36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What type of technology do your patients or potential patients currently have access to?</a:t>
            </a:r>
            <a:endParaRPr lang="en-US" dirty="0"/>
          </a:p>
          <a:p>
            <a:pPr marL="342900" marR="0" lvl="0" indent="-342900" algn="l" rtl="0">
              <a:spcBef>
                <a:spcPts val="360"/>
              </a:spcBef>
              <a:spcAft>
                <a:spcPts val="0"/>
              </a:spcAft>
              <a:buClr>
                <a:schemeClr val="dk1"/>
              </a:buClr>
              <a:buSzPts val="1200"/>
              <a:buFont typeface="Noto Sans Symbols"/>
              <a:buChar char="➢"/>
            </a:pPr>
            <a:r>
              <a:rPr lang="en-US" sz="1200" b="0" i="0" u="none" strike="noStrike" cap="none" dirty="0">
                <a:solidFill>
                  <a:schemeClr val="dk1"/>
                </a:solidFill>
                <a:latin typeface="+mn-lt"/>
                <a:ea typeface="Calibri"/>
                <a:cs typeface="Calibri"/>
                <a:sym typeface="Calibri"/>
              </a:rPr>
              <a:t>   (Aid types/internet/smart phones/apps/laptops etc.)</a:t>
            </a:r>
          </a:p>
          <a:p>
            <a:pPr marL="342900" marR="0" lvl="0" indent="-342900" algn="l" defTabSz="457200" rtl="0" eaLnBrk="1" fontAlgn="base" latinLnBrk="0" hangingPunct="1">
              <a:lnSpc>
                <a:spcPct val="100000"/>
              </a:lnSpc>
              <a:spcBef>
                <a:spcPts val="360"/>
              </a:spcBef>
              <a:spcAft>
                <a:spcPts val="0"/>
              </a:spcAft>
              <a:buClr>
                <a:schemeClr val="dk1"/>
              </a:buClr>
              <a:buSzPts val="1200"/>
              <a:buFont typeface="Noto Sans Symbols"/>
              <a:buChar char="➢"/>
              <a:tabLst/>
              <a:defRPr/>
            </a:pPr>
            <a:r>
              <a:rPr lang="en-US" sz="1200" b="0" i="0" u="none" strike="noStrike" cap="none" dirty="0">
                <a:solidFill>
                  <a:schemeClr val="dk1"/>
                </a:solidFill>
                <a:latin typeface="+mn-lt"/>
                <a:ea typeface="Calibri"/>
                <a:cs typeface="Calibri"/>
                <a:sym typeface="Calibri"/>
              </a:rPr>
              <a:t>   Some hearing aid manufacturers also now have tele-services built into their hearing aids that can be access via an </a:t>
            </a:r>
            <a:r>
              <a:rPr lang="en-US" sz="1200" b="0" i="0" u="none" strike="noStrike" cap="none" dirty="0" smtClean="0">
                <a:solidFill>
                  <a:schemeClr val="dk1"/>
                </a:solidFill>
                <a:latin typeface="+mn-lt"/>
                <a:ea typeface="Calibri"/>
                <a:cs typeface="Calibri"/>
                <a:sym typeface="Calibri"/>
              </a:rPr>
              <a:t>app.  </a:t>
            </a:r>
            <a:r>
              <a:rPr lang="en-US" sz="1200" b="0" i="0" u="none" strike="noStrike" cap="none" dirty="0">
                <a:solidFill>
                  <a:schemeClr val="dk1"/>
                </a:solidFill>
                <a:latin typeface="+mn-lt"/>
                <a:ea typeface="Calibri"/>
                <a:cs typeface="Calibri"/>
                <a:sym typeface="Calibri"/>
              </a:rPr>
              <a:t>Is this something already available to your    patients?</a:t>
            </a:r>
            <a:endParaRPr lang="en-US" dirty="0"/>
          </a:p>
          <a:p>
            <a:pPr marL="457200" marR="0" lvl="0" indent="-457200" algn="l" rtl="0">
              <a:spcBef>
                <a:spcPts val="36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AND how often do they use these and other technology(daily/weekly/monthly)?</a:t>
            </a:r>
          </a:p>
          <a:p>
            <a:pPr marL="457200" marR="0" lvl="0" indent="-457200" algn="l" rtl="0">
              <a:spcBef>
                <a:spcPts val="36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How far do your patients currently need to travel in order to see you face-to-face? </a:t>
            </a:r>
          </a:p>
          <a:p>
            <a:pPr marL="457200" marR="0" lvl="0" indent="-457200" algn="l" rtl="0">
              <a:spcBef>
                <a:spcPts val="36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How is the age group of your patients broken up?</a:t>
            </a:r>
            <a:r>
              <a:rPr lang="en-US" sz="1200" b="0" i="0" u="none" strike="noStrike" cap="none" baseline="0" dirty="0">
                <a:solidFill>
                  <a:schemeClr val="dk1"/>
                </a:solidFill>
                <a:latin typeface="+mn-lt"/>
                <a:ea typeface="Calibri"/>
                <a:cs typeface="Calibri"/>
                <a:sym typeface="Calibri"/>
              </a:rPr>
              <a:t>  W</a:t>
            </a:r>
            <a:r>
              <a:rPr lang="en-US" sz="1200" b="0" i="0" u="none" strike="noStrike" cap="none" dirty="0">
                <a:solidFill>
                  <a:schemeClr val="dk1"/>
                </a:solidFill>
                <a:latin typeface="+mn-lt"/>
                <a:ea typeface="Calibri"/>
                <a:cs typeface="Calibri"/>
                <a:sym typeface="Calibri"/>
              </a:rPr>
              <a:t>hat are the demographics? ( Infants/children/under 65 years/over 65 years etc.)</a:t>
            </a:r>
            <a:endParaRPr lang="en-US" dirty="0"/>
          </a:p>
          <a:p>
            <a:pPr marL="0" marR="0" lvl="0" indent="0" algn="l" rtl="0">
              <a:spcBef>
                <a:spcPts val="360"/>
              </a:spcBef>
              <a:spcAft>
                <a:spcPts val="0"/>
              </a:spcAft>
              <a:buNone/>
            </a:pPr>
            <a:endParaRPr lang="en-US" sz="1200" b="0" i="0" u="none" strike="noStrike" cap="none" dirty="0">
              <a:solidFill>
                <a:schemeClr val="dk1"/>
              </a:solidFill>
              <a:latin typeface="+mn-lt"/>
              <a:ea typeface="Calibri"/>
              <a:cs typeface="Calibri"/>
              <a:sym typeface="Calibri"/>
            </a:endParaRPr>
          </a:p>
          <a:p>
            <a:endParaRPr lang="da-DK" dirty="0"/>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4</a:t>
            </a:fld>
            <a:endParaRPr lang="da-DK"/>
          </a:p>
        </p:txBody>
      </p:sp>
    </p:spTree>
    <p:extLst>
      <p:ext uri="{BB962C8B-B14F-4D97-AF65-F5344CB8AC3E}">
        <p14:creationId xmlns:p14="http://schemas.microsoft.com/office/powerpoint/2010/main" val="33395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mn-lt"/>
                <a:ea typeface="Calibri"/>
                <a:cs typeface="Calibri"/>
                <a:sym typeface="Calibri"/>
              </a:rPr>
              <a:t>Fill in what you can in the investigations sheet section “Patient wants and needs” and then consider how you might find out what else you need to know about your patients. Add in as many extra rows in the spreadsheet as you like as you think of other factors that need to be considered. </a:t>
            </a:r>
          </a:p>
          <a:p>
            <a:pPr marL="0" marR="0" lvl="0" indent="0" algn="l" rtl="0">
              <a:spcBef>
                <a:spcPts val="360"/>
              </a:spcBef>
              <a:spcAft>
                <a:spcPts val="0"/>
              </a:spcAft>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360"/>
              </a:spcBef>
              <a:spcAft>
                <a:spcPts val="0"/>
              </a:spcAft>
              <a:buNone/>
            </a:pPr>
            <a:r>
              <a:rPr lang="en-US" sz="1200" b="0" i="0" u="none" strike="noStrike" cap="none" dirty="0">
                <a:solidFill>
                  <a:schemeClr val="dk1"/>
                </a:solidFill>
                <a:latin typeface="+mn-lt"/>
                <a:ea typeface="Calibri"/>
                <a:cs typeface="Calibri"/>
                <a:sym typeface="Calibri"/>
              </a:rPr>
              <a:t>Consider a survey to your patients to find out some of this information, maybe via </a:t>
            </a:r>
            <a:r>
              <a:rPr lang="en-US" sz="1200" b="0" i="0" u="none" strike="noStrike" cap="none" dirty="0" err="1">
                <a:solidFill>
                  <a:schemeClr val="dk1"/>
                </a:solidFill>
                <a:latin typeface="+mn-lt"/>
                <a:ea typeface="Calibri"/>
                <a:cs typeface="Calibri"/>
                <a:sym typeface="Calibri"/>
              </a:rPr>
              <a:t>surveymonkey</a:t>
            </a:r>
            <a:r>
              <a:rPr lang="en-US" sz="1200" b="0" i="0" u="none" strike="noStrike" cap="none" dirty="0">
                <a:solidFill>
                  <a:schemeClr val="dk1"/>
                </a:solidFill>
                <a:latin typeface="+mn-lt"/>
                <a:ea typeface="Calibri"/>
                <a:cs typeface="Calibri"/>
                <a:sym typeface="Calibri"/>
              </a:rPr>
              <a:t> (free) or a paper survey to gather the rest of the information. </a:t>
            </a:r>
            <a:r>
              <a:rPr lang="en-US" sz="1200" b="0" i="0" u="none" strike="noStrike" cap="none" dirty="0" smtClean="0">
                <a:solidFill>
                  <a:schemeClr val="dk1"/>
                </a:solidFill>
                <a:latin typeface="+mn-lt"/>
                <a:ea typeface="Calibri"/>
                <a:cs typeface="Calibri"/>
                <a:sym typeface="Calibri"/>
              </a:rPr>
              <a:t>National </a:t>
            </a:r>
            <a:r>
              <a:rPr lang="en-US" sz="1200" b="0" i="0" u="none" strike="noStrike" cap="none" dirty="0">
                <a:solidFill>
                  <a:schemeClr val="dk1"/>
                </a:solidFill>
                <a:latin typeface="+mn-lt"/>
                <a:ea typeface="Calibri"/>
                <a:cs typeface="Calibri"/>
                <a:sym typeface="Calibri"/>
              </a:rPr>
              <a:t>census data </a:t>
            </a:r>
            <a:r>
              <a:rPr lang="en-US" sz="1200" b="0" i="0" u="none" strike="noStrike" cap="none" dirty="0" smtClean="0">
                <a:solidFill>
                  <a:schemeClr val="dk1"/>
                </a:solidFill>
                <a:latin typeface="+mn-lt"/>
                <a:ea typeface="Calibri"/>
                <a:cs typeface="Calibri"/>
                <a:sym typeface="Calibri"/>
              </a:rPr>
              <a:t>can also tell you information about your local area. If these</a:t>
            </a:r>
            <a:r>
              <a:rPr lang="en-US" sz="1200" b="0" i="0" u="none" strike="noStrike" cap="none" baseline="0" dirty="0" smtClean="0">
                <a:solidFill>
                  <a:schemeClr val="dk1"/>
                </a:solidFill>
                <a:latin typeface="+mn-lt"/>
                <a:ea typeface="Calibri"/>
                <a:cs typeface="Calibri"/>
                <a:sym typeface="Calibri"/>
              </a:rPr>
              <a:t> opportunities are not available</a:t>
            </a:r>
            <a:r>
              <a:rPr lang="en-US" sz="1200" b="0" i="0" u="none" strike="noStrike" cap="none" dirty="0" smtClean="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an educated guess based on your knowledge of your patients is </a:t>
            </a:r>
            <a:r>
              <a:rPr lang="en-US" sz="1200" b="0" i="0" u="none" strike="noStrike" cap="none" dirty="0" smtClean="0">
                <a:solidFill>
                  <a:schemeClr val="dk1"/>
                </a:solidFill>
                <a:latin typeface="+mn-lt"/>
                <a:ea typeface="Calibri"/>
                <a:cs typeface="Calibri"/>
                <a:sym typeface="Calibri"/>
              </a:rPr>
              <a:t>also a </a:t>
            </a:r>
            <a:r>
              <a:rPr lang="en-US" sz="1200" b="0" i="0" u="none" strike="noStrike" cap="none" dirty="0">
                <a:solidFill>
                  <a:schemeClr val="dk1"/>
                </a:solidFill>
                <a:latin typeface="+mn-lt"/>
                <a:ea typeface="Calibri"/>
                <a:cs typeface="Calibri"/>
                <a:sym typeface="Calibri"/>
              </a:rPr>
              <a:t>good </a:t>
            </a:r>
            <a:r>
              <a:rPr lang="en-US" sz="1200" b="0" i="0" u="none" strike="noStrike" cap="none" dirty="0" smtClean="0">
                <a:solidFill>
                  <a:schemeClr val="dk1"/>
                </a:solidFill>
                <a:latin typeface="+mn-lt"/>
                <a:ea typeface="Calibri"/>
                <a:cs typeface="Calibri"/>
                <a:sym typeface="Calibri"/>
              </a:rPr>
              <a:t>start.</a:t>
            </a:r>
            <a:endParaRPr lang="en-US" sz="1200" b="0" i="0" u="none" strike="noStrike" cap="none" dirty="0">
              <a:solidFill>
                <a:schemeClr val="dk1"/>
              </a:solidFill>
              <a:latin typeface="+mn-lt"/>
              <a:ea typeface="Calibri"/>
              <a:cs typeface="Calibri"/>
              <a:sym typeface="Calibri"/>
            </a:endParaRPr>
          </a:p>
          <a:p>
            <a:endParaRPr lang="da-DK" dirty="0"/>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5</a:t>
            </a:fld>
            <a:endParaRPr lang="da-DK"/>
          </a:p>
        </p:txBody>
      </p:sp>
    </p:spTree>
    <p:extLst>
      <p:ext uri="{BB962C8B-B14F-4D97-AF65-F5344CB8AC3E}">
        <p14:creationId xmlns:p14="http://schemas.microsoft.com/office/powerpoint/2010/main" val="162588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Now that you are aware of what your patients need from you, you can start to develop some goals for your practice around</a:t>
            </a:r>
            <a:r>
              <a:rPr lang="en-US" sz="1200" b="0" i="0" u="none" strike="noStrike" cap="none" baseline="0"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what type and style of services you can provide. Think about all of the stages of </a:t>
            </a:r>
            <a:r>
              <a:rPr lang="en-US" sz="1200" dirty="0"/>
              <a:t>the Circle </a:t>
            </a:r>
            <a:r>
              <a:rPr lang="en-US" sz="1200" b="0" i="0" u="none" strike="noStrike" cap="none" dirty="0">
                <a:solidFill>
                  <a:schemeClr val="dk1"/>
                </a:solidFill>
                <a:latin typeface="+mn-lt"/>
                <a:ea typeface="Calibri"/>
                <a:cs typeface="Calibri"/>
                <a:sym typeface="Calibri"/>
              </a:rPr>
              <a:t>and consider how you might be able to “fill in the gaps” to cover some or all of the stages of change, or enhance your current service by using tele-audiology. The knowledge that you discover from ingredient 1 (patient</a:t>
            </a:r>
            <a:r>
              <a:rPr lang="en-US" sz="1200" b="0" i="0" u="none" strike="noStrike" cap="none" baseline="0" dirty="0">
                <a:solidFill>
                  <a:schemeClr val="dk1"/>
                </a:solidFill>
                <a:latin typeface="+mn-lt"/>
                <a:ea typeface="Calibri"/>
                <a:cs typeface="Calibri"/>
                <a:sym typeface="Calibri"/>
              </a:rPr>
              <a:t> factors) </a:t>
            </a:r>
            <a:r>
              <a:rPr lang="en-US" sz="1200" b="0" i="0" u="none" strike="noStrike" cap="none" dirty="0">
                <a:solidFill>
                  <a:schemeClr val="dk1"/>
                </a:solidFill>
                <a:latin typeface="+mn-lt"/>
                <a:ea typeface="Calibri"/>
                <a:cs typeface="Calibri"/>
                <a:sym typeface="Calibri"/>
              </a:rPr>
              <a:t>will also guide you as to what your first few goals should be. </a:t>
            </a:r>
            <a:endParaRPr lang="en-US" dirty="0"/>
          </a:p>
          <a:p>
            <a:pPr marL="0" marR="0" lvl="0" indent="0" algn="l" rtl="0">
              <a:spcBef>
                <a:spcPts val="333"/>
              </a:spcBef>
              <a:spcAft>
                <a:spcPts val="0"/>
              </a:spcAft>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333"/>
              </a:spcBef>
              <a:spcAft>
                <a:spcPts val="0"/>
              </a:spcAft>
              <a:buNone/>
            </a:pPr>
            <a:r>
              <a:rPr lang="en-US" sz="1200" b="0" i="0" u="none" strike="noStrike" cap="none" dirty="0">
                <a:solidFill>
                  <a:schemeClr val="dk1"/>
                </a:solidFill>
                <a:latin typeface="+mn-lt"/>
                <a:ea typeface="Calibri"/>
                <a:cs typeface="Calibri"/>
                <a:sym typeface="Calibri"/>
              </a:rPr>
              <a:t>You may also want to consider those additional skills, such as learning to use equipment, creating/editing a website or social media page, or starting a blog. </a:t>
            </a:r>
            <a:endParaRPr lang="en-US" dirty="0"/>
          </a:p>
          <a:p>
            <a:pPr marL="0" marR="0" lvl="0" indent="0" algn="l" rtl="0">
              <a:spcBef>
                <a:spcPts val="444"/>
              </a:spcBef>
              <a:spcAft>
                <a:spcPts val="0"/>
              </a:spcAft>
              <a:buNone/>
            </a:pPr>
            <a:r>
              <a:rPr lang="en-US" sz="1600" b="1" i="0" u="none" strike="noStrike" cap="none" dirty="0">
                <a:solidFill>
                  <a:schemeClr val="dk1"/>
                </a:solidFill>
                <a:latin typeface="+mn-lt"/>
                <a:ea typeface="Calibri"/>
                <a:cs typeface="Calibri"/>
                <a:sym typeface="Calibri"/>
              </a:rPr>
              <a:t>Things to consider:</a:t>
            </a:r>
            <a:endParaRPr lang="en-US" dirty="0"/>
          </a:p>
          <a:p>
            <a:pPr marL="342900" marR="0" lvl="0" indent="-342900" algn="l" rtl="0">
              <a:spcBef>
                <a:spcPts val="444"/>
              </a:spcBef>
              <a:spcAft>
                <a:spcPts val="0"/>
              </a:spcAft>
              <a:buClr>
                <a:schemeClr val="dk1"/>
              </a:buClr>
              <a:buSzPts val="1480"/>
              <a:buFont typeface="Arial"/>
              <a:buChar char="•"/>
            </a:pPr>
            <a:r>
              <a:rPr lang="en-US" sz="1600" b="0" i="0" u="none" strike="noStrike" cap="none" dirty="0">
                <a:solidFill>
                  <a:schemeClr val="dk1"/>
                </a:solidFill>
                <a:latin typeface="+mn-lt"/>
                <a:ea typeface="Calibri"/>
                <a:cs typeface="Calibri"/>
                <a:sym typeface="Calibri"/>
              </a:rPr>
              <a:t>What are your goals in</a:t>
            </a:r>
            <a:r>
              <a:rPr lang="en-US" sz="1600" b="0" i="0" u="none" strike="noStrike" cap="none" baseline="0" dirty="0">
                <a:solidFill>
                  <a:schemeClr val="dk1"/>
                </a:solidFill>
                <a:latin typeface="+mn-lt"/>
                <a:ea typeface="Calibri"/>
                <a:cs typeface="Calibri"/>
                <a:sym typeface="Calibri"/>
              </a:rPr>
              <a:t> regards to</a:t>
            </a:r>
            <a:r>
              <a:rPr lang="en-US" sz="1600" b="0" i="0" u="none" strike="noStrike" cap="none" dirty="0">
                <a:solidFill>
                  <a:schemeClr val="dk1"/>
                </a:solidFill>
                <a:latin typeface="+mn-lt"/>
                <a:ea typeface="Calibri"/>
                <a:cs typeface="Calibri"/>
                <a:sym typeface="Calibri"/>
              </a:rPr>
              <a:t> providing a tele-audiology service?</a:t>
            </a:r>
            <a:endParaRPr lang="en-US" dirty="0"/>
          </a:p>
          <a:p>
            <a:pPr marL="342900" marR="0" lvl="0" indent="-342900" algn="l" rtl="0">
              <a:spcBef>
                <a:spcPts val="333"/>
              </a:spcBef>
              <a:spcAft>
                <a:spcPts val="0"/>
              </a:spcAft>
              <a:buClr>
                <a:schemeClr val="dk1"/>
              </a:buClr>
              <a:buSzPts val="1110"/>
              <a:buFont typeface="Noto Sans Symbols"/>
              <a:buChar char="➢"/>
            </a:pPr>
            <a:r>
              <a:rPr lang="en-US" sz="1200" b="0" i="0" u="none" strike="noStrike" cap="none" dirty="0">
                <a:solidFill>
                  <a:schemeClr val="dk1"/>
                </a:solidFill>
                <a:latin typeface="+mn-lt"/>
                <a:ea typeface="Calibri"/>
                <a:cs typeface="Calibri"/>
                <a:sym typeface="Calibri"/>
              </a:rPr>
              <a:t>i.e.: Do you need to develop a more user friendly or interactive website?</a:t>
            </a:r>
            <a:r>
              <a:rPr lang="en-US" sz="1200" b="0" i="0" u="none" strike="noStrike" cap="none" baseline="0"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Do you want to start offering appointments using tele-audiology or an SMS battery order service, etc.?</a:t>
            </a:r>
          </a:p>
          <a:p>
            <a:pPr marL="342900" marR="0" lvl="0" indent="-342900" algn="l" rtl="0">
              <a:spcBef>
                <a:spcPts val="444"/>
              </a:spcBef>
              <a:spcAft>
                <a:spcPts val="0"/>
              </a:spcAft>
              <a:buClr>
                <a:schemeClr val="dk1"/>
              </a:buClr>
              <a:buSzPts val="1480"/>
              <a:buFont typeface="Arial"/>
              <a:buChar char="•"/>
            </a:pPr>
            <a:r>
              <a:rPr lang="en-US" sz="1600" b="0" i="0" u="none" strike="noStrike" cap="none" dirty="0">
                <a:solidFill>
                  <a:schemeClr val="dk1"/>
                </a:solidFill>
                <a:latin typeface="+mn-lt"/>
                <a:ea typeface="Calibri"/>
                <a:cs typeface="Calibri"/>
                <a:sym typeface="Calibri"/>
              </a:rPr>
              <a:t>What additional skills do you or your staff require to implement your goals?</a:t>
            </a:r>
            <a:endParaRPr lang="en-US" dirty="0"/>
          </a:p>
          <a:p>
            <a:pPr marL="342900" marR="0" lvl="0" indent="-342900" algn="l" rtl="0">
              <a:spcBef>
                <a:spcPts val="444"/>
              </a:spcBef>
              <a:spcAft>
                <a:spcPts val="0"/>
              </a:spcAft>
              <a:buClr>
                <a:schemeClr val="dk1"/>
              </a:buClr>
              <a:buSzPts val="1480"/>
              <a:buFont typeface="Noto Sans Symbols"/>
              <a:buChar char="➢"/>
            </a:pPr>
            <a:r>
              <a:rPr lang="en-US" sz="1600" b="0" i="0" u="none" strike="noStrike" cap="none"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Examples might be: learning how to update a website; use a video otoscope or connect up a webcam.</a:t>
            </a:r>
          </a:p>
          <a:p>
            <a:pPr marL="342900" marR="0" lvl="0" indent="-319405" algn="l" rtl="0">
              <a:spcBef>
                <a:spcPts val="444"/>
              </a:spcBef>
              <a:spcAft>
                <a:spcPts val="0"/>
              </a:spcAft>
              <a:buClr>
                <a:schemeClr val="dk1"/>
              </a:buClr>
              <a:buSzPts val="1110"/>
              <a:buFont typeface="Noto Sans Symbols"/>
              <a:buChar char="➢"/>
            </a:pPr>
            <a:r>
              <a:rPr lang="en-US" sz="1200" dirty="0"/>
              <a:t>Where are you located? Is it appropriate?</a:t>
            </a:r>
            <a:r>
              <a:rPr lang="en-US" sz="1200" baseline="0" dirty="0"/>
              <a:t> </a:t>
            </a:r>
            <a:r>
              <a:rPr lang="en-US" sz="1200" dirty="0"/>
              <a:t>Do you need more equipment?</a:t>
            </a:r>
          </a:p>
          <a:p>
            <a:pPr marL="0" marR="0" lvl="0" indent="0" algn="l" rtl="0">
              <a:spcBef>
                <a:spcPts val="333"/>
              </a:spcBef>
              <a:spcAft>
                <a:spcPts val="0"/>
              </a:spcAft>
              <a:buNone/>
            </a:pP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6</a:t>
            </a:fld>
            <a:endParaRPr lang="da-DK"/>
          </a:p>
        </p:txBody>
      </p:sp>
    </p:spTree>
    <p:extLst>
      <p:ext uri="{BB962C8B-B14F-4D97-AF65-F5344CB8AC3E}">
        <p14:creationId xmlns:p14="http://schemas.microsoft.com/office/powerpoint/2010/main" val="4384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Access the articles either directly from the links, or via your university/ </a:t>
            </a:r>
            <a:r>
              <a:rPr lang="en-US" dirty="0" smtClean="0"/>
              <a:t>institution:</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smtClean="0"/>
              <a:t>https://www.tandfonline.com/doi/abs/10.3109/14992027.2014.921736</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smtClean="0"/>
              <a:t>https://www.liebertpub.com/doi/abs/10.1089/tmj.2009.0111</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7</a:t>
            </a:fld>
            <a:endParaRPr lang="da-DK"/>
          </a:p>
        </p:txBody>
      </p:sp>
    </p:spTree>
    <p:extLst>
      <p:ext uri="{BB962C8B-B14F-4D97-AF65-F5344CB8AC3E}">
        <p14:creationId xmlns:p14="http://schemas.microsoft.com/office/powerpoint/2010/main" val="212152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dirty="0">
                <a:latin typeface="Georgia"/>
                <a:ea typeface="Georgia"/>
                <a:cs typeface="Georgia"/>
                <a:sym typeface="Georgia"/>
              </a:rPr>
              <a:t>Perspective taking is the ability to understand a situation from the perspective of another person. It is complementary to emotional intelligence but often is more useful.  It involves placing yourself, in your mind’s eye, in the physical or emotional position of the other person</a:t>
            </a:r>
          </a:p>
          <a:p>
            <a:pPr marL="0" marR="0" lvl="0" indent="0" algn="l" rtl="0">
              <a:spcBef>
                <a:spcPts val="0"/>
              </a:spcBef>
              <a:spcAft>
                <a:spcPts val="0"/>
              </a:spcAft>
              <a:buNone/>
            </a:pPr>
            <a:endParaRPr lang="en-US" b="0" i="0" u="none" strike="noStrike" cap="none" dirty="0">
              <a:solidFill>
                <a:schemeClr val="dk1"/>
              </a:solidFill>
              <a:latin typeface="+mn-lt"/>
              <a:ea typeface="Calibri"/>
              <a:cs typeface="Calibri"/>
              <a:sym typeface="Calibri"/>
            </a:endParaRPr>
          </a:p>
          <a:p>
            <a:pPr marL="0" marR="0" lvl="0" indent="0" algn="l" rtl="0">
              <a:spcBef>
                <a:spcPts val="360"/>
              </a:spcBef>
              <a:spcAft>
                <a:spcPts val="0"/>
              </a:spcAft>
              <a:buNone/>
            </a:pPr>
            <a:r>
              <a:rPr lang="en-US" sz="1200" b="0" i="0" u="none" strike="noStrike" cap="none" dirty="0">
                <a:solidFill>
                  <a:schemeClr val="dk1"/>
                </a:solidFill>
                <a:latin typeface="+mn-lt"/>
                <a:ea typeface="Calibri"/>
                <a:cs typeface="Calibri"/>
                <a:sym typeface="Calibri"/>
              </a:rPr>
              <a:t>For further</a:t>
            </a:r>
            <a:r>
              <a:rPr lang="en-US" sz="1200" b="0" i="0" u="none" strike="noStrike" cap="none" baseline="0" dirty="0">
                <a:solidFill>
                  <a:schemeClr val="dk1"/>
                </a:solidFill>
                <a:latin typeface="+mn-lt"/>
                <a:ea typeface="Calibri"/>
                <a:cs typeface="Calibri"/>
                <a:sym typeface="Calibri"/>
              </a:rPr>
              <a:t> reading on perspective taking and Theory of Mind: http://psycnet.apa.org/fulltext/2014-44745-002.html</a:t>
            </a:r>
          </a:p>
          <a:p>
            <a:pPr marL="0" marR="0" lvl="0" indent="0" algn="l" rtl="0">
              <a:spcBef>
                <a:spcPts val="360"/>
              </a:spcBef>
              <a:spcAft>
                <a:spcPts val="0"/>
              </a:spcAft>
              <a:buNone/>
            </a:pPr>
            <a:r>
              <a:rPr lang="en-US" sz="1200" b="0" i="0" u="none" strike="noStrike" cap="none" dirty="0">
                <a:solidFill>
                  <a:schemeClr val="dk1"/>
                </a:solidFill>
                <a:latin typeface="+mn-lt"/>
                <a:ea typeface="Calibri"/>
                <a:cs typeface="Calibri"/>
                <a:sym typeface="Calibri"/>
              </a:rPr>
              <a:t>THE BEHAVIOR ANALYST TODAY VOLUME 5, ISSUE NO. 1,</a:t>
            </a:r>
            <a:r>
              <a:rPr lang="en-US" sz="1200" b="0" i="0" u="none" strike="noStrike" cap="none" baseline="0"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15</a:t>
            </a:r>
          </a:p>
          <a:p>
            <a:pPr marL="0" marR="0" lvl="0" indent="0" algn="l" rtl="0">
              <a:spcBef>
                <a:spcPts val="360"/>
              </a:spcBef>
              <a:spcAft>
                <a:spcPts val="0"/>
              </a:spcAft>
              <a:buNone/>
            </a:pPr>
            <a:r>
              <a:rPr lang="en-US" sz="1200" b="0" i="0" u="none" strike="noStrike" cap="none" dirty="0">
                <a:solidFill>
                  <a:schemeClr val="dk1"/>
                </a:solidFill>
                <a:latin typeface="+mn-lt"/>
                <a:ea typeface="Calibri"/>
                <a:cs typeface="Calibri"/>
                <a:sym typeface="Calibri"/>
              </a:rPr>
              <a:t>Perspective-Taking and Theory of Mind:</a:t>
            </a:r>
            <a:r>
              <a:rPr lang="en-US" sz="1200" b="0" i="0" u="none" strike="noStrike" cap="none" baseline="0"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A Relational Frame Account,</a:t>
            </a:r>
            <a:r>
              <a:rPr lang="en-US" sz="1200" b="0" i="0" u="none" strike="noStrike" cap="none" baseline="0" dirty="0">
                <a:solidFill>
                  <a:schemeClr val="dk1"/>
                </a:solidFill>
                <a:latin typeface="+mn-lt"/>
                <a:ea typeface="Calibri"/>
                <a:cs typeface="Calibri"/>
                <a:sym typeface="Calibri"/>
              </a:rPr>
              <a:t> by </a:t>
            </a:r>
            <a:r>
              <a:rPr lang="en-US" sz="1200" b="0" i="0" u="none" strike="noStrike" cap="none" dirty="0">
                <a:solidFill>
                  <a:schemeClr val="dk1"/>
                </a:solidFill>
                <a:latin typeface="+mn-lt"/>
                <a:ea typeface="Calibri"/>
                <a:cs typeface="Calibri"/>
                <a:sym typeface="Calibri"/>
              </a:rPr>
              <a:t>Yvonne Barnes-Holmes, Louise McHugh,</a:t>
            </a:r>
            <a:r>
              <a:rPr lang="en-US" sz="1200" b="0" i="0" u="none" strike="noStrike" cap="none" baseline="0"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&amp; Dermot Barnes-Holmes</a:t>
            </a:r>
            <a:r>
              <a:rPr lang="en-US" sz="1200" b="0" i="0" u="none" strike="noStrike" cap="none" baseline="0" dirty="0">
                <a:solidFill>
                  <a:schemeClr val="dk1"/>
                </a:solidFill>
                <a:latin typeface="+mn-lt"/>
                <a:ea typeface="Calibri"/>
                <a:cs typeface="Calibri"/>
                <a:sym typeface="Calibri"/>
              </a:rPr>
              <a:t> at the </a:t>
            </a:r>
            <a:r>
              <a:rPr lang="en-US" sz="1200" b="0" i="0" u="none" strike="noStrike" cap="none" dirty="0">
                <a:solidFill>
                  <a:schemeClr val="dk1"/>
                </a:solidFill>
                <a:latin typeface="+mn-lt"/>
                <a:ea typeface="Calibri"/>
                <a:cs typeface="Calibri"/>
                <a:sym typeface="Calibri"/>
              </a:rPr>
              <a:t>National University of Ireland, </a:t>
            </a:r>
            <a:r>
              <a:rPr lang="en-US" sz="1200" b="0" i="0" u="none" strike="noStrike" cap="none" dirty="0" err="1">
                <a:solidFill>
                  <a:schemeClr val="dk1"/>
                </a:solidFill>
                <a:latin typeface="+mn-lt"/>
                <a:ea typeface="Calibri"/>
                <a:cs typeface="Calibri"/>
                <a:sym typeface="Calibri"/>
              </a:rPr>
              <a:t>Maynooth</a:t>
            </a: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8</a:t>
            </a:fld>
            <a:endParaRPr lang="da-DK"/>
          </a:p>
        </p:txBody>
      </p:sp>
    </p:spTree>
    <p:extLst>
      <p:ext uri="{BB962C8B-B14F-4D97-AF65-F5344CB8AC3E}">
        <p14:creationId xmlns:p14="http://schemas.microsoft.com/office/powerpoint/2010/main" val="346542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spcBef>
                <a:spcPts val="0"/>
              </a:spcBef>
              <a:spcAft>
                <a:spcPts val="0"/>
              </a:spcAft>
              <a:buClr>
                <a:schemeClr val="dk1"/>
              </a:buClr>
              <a:buFont typeface="Arial"/>
              <a:buNone/>
            </a:pPr>
            <a:r>
              <a:rPr lang="en-US" dirty="0">
                <a:latin typeface="Georgia"/>
                <a:ea typeface="Georgia"/>
                <a:cs typeface="Georgia"/>
                <a:sym typeface="Georgia"/>
              </a:rPr>
              <a:t>Anthropologists, ethnographers, and other social scientists have identified perspective-taking skills as critical for promoting understanding between people of different cultural backgrounds.  Perspective-taking skills can help bridge cultural divides within the workplace, including divides between younger and older workers. They also can help build understanding between patients and </a:t>
            </a:r>
            <a:r>
              <a:rPr lang="en-US" dirty="0" err="1">
                <a:latin typeface="Georgia"/>
                <a:ea typeface="Georgia"/>
                <a:cs typeface="Georgia"/>
                <a:sym typeface="Georgia"/>
              </a:rPr>
              <a:t>carers</a:t>
            </a:r>
            <a:r>
              <a:rPr lang="en-US" dirty="0">
                <a:latin typeface="Georgia"/>
                <a:ea typeface="Georgia"/>
                <a:cs typeface="Georgia"/>
                <a:sym typeface="Georgia"/>
              </a:rPr>
              <a:t>.</a:t>
            </a:r>
          </a:p>
          <a:p>
            <a:pPr marL="0" lvl="0" indent="0" rtl="0">
              <a:spcBef>
                <a:spcPts val="0"/>
              </a:spcBef>
              <a:spcAft>
                <a:spcPts val="0"/>
              </a:spcAft>
              <a:buClr>
                <a:schemeClr val="dk1"/>
              </a:buClr>
              <a:buFont typeface="Arial"/>
              <a:buNone/>
            </a:pPr>
            <a:endParaRPr lang="en-US" dirty="0">
              <a:latin typeface="Georgia"/>
              <a:ea typeface="Georgia"/>
              <a:cs typeface="Georgia"/>
              <a:sym typeface="Georgia"/>
            </a:endParaRPr>
          </a:p>
          <a:p>
            <a:pPr marL="0" marR="0" lvl="0" indent="0" algn="l" defTabSz="457200" rtl="0" eaLnBrk="1" fontAlgn="base" latinLnBrk="0" hangingPunct="1">
              <a:lnSpc>
                <a:spcPct val="100000"/>
              </a:lnSpc>
              <a:spcBef>
                <a:spcPts val="0"/>
              </a:spcBef>
              <a:spcAft>
                <a:spcPts val="0"/>
              </a:spcAft>
              <a:buClr>
                <a:schemeClr val="dk1"/>
              </a:buClr>
              <a:buSzTx/>
              <a:buFont typeface="Arial"/>
              <a:buNone/>
              <a:tabLst/>
              <a:defRPr/>
            </a:pPr>
            <a:r>
              <a:rPr lang="en-US" dirty="0">
                <a:latin typeface="Georgia"/>
                <a:ea typeface="Georgia"/>
                <a:cs typeface="Georgia"/>
                <a:sym typeface="Georgia"/>
              </a:rPr>
              <a:t>-From “To Attract</a:t>
            </a:r>
            <a:r>
              <a:rPr lang="en-US" baseline="0" dirty="0">
                <a:latin typeface="Georgia"/>
                <a:ea typeface="Georgia"/>
                <a:cs typeface="Georgia"/>
                <a:sym typeface="Georgia"/>
              </a:rPr>
              <a:t> and Retain Millennial Talent, Develop Your Perspective Taking Skills,” by </a:t>
            </a:r>
            <a:r>
              <a:rPr lang="en-US" dirty="0">
                <a:latin typeface="Georgia"/>
                <a:ea typeface="Georgia"/>
                <a:cs typeface="Georgia"/>
                <a:sym typeface="Georgia"/>
              </a:rPr>
              <a:t>W.</a:t>
            </a:r>
            <a:r>
              <a:rPr lang="en-US" baseline="0" dirty="0">
                <a:latin typeface="Georgia"/>
                <a:ea typeface="Georgia"/>
                <a:cs typeface="Georgia"/>
                <a:sym typeface="Georgia"/>
              </a:rPr>
              <a:t> Lewis Johnson, Ph.D. : </a:t>
            </a:r>
            <a:r>
              <a:rPr lang="en-US" dirty="0">
                <a:latin typeface="Georgia"/>
                <a:ea typeface="Georgia"/>
                <a:cs typeface="Georgia"/>
                <a:sym typeface="Georgia"/>
              </a:rPr>
              <a:t>https://www.alelo.com/2015/10/to-attract-and-retain-millennial-talent-develop-your-perspective-taking-skills/</a:t>
            </a:r>
          </a:p>
          <a:p>
            <a:pPr marL="0" lvl="0" indent="0" rtl="0">
              <a:spcBef>
                <a:spcPts val="0"/>
              </a:spcBef>
              <a:spcAft>
                <a:spcPts val="0"/>
              </a:spcAft>
              <a:buClr>
                <a:schemeClr val="dk1"/>
              </a:buClr>
              <a:buFont typeface="Arial"/>
              <a:buNone/>
            </a:pPr>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da-DK" smtClean="0"/>
              <a:pPr>
                <a:defRPr/>
              </a:pPr>
              <a:t>9</a:t>
            </a:fld>
            <a:endParaRPr lang="da-DK"/>
          </a:p>
        </p:txBody>
      </p:sp>
    </p:spTree>
    <p:extLst>
      <p:ext uri="{BB962C8B-B14F-4D97-AF65-F5344CB8AC3E}">
        <p14:creationId xmlns:p14="http://schemas.microsoft.com/office/powerpoint/2010/main" val="3252804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2"/>
          <p:cNvSpPr>
            <a:spLocks noGrp="1"/>
          </p:cNvSpPr>
          <p:nvPr>
            <p:ph type="subTitle" idx="1"/>
          </p:nvPr>
        </p:nvSpPr>
        <p:spPr>
          <a:xfrm>
            <a:off x="508000" y="3644900"/>
            <a:ext cx="3067720" cy="622300"/>
          </a:xfrm>
        </p:spPr>
        <p:txBody>
          <a:bodyPr/>
          <a:lstStyle>
            <a:lvl1pPr>
              <a:defRPr sz="1400" i="1" smtClean="0">
                <a:solidFill>
                  <a:srgbClr val="7F7F7F"/>
                </a:solidFill>
                <a:latin typeface="+mj-lt"/>
              </a:defRPr>
            </a:lvl1pPr>
          </a:lstStyle>
          <a:p>
            <a:r>
              <a:rPr lang="en-US" noProof="0"/>
              <a:t>Click to edit Master subtitle style</a:t>
            </a:r>
            <a:endParaRPr lang="da-DK" noProof="0" dirty="0"/>
          </a:p>
        </p:txBody>
      </p:sp>
      <p:pic>
        <p:nvPicPr>
          <p:cNvPr id="8" name="Picture 7" descr="IDA_Bubbles"/>
          <p:cNvPicPr>
            <a:picLocks noChangeAspect="1" noChangeArrowheads="1"/>
          </p:cNvPicPr>
          <p:nvPr userDrawn="1"/>
        </p:nvPicPr>
        <p:blipFill>
          <a:blip r:embed="rId2"/>
          <a:srcRect/>
          <a:stretch>
            <a:fillRect/>
          </a:stretch>
        </p:blipFill>
        <p:spPr bwMode="auto">
          <a:xfrm>
            <a:off x="9336360" y="3170239"/>
            <a:ext cx="2011684" cy="619507"/>
          </a:xfrm>
          <a:prstGeom prst="rect">
            <a:avLst/>
          </a:prstGeom>
          <a:noFill/>
        </p:spPr>
      </p:pic>
      <p:sp>
        <p:nvSpPr>
          <p:cNvPr id="13" name="Title Placeholder 1"/>
          <p:cNvSpPr>
            <a:spLocks noGrp="1"/>
          </p:cNvSpPr>
          <p:nvPr>
            <p:ph type="title"/>
          </p:nvPr>
        </p:nvSpPr>
        <p:spPr bwMode="auto">
          <a:xfrm>
            <a:off x="508000" y="3170239"/>
            <a:ext cx="7748240" cy="4027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latin typeface="+mn-lt"/>
              </a:defRPr>
            </a:lvl1pPr>
          </a:lstStyle>
          <a:p>
            <a:pPr lvl="0"/>
            <a:r>
              <a:rPr lang="en-US" noProof="0"/>
              <a:t>Click to edit Master title style</a:t>
            </a:r>
            <a:endParaRPr lang="da-DK" noProof="0" dirty="0"/>
          </a:p>
        </p:txBody>
      </p:sp>
    </p:spTree>
    <p:extLst>
      <p:ext uri="{BB962C8B-B14F-4D97-AF65-F5344CB8AC3E}">
        <p14:creationId xmlns:p14="http://schemas.microsoft.com/office/powerpoint/2010/main" val="134114532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and picture + reference box">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4" name="Text Placeholder 10"/>
          <p:cNvSpPr>
            <a:spLocks noGrp="1"/>
          </p:cNvSpPr>
          <p:nvPr>
            <p:ph type="body" sz="quarter" idx="16"/>
          </p:nvPr>
        </p:nvSpPr>
        <p:spPr>
          <a:xfrm>
            <a:off x="342000" y="1268413"/>
            <a:ext cx="7596152" cy="4897437"/>
          </a:xfrm>
          <a:solidFill>
            <a:schemeClr val="accent4"/>
          </a:solidFill>
        </p:spPr>
        <p:txBody>
          <a:bodyPr lIns="180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6" name="Text Placeholder 10"/>
          <p:cNvSpPr>
            <a:spLocks noGrp="1"/>
          </p:cNvSpPr>
          <p:nvPr>
            <p:ph type="body" sz="quarter" idx="18"/>
          </p:nvPr>
        </p:nvSpPr>
        <p:spPr>
          <a:xfrm>
            <a:off x="8193208" y="3860800"/>
            <a:ext cx="3663380" cy="2305050"/>
          </a:xfrm>
          <a:solidFill>
            <a:schemeClr val="accent2"/>
          </a:solidFill>
        </p:spPr>
        <p:txBody>
          <a:bodyPr lIns="108000" tIns="108000" rIns="108000" bIns="108000"/>
          <a:lstStyle>
            <a:lvl1pPr>
              <a:defRPr sz="20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9" name="Picture Placeholder 16"/>
          <p:cNvSpPr>
            <a:spLocks noGrp="1"/>
          </p:cNvSpPr>
          <p:nvPr>
            <p:ph type="pic" sz="quarter" idx="19"/>
          </p:nvPr>
        </p:nvSpPr>
        <p:spPr>
          <a:xfrm>
            <a:off x="8193360" y="1268413"/>
            <a:ext cx="3663280" cy="2376487"/>
          </a:xfrm>
        </p:spPr>
        <p:txBody>
          <a:bodyPr/>
          <a:lstStyle>
            <a:lvl1pPr>
              <a:defRPr>
                <a:latin typeface="+mn-lt"/>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9"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2684412690"/>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s and Black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2" name="Text Placeholder 10"/>
          <p:cNvSpPr>
            <a:spLocks noGrp="1"/>
          </p:cNvSpPr>
          <p:nvPr>
            <p:ph type="body" sz="quarter" idx="14"/>
          </p:nvPr>
        </p:nvSpPr>
        <p:spPr>
          <a:xfrm>
            <a:off x="6249388" y="3860800"/>
            <a:ext cx="5616575" cy="2305050"/>
          </a:xfrm>
          <a:solidFill>
            <a:schemeClr val="accent4">
              <a:alpha val="70000"/>
            </a:schemeClr>
          </a:solidFill>
        </p:spPr>
        <p:txBody>
          <a:bodyPr lIns="144000" tIns="108000" rIns="108000" bIns="108000"/>
          <a:lstStyle>
            <a:lvl1pPr>
              <a:defRPr sz="2400">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0"/>
          <p:cNvSpPr>
            <a:spLocks noGrp="1"/>
          </p:cNvSpPr>
          <p:nvPr>
            <p:ph type="body" sz="quarter" idx="13"/>
          </p:nvPr>
        </p:nvSpPr>
        <p:spPr>
          <a:xfrm>
            <a:off x="342000" y="3860800"/>
            <a:ext cx="5607203" cy="2305050"/>
          </a:xfrm>
          <a:solidFill>
            <a:schemeClr val="accent6">
              <a:alpha val="70000"/>
            </a:schemeClr>
          </a:solidFill>
        </p:spPr>
        <p:txBody>
          <a:bodyPr lIns="144000" tIns="108000" rIns="108000" bIns="108000"/>
          <a:lstStyle>
            <a:lvl1pPr>
              <a:defRPr sz="2400">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560373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8" name="Picture Placeholder 16"/>
          <p:cNvSpPr>
            <a:spLocks noGrp="1"/>
          </p:cNvSpPr>
          <p:nvPr>
            <p:ph type="pic" sz="quarter" idx="16"/>
          </p:nvPr>
        </p:nvSpPr>
        <p:spPr>
          <a:xfrm>
            <a:off x="6258913" y="1276540"/>
            <a:ext cx="560705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0"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415464861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pic and 3 text boxes - black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3663380" cy="2305050"/>
          </a:xfrm>
          <a:solidFill>
            <a:schemeClr val="bg2"/>
          </a:solidFill>
        </p:spPr>
        <p:txBody>
          <a:bodyPr lIns="144000" tIns="108000" rIns="108000" bIns="108000"/>
          <a:lstStyle>
            <a:lvl1pPr>
              <a:defRPr sz="2400">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11510963"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1">
              <a:alpha val="50000"/>
            </a:schemeClr>
          </a:solidFill>
        </p:spPr>
        <p:txBody>
          <a:bodyPr lIns="144000" tIns="108000" rIns="108000" bIns="108000"/>
          <a:lstStyle>
            <a:lvl1pPr>
              <a:defRPr sz="2400">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6" name="Text Placeholder 10"/>
          <p:cNvSpPr>
            <a:spLocks noGrp="1"/>
          </p:cNvSpPr>
          <p:nvPr>
            <p:ph type="body" sz="quarter" idx="18"/>
          </p:nvPr>
        </p:nvSpPr>
        <p:spPr>
          <a:xfrm>
            <a:off x="8193208" y="3860800"/>
            <a:ext cx="3663380" cy="2305050"/>
          </a:xfrm>
          <a:solidFill>
            <a:schemeClr val="accent4">
              <a:alpha val="50000"/>
            </a:schemeClr>
          </a:solidFill>
        </p:spPr>
        <p:txBody>
          <a:bodyPr lIns="144000" tIns="108000" rIns="108000" bIns="108000"/>
          <a:lstStyle>
            <a:lvl1pPr>
              <a:defRPr sz="2400">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1948615596"/>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pics + three text boxes - black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3663380" cy="2305050"/>
          </a:xfrm>
          <a:solidFill>
            <a:schemeClr val="accent4">
              <a:alpha val="50000"/>
            </a:schemeClr>
          </a:solidFill>
        </p:spPr>
        <p:txBody>
          <a:bodyPr lIns="144000" tIns="108000" rIns="108000" bIns="108000"/>
          <a:lstStyle>
            <a:lvl1pPr>
              <a:defRPr sz="2400">
                <a:latin typeface="+mn-lt"/>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3663280" cy="2376487"/>
          </a:xfrm>
        </p:spPr>
        <p:txBody>
          <a:bodyPr/>
          <a:lstStyle>
            <a:lvl1pPr>
              <a:defRPr>
                <a:latin typeface="+mj-lt"/>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2">
              <a:alpha val="50000"/>
            </a:schemeClr>
          </a:solidFill>
        </p:spPr>
        <p:txBody>
          <a:bodyPr lIns="144000" tIns="108000" rIns="108000" bIns="108000"/>
          <a:lstStyle>
            <a:lvl1pPr>
              <a:defRPr sz="2400">
                <a:latin typeface="+mj-lt"/>
              </a:defRPr>
            </a:lvl1pPr>
          </a:lstStyle>
          <a:p>
            <a:pPr lvl="0"/>
            <a:r>
              <a:rPr lang="en-US"/>
              <a:t>Click to edit Master text styles</a:t>
            </a:r>
          </a:p>
        </p:txBody>
      </p:sp>
      <p:sp>
        <p:nvSpPr>
          <p:cNvPr id="15" name="Picture Placeholder 16"/>
          <p:cNvSpPr>
            <a:spLocks noGrp="1"/>
          </p:cNvSpPr>
          <p:nvPr>
            <p:ph type="pic" sz="quarter" idx="17"/>
          </p:nvPr>
        </p:nvSpPr>
        <p:spPr>
          <a:xfrm>
            <a:off x="4268924" y="1268413"/>
            <a:ext cx="3663280" cy="2376487"/>
          </a:xfrm>
        </p:spPr>
        <p:txBody>
          <a:bodyPr/>
          <a:lstStyle>
            <a:lvl1pPr>
              <a:defRPr>
                <a:latin typeface="+mj-lt"/>
              </a:defRPr>
            </a:lvl1pPr>
          </a:lstStyle>
          <a:p>
            <a:r>
              <a:rPr lang="en-US"/>
              <a:t>Click icon to add picture</a:t>
            </a:r>
            <a:endParaRPr lang="da-DK" dirty="0"/>
          </a:p>
        </p:txBody>
      </p:sp>
      <p:sp>
        <p:nvSpPr>
          <p:cNvPr id="16" name="Text Placeholder 10"/>
          <p:cNvSpPr>
            <a:spLocks noGrp="1"/>
          </p:cNvSpPr>
          <p:nvPr>
            <p:ph type="body" sz="quarter" idx="18"/>
          </p:nvPr>
        </p:nvSpPr>
        <p:spPr>
          <a:xfrm>
            <a:off x="8193208" y="3860800"/>
            <a:ext cx="3663380" cy="2305050"/>
          </a:xfrm>
          <a:solidFill>
            <a:schemeClr val="accent6">
              <a:alpha val="50000"/>
            </a:schemeClr>
          </a:solidFill>
        </p:spPr>
        <p:txBody>
          <a:bodyPr lIns="144000" tIns="108000" rIns="108000" bIns="108000"/>
          <a:lstStyle>
            <a:lvl1pPr>
              <a:defRPr sz="2400">
                <a:latin typeface="+mj-lt"/>
              </a:defRPr>
            </a:lvl1pPr>
          </a:lstStyle>
          <a:p>
            <a:pPr lvl="0"/>
            <a:r>
              <a:rPr lang="en-US"/>
              <a:t>Click to edit Master text styles</a:t>
            </a:r>
          </a:p>
        </p:txBody>
      </p:sp>
      <p:sp>
        <p:nvSpPr>
          <p:cNvPr id="19" name="Picture Placeholder 16"/>
          <p:cNvSpPr>
            <a:spLocks noGrp="1"/>
          </p:cNvSpPr>
          <p:nvPr>
            <p:ph type="pic" sz="quarter" idx="19"/>
          </p:nvPr>
        </p:nvSpPr>
        <p:spPr>
          <a:xfrm>
            <a:off x="8193360" y="1268413"/>
            <a:ext cx="3663280" cy="2376487"/>
          </a:xfrm>
        </p:spPr>
        <p:txBody>
          <a:bodyPr/>
          <a:lstStyle>
            <a:lvl1pPr>
              <a:defRPr>
                <a:latin typeface="+mj-lt"/>
              </a:defRPr>
            </a:lvl1pPr>
          </a:lstStyle>
          <a:p>
            <a:r>
              <a:rPr lang="en-US"/>
              <a:t>Click icon to add picture</a:t>
            </a:r>
            <a:endParaRPr lang="da-DK" dirty="0"/>
          </a:p>
        </p:txBody>
      </p:sp>
      <p:sp>
        <p:nvSpPr>
          <p:cNvPr id="12"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44238663"/>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9" name="Table Placeholder 8"/>
          <p:cNvSpPr>
            <a:spLocks noGrp="1"/>
          </p:cNvSpPr>
          <p:nvPr>
            <p:ph type="tbl" sz="quarter" idx="13"/>
          </p:nvPr>
        </p:nvSpPr>
        <p:spPr>
          <a:xfrm>
            <a:off x="550863" y="1844675"/>
            <a:ext cx="10298112" cy="3600450"/>
          </a:xfrm>
        </p:spPr>
        <p:txBody>
          <a:bodyPr/>
          <a:lstStyle/>
          <a:p>
            <a:r>
              <a:rPr lang="en-US"/>
              <a:t>Click icon to add table</a:t>
            </a:r>
            <a:endParaRPr lang="da-DK"/>
          </a:p>
        </p:txBody>
      </p:sp>
      <p:graphicFrame>
        <p:nvGraphicFramePr>
          <p:cNvPr id="10" name="Table 9"/>
          <p:cNvGraphicFramePr>
            <a:graphicFrameLocks noGrp="1"/>
          </p:cNvGraphicFramePr>
          <p:nvPr userDrawn="1">
            <p:extLst>
              <p:ext uri="{D42A27DB-BD31-4B8C-83A1-F6EECF244321}">
                <p14:modId xmlns:p14="http://schemas.microsoft.com/office/powerpoint/2010/main" val="2500032465"/>
              </p:ext>
            </p:extLst>
          </p:nvPr>
        </p:nvGraphicFramePr>
        <p:xfrm>
          <a:off x="342000" y="1268412"/>
          <a:ext cx="11519451" cy="4897437"/>
        </p:xfrm>
        <a:graphic>
          <a:graphicData uri="http://schemas.openxmlformats.org/drawingml/2006/table">
            <a:tbl>
              <a:tblPr firstRow="1" bandRow="1">
                <a:tableStyleId>{5C22544A-7EE6-4342-B048-85BDC9FD1C3A}</a:tableStyleId>
              </a:tblPr>
              <a:tblGrid>
                <a:gridCol w="3839817">
                  <a:extLst>
                    <a:ext uri="{9D8B030D-6E8A-4147-A177-3AD203B41FA5}">
                      <a16:colId xmlns:a16="http://schemas.microsoft.com/office/drawing/2014/main" xmlns="" val="20000"/>
                    </a:ext>
                  </a:extLst>
                </a:gridCol>
                <a:gridCol w="3839817">
                  <a:extLst>
                    <a:ext uri="{9D8B030D-6E8A-4147-A177-3AD203B41FA5}">
                      <a16:colId xmlns:a16="http://schemas.microsoft.com/office/drawing/2014/main" xmlns="" val="20001"/>
                    </a:ext>
                  </a:extLst>
                </a:gridCol>
                <a:gridCol w="3839817">
                  <a:extLst>
                    <a:ext uri="{9D8B030D-6E8A-4147-A177-3AD203B41FA5}">
                      <a16:colId xmlns:a16="http://schemas.microsoft.com/office/drawing/2014/main" xmlns="" val="20002"/>
                    </a:ext>
                  </a:extLst>
                </a:gridCol>
              </a:tblGrid>
              <a:tr h="827009">
                <a:tc>
                  <a:txBody>
                    <a:bodyPr/>
                    <a:lstStyle/>
                    <a:p>
                      <a:endParaRPr lang="da-DK" sz="2400" dirty="0">
                        <a:latin typeface="+mj-lt"/>
                      </a:endParaRPr>
                    </a:p>
                  </a:txBody>
                  <a:tcPr>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a-DK" sz="2400" b="1" kern="1200" dirty="0">
                        <a:solidFill>
                          <a:schemeClr val="lt1"/>
                        </a:solidFill>
                        <a:latin typeface="+mj-lt"/>
                        <a:ea typeface="+mn-ea"/>
                        <a:cs typeface="+mn-cs"/>
                      </a:endParaRPr>
                    </a:p>
                    <a:p>
                      <a:endParaRPr lang="da-DK" sz="2000" dirty="0">
                        <a:latin typeface="+mj-lt"/>
                      </a:endParaRPr>
                    </a:p>
                  </a:txBody>
                  <a:tcPr>
                    <a:solidFill>
                      <a:schemeClr val="accent2"/>
                    </a:solidFill>
                  </a:tcPr>
                </a:tc>
                <a:tc>
                  <a:txBody>
                    <a:bodyPr/>
                    <a:lstStyle/>
                    <a:p>
                      <a:endParaRPr lang="da-DK" sz="2000" dirty="0">
                        <a:latin typeface="+mj-lt"/>
                      </a:endParaRPr>
                    </a:p>
                  </a:txBody>
                  <a:tcPr>
                    <a:solidFill>
                      <a:schemeClr val="accent3"/>
                    </a:solidFill>
                  </a:tcPr>
                </a:tc>
                <a:extLst>
                  <a:ext uri="{0D108BD9-81ED-4DB2-BD59-A6C34878D82A}">
                    <a16:rowId xmlns:a16="http://schemas.microsoft.com/office/drawing/2014/main" xmlns="" val="10000"/>
                  </a:ext>
                </a:extLst>
              </a:tr>
              <a:tr h="4070428">
                <a:tc>
                  <a:txBody>
                    <a:bodyPr/>
                    <a:lstStyle/>
                    <a:p>
                      <a:endParaRPr lang="da-DK" sz="1800" dirty="0">
                        <a:latin typeface="+mj-lt"/>
                      </a:endParaRPr>
                    </a:p>
                  </a:txBody>
                  <a:tcPr/>
                </a:tc>
                <a:tc>
                  <a:txBody>
                    <a:bodyPr/>
                    <a:lstStyle/>
                    <a:p>
                      <a:endParaRPr lang="da-DK" sz="1800" dirty="0">
                        <a:latin typeface="+mj-lt"/>
                      </a:endParaRPr>
                    </a:p>
                  </a:txBody>
                  <a:tcPr/>
                </a:tc>
                <a:tc>
                  <a:txBody>
                    <a:bodyPr/>
                    <a:lstStyle/>
                    <a:p>
                      <a:endParaRPr lang="da-DK" sz="1800" dirty="0">
                        <a:latin typeface="+mj-lt"/>
                      </a:endParaRPr>
                    </a:p>
                  </a:txBody>
                  <a:tcPr/>
                </a:tc>
                <a:extLst>
                  <a:ext uri="{0D108BD9-81ED-4DB2-BD59-A6C34878D82A}">
                    <a16:rowId xmlns:a16="http://schemas.microsoft.com/office/drawing/2014/main" xmlns="" val="10001"/>
                  </a:ext>
                </a:extLst>
              </a:tr>
            </a:tbl>
          </a:graphicData>
        </a:graphic>
      </p:graphicFrame>
      <p:sp>
        <p:nvSpPr>
          <p:cNvPr id="8"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3651205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endParaRPr lang="da-DK" dirty="0"/>
          </a:p>
        </p:txBody>
      </p:sp>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6"/>
          <p:cNvSpPr>
            <a:spLocks noGrp="1"/>
          </p:cNvSpPr>
          <p:nvPr>
            <p:ph type="body" sz="quarter" idx="13"/>
          </p:nvPr>
        </p:nvSpPr>
        <p:spPr>
          <a:xfrm>
            <a:off x="336550" y="1341438"/>
            <a:ext cx="5615434" cy="4823866"/>
          </a:xfrm>
          <a:solidFill>
            <a:schemeClr val="accent1"/>
          </a:solidFill>
        </p:spPr>
        <p:txBody>
          <a:bodyPr/>
          <a:lstStyle>
            <a:lvl1pPr marL="342900" indent="-342900">
              <a:buFont typeface="Arial" panose="020B0604020202020204" pitchFamily="34" charset="0"/>
              <a:buChar cha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Text Placeholder 6"/>
          <p:cNvSpPr>
            <a:spLocks noGrp="1"/>
          </p:cNvSpPr>
          <p:nvPr>
            <p:ph type="body" sz="quarter" idx="14"/>
          </p:nvPr>
        </p:nvSpPr>
        <p:spPr>
          <a:xfrm>
            <a:off x="6245768" y="1365733"/>
            <a:ext cx="5615434" cy="4823866"/>
          </a:xfrm>
          <a:solidFill>
            <a:schemeClr val="accent6"/>
          </a:solidFill>
        </p:spPr>
        <p:txBody>
          <a:bodyPr/>
          <a:lstStyle>
            <a:lvl1pPr marL="342900" indent="-342900">
              <a:buFont typeface="Arial" panose="020B0604020202020204" pitchFamily="34" charset="0"/>
              <a:buChar cha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867590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for vide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6"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
        <p:nvSpPr>
          <p:cNvPr id="7" name="Text Placeholder 6"/>
          <p:cNvSpPr>
            <a:spLocks noGrp="1"/>
          </p:cNvSpPr>
          <p:nvPr>
            <p:ph type="body" sz="quarter" idx="13"/>
          </p:nvPr>
        </p:nvSpPr>
        <p:spPr>
          <a:xfrm>
            <a:off x="336550" y="1412875"/>
            <a:ext cx="11518900" cy="2447925"/>
          </a:xfrm>
          <a:solidFill>
            <a:schemeClr val="accent1"/>
          </a:solidFill>
        </p:spPr>
        <p:txBody>
          <a:bodyPr/>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Picture Placeholder 8"/>
          <p:cNvSpPr>
            <a:spLocks noGrp="1"/>
          </p:cNvSpPr>
          <p:nvPr>
            <p:ph type="pic" sz="quarter" idx="14"/>
          </p:nvPr>
        </p:nvSpPr>
        <p:spPr>
          <a:xfrm>
            <a:off x="336550" y="4076700"/>
            <a:ext cx="11518900" cy="2089150"/>
          </a:xfrm>
        </p:spPr>
        <p:txBody>
          <a:bodyPr/>
          <a:lstStyle>
            <a:lvl1pPr>
              <a:defRPr sz="2000">
                <a:latin typeface="+mn-lt"/>
                <a:ea typeface="Verdana" panose="020B0604030504040204" pitchFamily="34" charset="0"/>
                <a:cs typeface="Verdana" panose="020B0604030504040204" pitchFamily="34" charset="0"/>
              </a:defRPr>
            </a:lvl1pPr>
          </a:lstStyle>
          <a:p>
            <a:r>
              <a:rPr lang="en-US"/>
              <a:t>Click icon to add picture</a:t>
            </a:r>
            <a:endParaRPr lang="da-DK" dirty="0"/>
          </a:p>
        </p:txBody>
      </p:sp>
    </p:spTree>
    <p:extLst>
      <p:ext uri="{BB962C8B-B14F-4D97-AF65-F5344CB8AC3E}">
        <p14:creationId xmlns:p14="http://schemas.microsoft.com/office/powerpoint/2010/main" val="2669404246"/>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Picture Placeholder 6"/>
          <p:cNvSpPr>
            <a:spLocks noGrp="1"/>
          </p:cNvSpPr>
          <p:nvPr>
            <p:ph type="pic" sz="quarter" idx="13"/>
          </p:nvPr>
        </p:nvSpPr>
        <p:spPr>
          <a:xfrm>
            <a:off x="336550" y="1340769"/>
            <a:ext cx="3527202" cy="2664296"/>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0" name="Picture Placeholder 6"/>
          <p:cNvSpPr>
            <a:spLocks noGrp="1"/>
          </p:cNvSpPr>
          <p:nvPr>
            <p:ph type="pic" sz="quarter" idx="14"/>
          </p:nvPr>
        </p:nvSpPr>
        <p:spPr>
          <a:xfrm>
            <a:off x="4332399" y="1340768"/>
            <a:ext cx="3527202" cy="2664298"/>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1" name="Picture Placeholder 6"/>
          <p:cNvSpPr>
            <a:spLocks noGrp="1"/>
          </p:cNvSpPr>
          <p:nvPr>
            <p:ph type="pic" sz="quarter" idx="15"/>
          </p:nvPr>
        </p:nvSpPr>
        <p:spPr>
          <a:xfrm>
            <a:off x="8328249" y="1340768"/>
            <a:ext cx="3527202" cy="266429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3" name="Text Placeholder 12"/>
          <p:cNvSpPr>
            <a:spLocks noGrp="1"/>
          </p:cNvSpPr>
          <p:nvPr>
            <p:ph type="body" sz="quarter" idx="16"/>
          </p:nvPr>
        </p:nvSpPr>
        <p:spPr>
          <a:xfrm>
            <a:off x="336550" y="4149725"/>
            <a:ext cx="3527425" cy="1150938"/>
          </a:xfrm>
          <a:solidFill>
            <a:schemeClr val="accent6"/>
          </a:solidFill>
        </p:spPr>
        <p:txBody>
          <a:bodyPr/>
          <a:lstStyle>
            <a:lvl1pPr>
              <a:defRPr>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4" name="Text Placeholder 12"/>
          <p:cNvSpPr>
            <a:spLocks noGrp="1"/>
          </p:cNvSpPr>
          <p:nvPr>
            <p:ph type="body" sz="quarter" idx="17"/>
          </p:nvPr>
        </p:nvSpPr>
        <p:spPr>
          <a:xfrm>
            <a:off x="4332399" y="4149725"/>
            <a:ext cx="3527425" cy="1150938"/>
          </a:xfrm>
          <a:solidFill>
            <a:schemeClr val="accent2"/>
          </a:solidFill>
        </p:spPr>
        <p:txBody>
          <a:bodyPr/>
          <a:lstStyle>
            <a:lvl1pPr>
              <a:defRPr>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5" name="Text Placeholder 12"/>
          <p:cNvSpPr>
            <a:spLocks noGrp="1"/>
          </p:cNvSpPr>
          <p:nvPr>
            <p:ph type="body" sz="quarter" idx="18"/>
          </p:nvPr>
        </p:nvSpPr>
        <p:spPr>
          <a:xfrm>
            <a:off x="8328026" y="4149725"/>
            <a:ext cx="3527425" cy="1150938"/>
          </a:xfrm>
          <a:solidFill>
            <a:schemeClr val="accent1"/>
          </a:solidFill>
        </p:spPr>
        <p:txBody>
          <a:bodyPr/>
          <a:lstStyle>
            <a:lvl1pPr>
              <a:defRPr>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1"/>
          <p:cNvSpPr>
            <a:spLocks noGrp="1"/>
          </p:cNvSpPr>
          <p:nvPr>
            <p:ph type="body" sz="quarter" idx="19"/>
          </p:nvPr>
        </p:nvSpPr>
        <p:spPr>
          <a:xfrm>
            <a:off x="336550" y="5445125"/>
            <a:ext cx="11518900" cy="720725"/>
          </a:xfrm>
          <a:solidFill>
            <a:schemeClr val="accent4"/>
          </a:solidFill>
        </p:spPr>
        <p:txBody>
          <a:bodyPr anchor="ctr" anchorCtr="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555934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6"/>
          <p:cNvSpPr>
            <a:spLocks noGrp="1"/>
          </p:cNvSpPr>
          <p:nvPr>
            <p:ph type="body" sz="quarter" idx="13"/>
          </p:nvPr>
        </p:nvSpPr>
        <p:spPr>
          <a:xfrm>
            <a:off x="336550" y="1341438"/>
            <a:ext cx="5543426" cy="4823866"/>
          </a:xfrm>
          <a:solidFill>
            <a:schemeClr val="accent1"/>
          </a:solidFill>
        </p:spPr>
        <p:txBody>
          <a:bodyPr/>
          <a:lstStyle>
            <a:lvl1pPr marL="0" indent="0">
              <a:buFontTx/>
              <a:buNone/>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Picture Placeholder 7"/>
          <p:cNvSpPr>
            <a:spLocks noGrp="1"/>
          </p:cNvSpPr>
          <p:nvPr>
            <p:ph type="pic" sz="quarter" idx="14"/>
          </p:nvPr>
        </p:nvSpPr>
        <p:spPr>
          <a:xfrm>
            <a:off x="6312024" y="1340892"/>
            <a:ext cx="5543427" cy="4824412"/>
          </a:xfrm>
        </p:spPr>
        <p:txBody>
          <a:bodyPr/>
          <a:lstStyle>
            <a:lvl1pPr>
              <a:defRPr sz="2400">
                <a:latin typeface="+mn-lt"/>
                <a:ea typeface="Verdana" panose="020B0604030504040204" pitchFamily="34" charset="0"/>
                <a:cs typeface="Verdana" panose="020B0604030504040204" pitchFamily="34" charset="0"/>
              </a:defRPr>
            </a:lvl1pPr>
          </a:lstStyle>
          <a:p>
            <a:r>
              <a:rPr lang="en-US"/>
              <a:t>Click icon to add picture</a:t>
            </a:r>
            <a:endParaRPr lang="da-DK" dirty="0"/>
          </a:p>
        </p:txBody>
      </p:sp>
    </p:spTree>
    <p:extLst>
      <p:ext uri="{BB962C8B-B14F-4D97-AF65-F5344CB8AC3E}">
        <p14:creationId xmlns:p14="http://schemas.microsoft.com/office/powerpoint/2010/main" val="3940243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endParaRPr lang="da-DK" dirty="0"/>
          </a:p>
        </p:txBody>
      </p:sp>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6"/>
          <p:cNvSpPr>
            <a:spLocks noGrp="1"/>
          </p:cNvSpPr>
          <p:nvPr>
            <p:ph type="body" sz="quarter" idx="13"/>
          </p:nvPr>
        </p:nvSpPr>
        <p:spPr>
          <a:xfrm>
            <a:off x="336550" y="1341438"/>
            <a:ext cx="7847682" cy="4823866"/>
          </a:xfrm>
          <a:solidFill>
            <a:schemeClr val="accent4"/>
          </a:solidFill>
        </p:spPr>
        <p:txBody>
          <a:bodyPr/>
          <a:lstStyle>
            <a:lvl1pPr marL="342900" indent="-342900">
              <a:buFont typeface="Arial" panose="020B0604020202020204" pitchFamily="34" charset="0"/>
              <a:buChar cha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Picture Placeholder 7"/>
          <p:cNvSpPr>
            <a:spLocks noGrp="1"/>
          </p:cNvSpPr>
          <p:nvPr>
            <p:ph type="pic" sz="quarter" idx="14"/>
          </p:nvPr>
        </p:nvSpPr>
        <p:spPr>
          <a:xfrm>
            <a:off x="8472264" y="1340892"/>
            <a:ext cx="3383187" cy="2232124"/>
          </a:xfrm>
        </p:spPr>
        <p:txBody>
          <a:bodyPr/>
          <a:lstStyle>
            <a:lvl1pPr>
              <a:defRPr sz="2000">
                <a:latin typeface="+mn-lt"/>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9" name="Picture Placeholder 7"/>
          <p:cNvSpPr>
            <a:spLocks noGrp="1"/>
          </p:cNvSpPr>
          <p:nvPr>
            <p:ph type="pic" sz="quarter" idx="15"/>
          </p:nvPr>
        </p:nvSpPr>
        <p:spPr>
          <a:xfrm>
            <a:off x="8470524" y="3933180"/>
            <a:ext cx="3383187" cy="2232124"/>
          </a:xfrm>
        </p:spPr>
        <p:txBody>
          <a:bodyPr/>
          <a:lstStyle>
            <a:lvl1pPr>
              <a:defRPr sz="2000">
                <a:latin typeface="+mn-lt"/>
                <a:ea typeface="Verdana" panose="020B0604030504040204" pitchFamily="34" charset="0"/>
                <a:cs typeface="Verdana" panose="020B0604030504040204" pitchFamily="34" charset="0"/>
              </a:defRPr>
            </a:lvl1pPr>
          </a:lstStyle>
          <a:p>
            <a:r>
              <a:rPr lang="en-US"/>
              <a:t>Click icon to add picture</a:t>
            </a:r>
            <a:endParaRPr lang="da-DK" dirty="0"/>
          </a:p>
        </p:txBody>
      </p:sp>
    </p:spTree>
    <p:extLst>
      <p:ext uri="{BB962C8B-B14F-4D97-AF65-F5344CB8AC3E}">
        <p14:creationId xmlns:p14="http://schemas.microsoft.com/office/powerpoint/2010/main" val="20510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2"/>
          <p:cNvSpPr>
            <a:spLocks noGrp="1"/>
          </p:cNvSpPr>
          <p:nvPr>
            <p:ph type="subTitle" idx="1"/>
          </p:nvPr>
        </p:nvSpPr>
        <p:spPr>
          <a:xfrm>
            <a:off x="508000" y="3644900"/>
            <a:ext cx="3211736" cy="622300"/>
          </a:xfrm>
        </p:spPr>
        <p:txBody>
          <a:bodyPr/>
          <a:lstStyle>
            <a:lvl1pPr>
              <a:defRPr sz="1400" i="1" smtClean="0">
                <a:solidFill>
                  <a:srgbClr val="7F7F7F"/>
                </a:solidFill>
                <a:latin typeface="+mn-lt"/>
              </a:defRPr>
            </a:lvl1pPr>
          </a:lstStyle>
          <a:p>
            <a:r>
              <a:rPr lang="en-US" noProof="0"/>
              <a:t>Click to edit Master subtitle style</a:t>
            </a:r>
            <a:endParaRPr lang="da-DK" noProof="0" dirty="0"/>
          </a:p>
        </p:txBody>
      </p:sp>
      <p:pic>
        <p:nvPicPr>
          <p:cNvPr id="8" name="Picture 7" descr="IDA_Bubbles"/>
          <p:cNvPicPr>
            <a:picLocks noChangeAspect="1" noChangeArrowheads="1"/>
          </p:cNvPicPr>
          <p:nvPr userDrawn="1"/>
        </p:nvPicPr>
        <p:blipFill>
          <a:blip r:embed="rId2"/>
          <a:srcRect/>
          <a:stretch>
            <a:fillRect/>
          </a:stretch>
        </p:blipFill>
        <p:spPr bwMode="auto">
          <a:xfrm>
            <a:off x="9336360" y="3170239"/>
            <a:ext cx="2011684" cy="619507"/>
          </a:xfrm>
          <a:prstGeom prst="rect">
            <a:avLst/>
          </a:prstGeom>
          <a:noFill/>
        </p:spPr>
      </p:pic>
      <p:sp>
        <p:nvSpPr>
          <p:cNvPr id="11" name="Title Placeholder 1"/>
          <p:cNvSpPr>
            <a:spLocks noGrp="1"/>
          </p:cNvSpPr>
          <p:nvPr>
            <p:ph type="title"/>
          </p:nvPr>
        </p:nvSpPr>
        <p:spPr bwMode="auto">
          <a:xfrm>
            <a:off x="508000" y="3170239"/>
            <a:ext cx="7748240" cy="4027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a:latin typeface="+mn-lt"/>
              </a:defRPr>
            </a:lvl1pPr>
          </a:lstStyle>
          <a:p>
            <a:pPr lvl="0"/>
            <a:r>
              <a:rPr lang="en-US" noProof="0"/>
              <a:t>Click to edit Master title style</a:t>
            </a:r>
            <a:endParaRPr lang="da-DK" noProof="0" dirty="0"/>
          </a:p>
        </p:txBody>
      </p:sp>
    </p:spTree>
    <p:extLst>
      <p:ext uri="{BB962C8B-B14F-4D97-AF65-F5344CB8AC3E}">
        <p14:creationId xmlns:p14="http://schemas.microsoft.com/office/powerpoint/2010/main" val="41827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image and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2" name="Text Placeholder 10"/>
          <p:cNvSpPr>
            <a:spLocks noGrp="1"/>
          </p:cNvSpPr>
          <p:nvPr>
            <p:ph type="body" sz="quarter" idx="14"/>
          </p:nvPr>
        </p:nvSpPr>
        <p:spPr>
          <a:xfrm>
            <a:off x="6249388" y="3860800"/>
            <a:ext cx="5616575" cy="2305050"/>
          </a:xfrm>
          <a:solidFill>
            <a:schemeClr val="accent2"/>
          </a:solidFill>
        </p:spPr>
        <p:txBody>
          <a:bodyPr lIns="180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0"/>
          <p:cNvSpPr>
            <a:spLocks noGrp="1"/>
          </p:cNvSpPr>
          <p:nvPr>
            <p:ph type="body" sz="quarter" idx="13"/>
          </p:nvPr>
        </p:nvSpPr>
        <p:spPr>
          <a:xfrm>
            <a:off x="342000" y="3860800"/>
            <a:ext cx="5607203" cy="2305050"/>
          </a:xfrm>
          <a:solidFill>
            <a:schemeClr val="accent1"/>
          </a:solidFill>
        </p:spPr>
        <p:txBody>
          <a:bodyPr lIns="180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560373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8" name="Picture Placeholder 16"/>
          <p:cNvSpPr>
            <a:spLocks noGrp="1"/>
          </p:cNvSpPr>
          <p:nvPr>
            <p:ph type="pic" sz="quarter" idx="16"/>
          </p:nvPr>
        </p:nvSpPr>
        <p:spPr>
          <a:xfrm>
            <a:off x="6258913" y="1276540"/>
            <a:ext cx="560705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0"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3894190777"/>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 pics and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3663380" cy="2305050"/>
          </a:xfrm>
          <a:solidFill>
            <a:schemeClr val="accent4"/>
          </a:solidFill>
        </p:spPr>
        <p:txBody>
          <a:bodyPr lIns="108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2"/>
          </a:solidFill>
        </p:spPr>
        <p:txBody>
          <a:bodyPr lIns="108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5" name="Picture Placeholder 16"/>
          <p:cNvSpPr>
            <a:spLocks noGrp="1"/>
          </p:cNvSpPr>
          <p:nvPr>
            <p:ph type="pic" sz="quarter" idx="17"/>
          </p:nvPr>
        </p:nvSpPr>
        <p:spPr>
          <a:xfrm>
            <a:off x="4268924"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6" name="Text Placeholder 10"/>
          <p:cNvSpPr>
            <a:spLocks noGrp="1"/>
          </p:cNvSpPr>
          <p:nvPr>
            <p:ph type="body" sz="quarter" idx="18"/>
          </p:nvPr>
        </p:nvSpPr>
        <p:spPr>
          <a:xfrm>
            <a:off x="8193208" y="3860800"/>
            <a:ext cx="3663380" cy="2305050"/>
          </a:xfrm>
          <a:solidFill>
            <a:schemeClr val="accent1"/>
          </a:solidFill>
        </p:spPr>
        <p:txBody>
          <a:bodyPr lIns="108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9" name="Picture Placeholder 16"/>
          <p:cNvSpPr>
            <a:spLocks noGrp="1"/>
          </p:cNvSpPr>
          <p:nvPr>
            <p:ph type="pic" sz="quarter" idx="19"/>
          </p:nvPr>
        </p:nvSpPr>
        <p:spPr>
          <a:xfrm>
            <a:off x="819336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2"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128100663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pics and one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11511115" cy="2305050"/>
          </a:xfrm>
          <a:solidFill>
            <a:schemeClr val="accent4"/>
          </a:solidFill>
        </p:spPr>
        <p:txBody>
          <a:bodyPr lIns="180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5" name="Picture Placeholder 16"/>
          <p:cNvSpPr>
            <a:spLocks noGrp="1"/>
          </p:cNvSpPr>
          <p:nvPr>
            <p:ph type="pic" sz="quarter" idx="17"/>
          </p:nvPr>
        </p:nvSpPr>
        <p:spPr>
          <a:xfrm>
            <a:off x="4268924"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9" name="Picture Placeholder 16"/>
          <p:cNvSpPr>
            <a:spLocks noGrp="1"/>
          </p:cNvSpPr>
          <p:nvPr>
            <p:ph type="pic" sz="quarter" idx="19"/>
          </p:nvPr>
        </p:nvSpPr>
        <p:spPr>
          <a:xfrm>
            <a:off x="819336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1"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175055438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pic and three text box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58124"/>
            <a:ext cx="3663380" cy="2305050"/>
          </a:xfrm>
          <a:solidFill>
            <a:schemeClr val="tx2"/>
          </a:solidFill>
        </p:spPr>
        <p:txBody>
          <a:bodyPr lIns="144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11510963"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1"/>
          </a:solidFill>
        </p:spPr>
        <p:txBody>
          <a:bodyPr lIns="144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6" name="Text Placeholder 10"/>
          <p:cNvSpPr>
            <a:spLocks noGrp="1"/>
          </p:cNvSpPr>
          <p:nvPr>
            <p:ph type="body" sz="quarter" idx="18"/>
          </p:nvPr>
        </p:nvSpPr>
        <p:spPr>
          <a:xfrm>
            <a:off x="8193208" y="3860800"/>
            <a:ext cx="3663380" cy="2305050"/>
          </a:xfrm>
          <a:solidFill>
            <a:schemeClr val="accent4"/>
          </a:solidFill>
        </p:spPr>
        <p:txBody>
          <a:bodyPr lIns="144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2653933463"/>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and one text box">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11511114" cy="2305050"/>
          </a:xfrm>
          <a:solidFill>
            <a:schemeClr val="accent4"/>
          </a:solidFill>
        </p:spPr>
        <p:txBody>
          <a:bodyPr lIns="180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Picture Placeholder 16"/>
          <p:cNvSpPr>
            <a:spLocks noGrp="1"/>
          </p:cNvSpPr>
          <p:nvPr>
            <p:ph type="pic" sz="quarter" idx="15"/>
          </p:nvPr>
        </p:nvSpPr>
        <p:spPr>
          <a:xfrm>
            <a:off x="342000" y="1268413"/>
            <a:ext cx="11510963"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8"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175147022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lenum questions - 3 box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1277897"/>
            <a:ext cx="5040000" cy="1504800"/>
          </a:xfrm>
          <a:solidFill>
            <a:schemeClr val="accent2"/>
          </a:solidFill>
        </p:spPr>
        <p:txBody>
          <a:bodyPr/>
          <a:lstStyle>
            <a:lvl1pPr>
              <a:defRPr sz="22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Text Placeholder 10"/>
          <p:cNvSpPr>
            <a:spLocks noGrp="1"/>
          </p:cNvSpPr>
          <p:nvPr>
            <p:ph type="body" sz="quarter" idx="14"/>
          </p:nvPr>
        </p:nvSpPr>
        <p:spPr>
          <a:xfrm>
            <a:off x="3580687" y="2969200"/>
            <a:ext cx="5040000" cy="1504800"/>
          </a:xfrm>
          <a:solidFill>
            <a:schemeClr val="accent4"/>
          </a:solidFill>
        </p:spPr>
        <p:txBody>
          <a:bodyPr/>
          <a:lstStyle>
            <a:lvl1pPr>
              <a:defRPr sz="22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Text Placeholder 10"/>
          <p:cNvSpPr>
            <a:spLocks noGrp="1"/>
          </p:cNvSpPr>
          <p:nvPr>
            <p:ph type="body" sz="quarter" idx="15"/>
          </p:nvPr>
        </p:nvSpPr>
        <p:spPr>
          <a:xfrm>
            <a:off x="6815451" y="4660504"/>
            <a:ext cx="5040000" cy="1504800"/>
          </a:xfrm>
          <a:solidFill>
            <a:schemeClr val="accent1"/>
          </a:solidFill>
        </p:spPr>
        <p:txBody>
          <a:bodyPr/>
          <a:lstStyle>
            <a:lvl1pPr>
              <a:defRPr sz="22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itle 1"/>
          <p:cNvSpPr>
            <a:spLocks noGrp="1"/>
          </p:cNvSpPr>
          <p:nvPr>
            <p:ph type="title"/>
          </p:nvPr>
        </p:nvSpPr>
        <p:spPr>
          <a:xfrm>
            <a:off x="336000" y="260350"/>
            <a:ext cx="11521038" cy="855537"/>
          </a:xfrm>
        </p:spPr>
        <p:txBody>
          <a:bodyPr/>
          <a:lstStyle/>
          <a:p>
            <a:r>
              <a:rPr lang="en-US"/>
              <a:t>Click to edit Master title style</a:t>
            </a:r>
            <a:endParaRPr lang="da-DK" dirty="0"/>
          </a:p>
        </p:txBody>
      </p:sp>
    </p:spTree>
    <p:extLst>
      <p:ext uri="{BB962C8B-B14F-4D97-AF65-F5344CB8AC3E}">
        <p14:creationId xmlns:p14="http://schemas.microsoft.com/office/powerpoint/2010/main" val="272746385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1277896"/>
            <a:ext cx="11509527" cy="3789401"/>
          </a:xfrm>
          <a:solidFill>
            <a:schemeClr val="accent1"/>
          </a:solidFill>
        </p:spPr>
        <p:txBody>
          <a:bodyPr lIns="180000" tIns="108000" rIns="108000" bIns="108000"/>
          <a:lstStyle>
            <a:lvl1pPr>
              <a:defRPr sz="28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Text Placeholder 10"/>
          <p:cNvSpPr>
            <a:spLocks noGrp="1"/>
          </p:cNvSpPr>
          <p:nvPr>
            <p:ph type="body" sz="quarter" idx="15"/>
          </p:nvPr>
        </p:nvSpPr>
        <p:spPr>
          <a:xfrm>
            <a:off x="342000" y="5301208"/>
            <a:ext cx="11509527" cy="864096"/>
          </a:xfrm>
          <a:solidFill>
            <a:schemeClr val="accent4"/>
          </a:solidFill>
        </p:spPr>
        <p:txBody>
          <a:bodyPr lIns="144000" tIns="72000" rIns="72000" bIns="72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1429586729"/>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342000" y="1271444"/>
            <a:ext cx="11521678" cy="4894406"/>
          </a:xfrm>
          <a:prstGeom prst="rect">
            <a:avLst/>
          </a:prstGeom>
          <a:noFill/>
          <a:ln w="9525">
            <a:noFill/>
            <a:miter lim="800000"/>
            <a:headEnd/>
            <a:tailEnd/>
          </a:ln>
        </p:spPr>
        <p:txBody>
          <a:bodyPr vert="horz" wrap="square" lIns="50800" tIns="50400" rIns="50400" bIns="50400" numCol="1" anchor="t" anchorCtr="0" compatLnSpc="1">
            <a:prstTxWarp prst="textNoShape">
              <a:avLst/>
            </a:prstTxWarp>
          </a:bodyPr>
          <a:lstStyle/>
          <a:p>
            <a:pPr lvl="0"/>
            <a:endParaRPr lang="en-US" noProof="0" dirty="0"/>
          </a:p>
        </p:txBody>
      </p:sp>
      <p:sp>
        <p:nvSpPr>
          <p:cNvPr id="4" name="Date Placeholder 3"/>
          <p:cNvSpPr>
            <a:spLocks noGrp="1"/>
          </p:cNvSpPr>
          <p:nvPr>
            <p:ph type="dt" sz="half" idx="2"/>
          </p:nvPr>
        </p:nvSpPr>
        <p:spPr bwMode="auto">
          <a:xfrm>
            <a:off x="10162118" y="6534151"/>
            <a:ext cx="1693333" cy="182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a:solidFill>
                  <a:srgbClr val="898989"/>
                </a:solidFill>
                <a:latin typeface="Verdana" panose="020B0604030504040204" pitchFamily="34" charset="0"/>
                <a:ea typeface="Verdana" panose="020B0604030504040204" pitchFamily="34" charset="0"/>
                <a:cs typeface="Verdana" panose="020B0604030504040204" pitchFamily="34" charset="0"/>
              </a:defRPr>
            </a:lvl1pPr>
          </a:lstStyle>
          <a:p>
            <a:fld id="{38AF6AC0-A584-4699-A38E-B7D230F9D472}" type="datetime6">
              <a:rPr lang="da-DK" smtClean="0"/>
              <a:pPr/>
              <a:t>27.8.2018</a:t>
            </a:fld>
            <a:endParaRPr lang="da-DK" dirty="0"/>
          </a:p>
        </p:txBody>
      </p:sp>
      <p:sp>
        <p:nvSpPr>
          <p:cNvPr id="5" name="Footer Placeholder 4"/>
          <p:cNvSpPr>
            <a:spLocks noGrp="1"/>
          </p:cNvSpPr>
          <p:nvPr>
            <p:ph type="ftr" sz="quarter" idx="3"/>
          </p:nvPr>
        </p:nvSpPr>
        <p:spPr>
          <a:xfrm>
            <a:off x="2736851" y="6399214"/>
            <a:ext cx="6720416" cy="103187"/>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Verdana" panose="020B0604030504040204" pitchFamily="34" charset="0"/>
                <a:ea typeface="Verdana" panose="020B0604030504040204" pitchFamily="34" charset="0"/>
                <a:cs typeface="Verdana" panose="020B0604030504040204" pitchFamily="34" charset="0"/>
              </a:defRPr>
            </a:lvl1pPr>
          </a:lstStyle>
          <a:p>
            <a:endParaRPr lang="da-DK" dirty="0"/>
          </a:p>
        </p:txBody>
      </p:sp>
      <p:sp>
        <p:nvSpPr>
          <p:cNvPr id="6" name="Slide Number Placeholder 5"/>
          <p:cNvSpPr>
            <a:spLocks noGrp="1"/>
          </p:cNvSpPr>
          <p:nvPr>
            <p:ph type="sldNum" sz="quarter" idx="4"/>
          </p:nvPr>
        </p:nvSpPr>
        <p:spPr bwMode="auto">
          <a:xfrm>
            <a:off x="10498667" y="6397625"/>
            <a:ext cx="1358900" cy="127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a:solidFill>
                  <a:srgbClr val="898989"/>
                </a:solidFill>
                <a:latin typeface="Georgia" pitchFamily="18" charset="0"/>
              </a:defRPr>
            </a:lvl1pPr>
          </a:lstStyle>
          <a:p>
            <a:r>
              <a:rPr lang="da-DK" dirty="0">
                <a:latin typeface="Verdana" panose="020B0604030504040204" pitchFamily="34" charset="0"/>
                <a:ea typeface="Verdana" panose="020B0604030504040204" pitchFamily="34" charset="0"/>
                <a:cs typeface="Verdana" panose="020B0604030504040204" pitchFamily="34" charset="0"/>
              </a:rPr>
              <a:t>Slide</a:t>
            </a:r>
            <a:r>
              <a:rPr lang="da-DK" dirty="0"/>
              <a:t> </a:t>
            </a:r>
            <a:fld id="{8A58E4B7-0C53-4D1B-89B3-DED3806AF999}" type="slidenum">
              <a:rPr lang="da-DK" smtClean="0"/>
              <a:pPr/>
              <a:t>‹#›</a:t>
            </a:fld>
            <a:endParaRPr lang="da-DK" dirty="0"/>
          </a:p>
        </p:txBody>
      </p:sp>
      <p:cxnSp>
        <p:nvCxnSpPr>
          <p:cNvPr id="7" name="Straight Connector 6"/>
          <p:cNvCxnSpPr/>
          <p:nvPr/>
        </p:nvCxnSpPr>
        <p:spPr>
          <a:xfrm flipV="1">
            <a:off x="335360" y="6310313"/>
            <a:ext cx="11520000" cy="1"/>
          </a:xfrm>
          <a:prstGeom prst="line">
            <a:avLst/>
          </a:prstGeom>
          <a:ln w="3175" cap="flat" cmpd="sng" algn="ctr">
            <a:solidFill>
              <a:schemeClr val="tx1">
                <a:lumMod val="85000"/>
                <a:lumOff val="15000"/>
                <a:alpha val="31000"/>
              </a:schemeClr>
            </a:solidFill>
            <a:prstDash val="solid"/>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507576" y="6409745"/>
            <a:ext cx="1530775" cy="187607"/>
          </a:xfrm>
          <a:prstGeom prst="rect">
            <a:avLst/>
          </a:prstGeom>
        </p:spPr>
      </p:pic>
      <p:sp>
        <p:nvSpPr>
          <p:cNvPr id="10" name="Title Placeholder 1"/>
          <p:cNvSpPr>
            <a:spLocks noGrp="1"/>
          </p:cNvSpPr>
          <p:nvPr>
            <p:ph type="title"/>
          </p:nvPr>
        </p:nvSpPr>
        <p:spPr bwMode="auto">
          <a:xfrm>
            <a:off x="336000" y="260350"/>
            <a:ext cx="11521038" cy="855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a:t>Click to edit Master title style</a:t>
            </a:r>
            <a:endParaRPr lang="da-DK" noProof="0" dirty="0"/>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72" r:id="rId4"/>
    <p:sldLayoutId id="2147483675" r:id="rId5"/>
    <p:sldLayoutId id="2147483681" r:id="rId6"/>
    <p:sldLayoutId id="2147483673" r:id="rId7"/>
    <p:sldLayoutId id="2147483676" r:id="rId8"/>
    <p:sldLayoutId id="2147483677" r:id="rId9"/>
    <p:sldLayoutId id="2147483678" r:id="rId10"/>
    <p:sldLayoutId id="2147483680" r:id="rId11"/>
    <p:sldLayoutId id="2147483674" r:id="rId12"/>
    <p:sldLayoutId id="2147483679" r:id="rId13"/>
    <p:sldLayoutId id="2147483682" r:id="rId14"/>
    <p:sldLayoutId id="2147483684" r:id="rId15"/>
    <p:sldLayoutId id="2147483683" r:id="rId16"/>
    <p:sldLayoutId id="2147483685" r:id="rId17"/>
    <p:sldLayoutId id="2147483686" r:id="rId18"/>
    <p:sldLayoutId id="2147483687" r:id="rId19"/>
  </p:sldLayoutIdLst>
  <p:hf hdr="0" ftr="0"/>
  <p:txStyles>
    <p:titleStyle>
      <a:lvl1pPr algn="l" defTabSz="457200" rtl="0" eaLnBrk="1" fontAlgn="base" hangingPunct="1">
        <a:spcBef>
          <a:spcPct val="0"/>
        </a:spcBef>
        <a:spcAft>
          <a:spcPct val="0"/>
        </a:spcAft>
        <a:defRPr sz="2800" kern="1200" cap="none" baseline="0">
          <a:solidFill>
            <a:schemeClr val="accent2"/>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2400">
          <a:solidFill>
            <a:schemeClr val="tx2"/>
          </a:solidFill>
          <a:latin typeface="Gotham Light" pitchFamily="50" charset="0"/>
        </a:defRPr>
      </a:lvl2pPr>
      <a:lvl3pPr algn="l" defTabSz="457200" rtl="0" eaLnBrk="1" fontAlgn="base" hangingPunct="1">
        <a:spcBef>
          <a:spcPct val="0"/>
        </a:spcBef>
        <a:spcAft>
          <a:spcPct val="0"/>
        </a:spcAft>
        <a:defRPr sz="2400">
          <a:solidFill>
            <a:schemeClr val="tx2"/>
          </a:solidFill>
          <a:latin typeface="Gotham Light" pitchFamily="50" charset="0"/>
        </a:defRPr>
      </a:lvl3pPr>
      <a:lvl4pPr algn="l" defTabSz="457200" rtl="0" eaLnBrk="1" fontAlgn="base" hangingPunct="1">
        <a:spcBef>
          <a:spcPct val="0"/>
        </a:spcBef>
        <a:spcAft>
          <a:spcPct val="0"/>
        </a:spcAft>
        <a:defRPr sz="2400">
          <a:solidFill>
            <a:schemeClr val="tx2"/>
          </a:solidFill>
          <a:latin typeface="Gotham Light" pitchFamily="50" charset="0"/>
        </a:defRPr>
      </a:lvl4pPr>
      <a:lvl5pPr algn="l" defTabSz="457200" rtl="0" eaLnBrk="1" fontAlgn="base" hangingPunct="1">
        <a:spcBef>
          <a:spcPct val="0"/>
        </a:spcBef>
        <a:spcAft>
          <a:spcPct val="0"/>
        </a:spcAft>
        <a:defRPr sz="2400">
          <a:solidFill>
            <a:schemeClr val="tx2"/>
          </a:solidFill>
          <a:latin typeface="Gotham Light" pitchFamily="50" charset="0"/>
        </a:defRPr>
      </a:lvl5pPr>
      <a:lvl6pPr marL="457200" algn="l" defTabSz="457200" rtl="0" eaLnBrk="1" fontAlgn="base" hangingPunct="1">
        <a:spcBef>
          <a:spcPct val="0"/>
        </a:spcBef>
        <a:spcAft>
          <a:spcPct val="0"/>
        </a:spcAft>
        <a:defRPr sz="2400">
          <a:solidFill>
            <a:schemeClr val="tx2"/>
          </a:solidFill>
          <a:latin typeface="Gotham Light" pitchFamily="50" charset="0"/>
        </a:defRPr>
      </a:lvl6pPr>
      <a:lvl7pPr marL="914400" algn="l" defTabSz="457200" rtl="0" eaLnBrk="1" fontAlgn="base" hangingPunct="1">
        <a:spcBef>
          <a:spcPct val="0"/>
        </a:spcBef>
        <a:spcAft>
          <a:spcPct val="0"/>
        </a:spcAft>
        <a:defRPr sz="2400">
          <a:solidFill>
            <a:schemeClr val="tx2"/>
          </a:solidFill>
          <a:latin typeface="Gotham Light" pitchFamily="50" charset="0"/>
        </a:defRPr>
      </a:lvl7pPr>
      <a:lvl8pPr marL="1371600" algn="l" defTabSz="457200" rtl="0" eaLnBrk="1" fontAlgn="base" hangingPunct="1">
        <a:spcBef>
          <a:spcPct val="0"/>
        </a:spcBef>
        <a:spcAft>
          <a:spcPct val="0"/>
        </a:spcAft>
        <a:defRPr sz="2400">
          <a:solidFill>
            <a:schemeClr val="tx2"/>
          </a:solidFill>
          <a:latin typeface="Gotham Light" pitchFamily="50" charset="0"/>
        </a:defRPr>
      </a:lvl8pPr>
      <a:lvl9pPr marL="1828800" algn="l" defTabSz="457200" rtl="0" eaLnBrk="1" fontAlgn="base" hangingPunct="1">
        <a:spcBef>
          <a:spcPct val="0"/>
        </a:spcBef>
        <a:spcAft>
          <a:spcPct val="0"/>
        </a:spcAft>
        <a:defRPr sz="2400">
          <a:solidFill>
            <a:schemeClr val="tx2"/>
          </a:solidFill>
          <a:latin typeface="Gotham Light" pitchFamily="50" charset="0"/>
        </a:defRPr>
      </a:lvl9pPr>
    </p:titleStyle>
    <p:bodyStyle>
      <a:lvl1pPr algn="l" defTabSz="457200" rtl="0" eaLnBrk="1" fontAlgn="base" hangingPunct="1">
        <a:spcBef>
          <a:spcPct val="20000"/>
        </a:spcBef>
        <a:spcAft>
          <a:spcPct val="0"/>
        </a:spcAft>
        <a:buFont typeface="Arial" charset="0"/>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588" algn="l" defTabSz="457200" rtl="0" eaLnBrk="1" fontAlgn="base" hangingPunct="1">
        <a:spcBef>
          <a:spcPct val="20000"/>
        </a:spcBef>
        <a:spcAft>
          <a:spcPct val="0"/>
        </a:spcAft>
        <a:buFont typeface="Arial" charset="0"/>
        <a:defRPr sz="2000" kern="1200">
          <a:solidFill>
            <a:schemeClr val="tx1"/>
          </a:solidFill>
          <a:latin typeface="Georgia" pitchFamily="18" charset="0"/>
          <a:ea typeface="+mn-ea"/>
          <a:cs typeface="+mn-cs"/>
        </a:defRPr>
      </a:lvl2pPr>
      <a:lvl3pPr marL="276225" indent="-276225"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3pPr>
      <a:lvl4pPr marL="269875" indent="0" algn="l" defTabSz="457200" rtl="0" eaLnBrk="1" fontAlgn="base" hangingPunct="1">
        <a:lnSpc>
          <a:spcPct val="100000"/>
        </a:lnSpc>
        <a:spcBef>
          <a:spcPts val="1600"/>
        </a:spcBef>
        <a:spcAft>
          <a:spcPct val="0"/>
        </a:spcAft>
        <a:buFont typeface="Wingdings" pitchFamily="2" charset="2"/>
        <a:buNone/>
        <a:tabLst/>
        <a:defRPr sz="2000" kern="1200">
          <a:solidFill>
            <a:schemeClr val="tx1"/>
          </a:solidFill>
          <a:latin typeface="Georgia" pitchFamily="18" charset="0"/>
          <a:ea typeface="+mn-ea"/>
          <a:cs typeface="+mn-cs"/>
        </a:defRPr>
      </a:lvl4pPr>
      <a:lvl5pPr marL="561600" indent="-277200"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4" userDrawn="1">
          <p15:clr>
            <a:srgbClr val="F26B43"/>
          </p15:clr>
        </p15:guide>
        <p15:guide id="3" orient="horz" pos="709" userDrawn="1">
          <p15:clr>
            <a:srgbClr val="F26B43"/>
          </p15:clr>
        </p15:guide>
        <p15:guide id="4" orient="horz" pos="3884" userDrawn="1">
          <p15:clr>
            <a:srgbClr val="F26B43"/>
          </p15:clr>
        </p15:guide>
        <p15:guide id="5" orient="horz" pos="799" userDrawn="1">
          <p15:clr>
            <a:srgbClr val="F26B43"/>
          </p15:clr>
        </p15:guide>
        <p15:guide id="6" pos="211" userDrawn="1">
          <p15:clr>
            <a:srgbClr val="F26B43"/>
          </p15:clr>
        </p15:guide>
        <p15:guide id="7" pos="746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ensiuc.lib.siu.edu/cgi/viewcontent.cgi?referer=https://www.google.dk/&amp;httpsredir=1&amp;article=1224&amp;context=tpr"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tandfonline.com/doi/abs/10.3109/14992027.2014.921736"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www.liebertpub.com/doi/abs/10.1089/tmj.2009.011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psycnet.apa.org/record/2014-44745-002"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s://www.alelo.com/2015/10/to-attract-and-retain-millennial-talent-develop-your-perspective-taking-skills/"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8000" y="4077072"/>
            <a:ext cx="3067720" cy="622300"/>
          </a:xfrm>
        </p:spPr>
        <p:txBody>
          <a:bodyPr/>
          <a:lstStyle/>
          <a:p>
            <a:r>
              <a:rPr lang="en-US" dirty="0"/>
              <a:t>Frances Lockhart </a:t>
            </a:r>
          </a:p>
          <a:p>
            <a:endParaRPr lang="en-US" dirty="0"/>
          </a:p>
        </p:txBody>
      </p:sp>
      <p:sp>
        <p:nvSpPr>
          <p:cNvPr id="3" name="Title 2"/>
          <p:cNvSpPr>
            <a:spLocks noGrp="1"/>
          </p:cNvSpPr>
          <p:nvPr>
            <p:ph type="title"/>
          </p:nvPr>
        </p:nvSpPr>
        <p:spPr>
          <a:xfrm>
            <a:off x="508000" y="3140968"/>
            <a:ext cx="7748240" cy="402777"/>
          </a:xfrm>
        </p:spPr>
        <p:txBody>
          <a:bodyPr/>
          <a:lstStyle/>
          <a:p>
            <a:r>
              <a:rPr lang="en-US" dirty="0">
                <a:latin typeface="Verdana" panose="020B0604030504040204" pitchFamily="34" charset="0"/>
                <a:sym typeface="Georgia"/>
              </a:rPr>
              <a:t>TELE-AUDIOLOGY: A RECIPE FOR SUCCESS</a:t>
            </a:r>
            <a:endParaRPr lang="en-US" dirty="0">
              <a:latin typeface="Verdana" panose="020B0604030504040204" pitchFamily="34" charset="0"/>
            </a:endParaRPr>
          </a:p>
        </p:txBody>
      </p:sp>
    </p:spTree>
    <p:extLst>
      <p:ext uri="{BB962C8B-B14F-4D97-AF65-F5344CB8AC3E}">
        <p14:creationId xmlns:p14="http://schemas.microsoft.com/office/powerpoint/2010/main" val="59541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0" y="254126"/>
            <a:ext cx="11521038" cy="855537"/>
          </a:xfrm>
        </p:spPr>
        <p:txBody>
          <a:bodyPr/>
          <a:lstStyle/>
          <a:p>
            <a:r>
              <a:rPr lang="en-US" sz="2400" dirty="0">
                <a:latin typeface="Verdana" panose="020B0604030504040204" pitchFamily="34" charset="0"/>
                <a:sym typeface="Georgia"/>
              </a:rPr>
              <a:t>INGREDIENT 2: PROVIDER FACTORS</a:t>
            </a:r>
            <a:endParaRPr lang="da-DK" sz="2400" dirty="0">
              <a:latin typeface="Verdana" panose="020B0604030504040204" pitchFamily="34" charset="0"/>
            </a:endParaRPr>
          </a:p>
        </p:txBody>
      </p:sp>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Slide Number Placeholder 3"/>
          <p:cNvSpPr>
            <a:spLocks noGrp="1"/>
          </p:cNvSpPr>
          <p:nvPr>
            <p:ph type="sldNum" sz="quarter" idx="12"/>
          </p:nvPr>
        </p:nvSpPr>
        <p:spPr/>
        <p:txBody>
          <a:bodyPr/>
          <a:lstStyle/>
          <a:p>
            <a:r>
              <a:rPr lang="da-DK" noProof="0"/>
              <a:t>Slide </a:t>
            </a:r>
            <a:fld id="{8A58E4B7-0C53-4D1B-89B3-DED3806AF999}" type="slidenum">
              <a:rPr lang="da-DK" noProof="0" smtClean="0"/>
              <a:pPr/>
              <a:t>10</a:t>
            </a:fld>
            <a:endParaRPr lang="da-DK" noProof="0"/>
          </a:p>
        </p:txBody>
      </p:sp>
      <p:sp>
        <p:nvSpPr>
          <p:cNvPr id="5" name="Text Placeholder 4"/>
          <p:cNvSpPr>
            <a:spLocks noGrp="1"/>
          </p:cNvSpPr>
          <p:nvPr>
            <p:ph type="body" sz="quarter" idx="13"/>
          </p:nvPr>
        </p:nvSpPr>
        <p:spPr>
          <a:solidFill>
            <a:schemeClr val="accent2"/>
          </a:solidFill>
        </p:spPr>
        <p:txBody>
          <a:bodyPr lIns="180000" tIns="108000" rIns="108000" bIns="108000"/>
          <a:lstStyle/>
          <a:p>
            <a:pPr marL="0" indent="0">
              <a:buNone/>
            </a:pPr>
            <a:r>
              <a:rPr lang="en-US" sz="2000" dirty="0">
                <a:latin typeface="+mj-lt"/>
              </a:rPr>
              <a:t>The ability to take the perspective of another individual is considered by most mainstream cognitive and developmental psychologists to be a complex and critical set of cognitive abilities.</a:t>
            </a:r>
            <a:r>
              <a:rPr lang="en-US" sz="2000" b="1" dirty="0">
                <a:latin typeface="+mj-lt"/>
              </a:rPr>
              <a:t> </a:t>
            </a:r>
          </a:p>
          <a:p>
            <a:pPr marL="0" indent="0"/>
            <a:endParaRPr lang="en-US" sz="2000" b="1" dirty="0">
              <a:latin typeface="+mj-lt"/>
            </a:endParaRPr>
          </a:p>
          <a:p>
            <a:pPr marL="0" indent="0">
              <a:buNone/>
            </a:pPr>
            <a:r>
              <a:rPr lang="en-US" sz="2000" dirty="0">
                <a:latin typeface="+mj-lt"/>
              </a:rPr>
              <a:t>In tele-audiology we take this skill to the extreme as we need to place ourselves in the </a:t>
            </a:r>
            <a:r>
              <a:rPr lang="en-US" sz="2000" i="1" dirty="0">
                <a:latin typeface="+mj-lt"/>
              </a:rPr>
              <a:t>physical</a:t>
            </a:r>
            <a:r>
              <a:rPr lang="en-US" sz="2000" dirty="0">
                <a:latin typeface="+mj-lt"/>
              </a:rPr>
              <a:t> as well as </a:t>
            </a:r>
            <a:r>
              <a:rPr lang="en-US" sz="2000" i="1" dirty="0">
                <a:latin typeface="+mj-lt"/>
              </a:rPr>
              <a:t>cognitive</a:t>
            </a:r>
            <a:r>
              <a:rPr lang="en-US" sz="2000" dirty="0">
                <a:latin typeface="+mj-lt"/>
              </a:rPr>
              <a:t> space of our patients.</a:t>
            </a:r>
          </a:p>
          <a:p>
            <a:pPr marL="0" indent="0">
              <a:buNone/>
            </a:pPr>
            <a:endParaRPr lang="en-US" sz="2000" dirty="0">
              <a:latin typeface="+mj-lt"/>
            </a:endParaRPr>
          </a:p>
          <a:p>
            <a:pPr marL="0" indent="0">
              <a:buNone/>
            </a:pPr>
            <a:r>
              <a:rPr lang="en-US" sz="2000" dirty="0">
                <a:latin typeface="+mj-lt"/>
              </a:rPr>
              <a:t>See: </a:t>
            </a:r>
            <a:r>
              <a:rPr lang="en-US" sz="2000" dirty="0">
                <a:latin typeface="+mj-lt"/>
                <a:hlinkClick r:id="rId3"/>
              </a:rPr>
              <a:t>L. </a:t>
            </a:r>
            <a:r>
              <a:rPr lang="en-US" sz="2000" dirty="0" err="1">
                <a:latin typeface="+mj-lt"/>
                <a:hlinkClick r:id="rId3"/>
              </a:rPr>
              <a:t>Mchugh</a:t>
            </a:r>
            <a:r>
              <a:rPr lang="en-US" sz="2000" dirty="0">
                <a:latin typeface="+mj-lt"/>
                <a:hlinkClick r:id="rId3"/>
              </a:rPr>
              <a:t>, Y. Barnes-Holmes, &amp; D. Barnes-Holmes</a:t>
            </a:r>
            <a:endParaRPr lang="en-US" sz="2000" dirty="0">
              <a:latin typeface="+mj-lt"/>
            </a:endParaRPr>
          </a:p>
        </p:txBody>
      </p:sp>
      <p:pic>
        <p:nvPicPr>
          <p:cNvPr id="9" name="Shape 288">
            <a:extLst>
              <a:ext uri="{FF2B5EF4-FFF2-40B4-BE49-F238E27FC236}">
                <a16:creationId xmlns:a16="http://schemas.microsoft.com/office/drawing/2014/main" xmlns="" id="{2A406F42-3BCB-4069-8481-A829FB561183}"/>
              </a:ext>
            </a:extLst>
          </p:cNvPr>
          <p:cNvPicPr preferRelativeResize="0">
            <a:picLocks noGrp="1"/>
          </p:cNvPicPr>
          <p:nvPr>
            <p:ph type="pic" sz="quarter" idx="14"/>
          </p:nvPr>
        </p:nvPicPr>
        <p:blipFill rotWithShape="1">
          <a:blip r:embed="rId4">
            <a:alphaModFix/>
          </a:blip>
          <a:srcRect t="6014" b="6014"/>
          <a:stretch/>
        </p:blipFill>
        <p:spPr>
          <a:xfrm>
            <a:off x="8472488" y="1325563"/>
            <a:ext cx="3382962" cy="2232025"/>
          </a:xfrm>
          <a:prstGeom prst="rect">
            <a:avLst/>
          </a:prstGeom>
          <a:noFill/>
          <a:ln>
            <a:noFill/>
          </a:ln>
        </p:spPr>
      </p:pic>
    </p:spTree>
    <p:extLst>
      <p:ext uri="{BB962C8B-B14F-4D97-AF65-F5344CB8AC3E}">
        <p14:creationId xmlns:p14="http://schemas.microsoft.com/office/powerpoint/2010/main" val="15693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Verdana" panose="020B0604030504040204" pitchFamily="34" charset="0"/>
                <a:sym typeface="Georgia"/>
              </a:rPr>
              <a:t>INGREDIENT 2: PROVIDER FACTORS</a:t>
            </a:r>
            <a:endParaRPr lang="da-DK" sz="2400" dirty="0">
              <a:latin typeface="Verdana" panose="020B0604030504040204" pitchFamily="34" charset="0"/>
            </a:endParaRPr>
          </a:p>
        </p:txBody>
      </p:sp>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Slide Number Placeholder 3"/>
          <p:cNvSpPr>
            <a:spLocks noGrp="1"/>
          </p:cNvSpPr>
          <p:nvPr>
            <p:ph type="sldNum" sz="quarter" idx="12"/>
          </p:nvPr>
        </p:nvSpPr>
        <p:spPr/>
        <p:txBody>
          <a:bodyPr/>
          <a:lstStyle/>
          <a:p>
            <a:r>
              <a:rPr lang="da-DK" noProof="0"/>
              <a:t>Slide </a:t>
            </a:r>
            <a:fld id="{8A58E4B7-0C53-4D1B-89B3-DED3806AF999}" type="slidenum">
              <a:rPr lang="da-DK" noProof="0" smtClean="0"/>
              <a:pPr/>
              <a:t>11</a:t>
            </a:fld>
            <a:endParaRPr lang="da-DK" noProof="0"/>
          </a:p>
        </p:txBody>
      </p:sp>
      <p:sp>
        <p:nvSpPr>
          <p:cNvPr id="5" name="Text Placeholder 4"/>
          <p:cNvSpPr>
            <a:spLocks noGrp="1"/>
          </p:cNvSpPr>
          <p:nvPr>
            <p:ph type="body" sz="quarter" idx="13"/>
          </p:nvPr>
        </p:nvSpPr>
        <p:spPr>
          <a:xfrm>
            <a:off x="336550" y="1341438"/>
            <a:ext cx="5615434" cy="4847606"/>
          </a:xfrm>
          <a:solidFill>
            <a:schemeClr val="accent4"/>
          </a:solidFill>
        </p:spPr>
        <p:txBody>
          <a:bodyPr lIns="180000" tIns="108000" rIns="108000" bIns="108000"/>
          <a:lstStyle/>
          <a:p>
            <a:pPr marL="0" indent="0">
              <a:spcBef>
                <a:spcPts val="480"/>
              </a:spcBef>
              <a:buClr>
                <a:schemeClr val="dk1"/>
              </a:buClr>
              <a:buSzPts val="2400"/>
              <a:buNone/>
            </a:pPr>
            <a:r>
              <a:rPr lang="en-US" sz="2000" dirty="0">
                <a:latin typeface="+mj-lt"/>
              </a:rPr>
              <a:t>Think about the user experience: </a:t>
            </a:r>
          </a:p>
          <a:p>
            <a:pPr marL="0" indent="0">
              <a:spcBef>
                <a:spcPts val="480"/>
              </a:spcBef>
              <a:buClr>
                <a:schemeClr val="dk1"/>
              </a:buClr>
              <a:buSzPts val="2400"/>
              <a:buNone/>
            </a:pPr>
            <a:endParaRPr lang="en-US" sz="2000" dirty="0">
              <a:latin typeface="+mj-lt"/>
            </a:endParaRPr>
          </a:p>
          <a:p>
            <a:pPr>
              <a:spcBef>
                <a:spcPts val="360"/>
              </a:spcBef>
              <a:buClr>
                <a:schemeClr val="bg1"/>
              </a:buClr>
              <a:buSzPts val="1800"/>
            </a:pPr>
            <a:r>
              <a:rPr lang="en-US" sz="2000" dirty="0">
                <a:latin typeface="+mj-lt"/>
              </a:rPr>
              <a:t>What does the service look like from the patient’s perspective? Can you put yourself in your patient’s ‘shoes’ and imagine what their experience is like?</a:t>
            </a:r>
          </a:p>
          <a:p>
            <a:pPr>
              <a:spcBef>
                <a:spcPts val="360"/>
              </a:spcBef>
              <a:buClr>
                <a:schemeClr val="bg1"/>
              </a:buClr>
              <a:buSzPts val="1800"/>
            </a:pPr>
            <a:r>
              <a:rPr lang="en-US" sz="2000" dirty="0">
                <a:latin typeface="+mj-lt"/>
              </a:rPr>
              <a:t>Is it easy or hard to access and engage with your service?</a:t>
            </a:r>
          </a:p>
          <a:p>
            <a:pPr marL="0" indent="0">
              <a:buNone/>
            </a:pPr>
            <a:endParaRPr lang="da-DK" sz="2000" dirty="0">
              <a:latin typeface="+mj-lt"/>
            </a:endParaRPr>
          </a:p>
        </p:txBody>
      </p:sp>
      <p:sp>
        <p:nvSpPr>
          <p:cNvPr id="6" name="Text Placeholder 5"/>
          <p:cNvSpPr>
            <a:spLocks noGrp="1"/>
          </p:cNvSpPr>
          <p:nvPr>
            <p:ph type="body" sz="quarter" idx="14"/>
          </p:nvPr>
        </p:nvSpPr>
        <p:spPr>
          <a:xfrm>
            <a:off x="6245768" y="1365733"/>
            <a:ext cx="5615434" cy="4823311"/>
          </a:xfrm>
          <a:solidFill>
            <a:schemeClr val="accent3"/>
          </a:solidFill>
        </p:spPr>
        <p:txBody>
          <a:bodyPr lIns="180000" tIns="108000" rIns="108000" bIns="108000"/>
          <a:lstStyle/>
          <a:p>
            <a:pPr marL="0" indent="0">
              <a:spcBef>
                <a:spcPts val="480"/>
              </a:spcBef>
              <a:buClr>
                <a:schemeClr val="dk1"/>
              </a:buClr>
              <a:buSzPts val="2400"/>
              <a:buNone/>
            </a:pPr>
            <a:r>
              <a:rPr lang="en-US" sz="2000" dirty="0">
                <a:latin typeface="+mj-lt"/>
              </a:rPr>
              <a:t>Do you need additional staff?</a:t>
            </a:r>
          </a:p>
          <a:p>
            <a:pPr marL="0" indent="0">
              <a:spcBef>
                <a:spcPts val="480"/>
              </a:spcBef>
              <a:buClr>
                <a:schemeClr val="dk1"/>
              </a:buClr>
              <a:buSzPts val="2400"/>
              <a:buNone/>
            </a:pPr>
            <a:endParaRPr lang="en-US" sz="2000" dirty="0">
              <a:latin typeface="+mj-lt"/>
            </a:endParaRPr>
          </a:p>
          <a:p>
            <a:pPr>
              <a:spcBef>
                <a:spcPts val="480"/>
              </a:spcBef>
              <a:buClr>
                <a:schemeClr val="bg1"/>
              </a:buClr>
              <a:buSzPts val="2400"/>
            </a:pPr>
            <a:r>
              <a:rPr lang="en-US" sz="2000" dirty="0">
                <a:latin typeface="+mj-lt"/>
              </a:rPr>
              <a:t>Technology assistants in order to operate the remote equipment in-person with the patient</a:t>
            </a:r>
          </a:p>
          <a:p>
            <a:pPr>
              <a:spcBef>
                <a:spcPts val="480"/>
              </a:spcBef>
              <a:buClr>
                <a:schemeClr val="bg1"/>
              </a:buClr>
              <a:buSzPts val="2400"/>
            </a:pPr>
            <a:r>
              <a:rPr lang="en-US" sz="2000" dirty="0">
                <a:latin typeface="+mj-lt"/>
              </a:rPr>
              <a:t>A website designer or app developer to help you build the functionality that you require? </a:t>
            </a:r>
          </a:p>
          <a:p>
            <a:pPr>
              <a:spcBef>
                <a:spcPts val="480"/>
              </a:spcBef>
              <a:buClr>
                <a:schemeClr val="bg1"/>
              </a:buClr>
              <a:buSzPts val="2400"/>
            </a:pPr>
            <a:r>
              <a:rPr lang="en-US" sz="2000" dirty="0">
                <a:latin typeface="+mj-lt"/>
              </a:rPr>
              <a:t>Do existing staff need to learn new skills?</a:t>
            </a:r>
          </a:p>
          <a:p>
            <a:pPr marL="0" indent="0">
              <a:buNone/>
            </a:pPr>
            <a:endParaRPr lang="da-DK" sz="2000" dirty="0">
              <a:latin typeface="+mj-lt"/>
            </a:endParaRPr>
          </a:p>
        </p:txBody>
      </p:sp>
    </p:spTree>
    <p:extLst>
      <p:ext uri="{BB962C8B-B14F-4D97-AF65-F5344CB8AC3E}">
        <p14:creationId xmlns:p14="http://schemas.microsoft.com/office/powerpoint/2010/main" val="22613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Verdana" panose="020B0604030504040204" pitchFamily="34" charset="0"/>
                <a:sym typeface="Georgia"/>
              </a:rPr>
              <a:t>INGREDIENT 2: PROVIDER FACTORS</a:t>
            </a:r>
            <a:endParaRPr lang="da-DK" sz="2400" dirty="0">
              <a:latin typeface="Verdana" panose="020B0604030504040204" pitchFamily="34" charset="0"/>
            </a:endParaRPr>
          </a:p>
        </p:txBody>
      </p:sp>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Slide Number Placeholder 3"/>
          <p:cNvSpPr>
            <a:spLocks noGrp="1"/>
          </p:cNvSpPr>
          <p:nvPr>
            <p:ph type="sldNum" sz="quarter" idx="12"/>
          </p:nvPr>
        </p:nvSpPr>
        <p:spPr/>
        <p:txBody>
          <a:bodyPr/>
          <a:lstStyle/>
          <a:p>
            <a:r>
              <a:rPr lang="da-DK" noProof="0"/>
              <a:t>Slide </a:t>
            </a:r>
            <a:fld id="{8A58E4B7-0C53-4D1B-89B3-DED3806AF999}" type="slidenum">
              <a:rPr lang="da-DK" noProof="0" smtClean="0"/>
              <a:pPr/>
              <a:t>12</a:t>
            </a:fld>
            <a:endParaRPr lang="da-DK" noProof="0"/>
          </a:p>
        </p:txBody>
      </p:sp>
      <p:sp>
        <p:nvSpPr>
          <p:cNvPr id="5" name="Text Placeholder 4"/>
          <p:cNvSpPr>
            <a:spLocks noGrp="1"/>
          </p:cNvSpPr>
          <p:nvPr>
            <p:ph type="body" sz="quarter" idx="13"/>
          </p:nvPr>
        </p:nvSpPr>
        <p:spPr>
          <a:solidFill>
            <a:schemeClr val="accent2"/>
          </a:solidFill>
        </p:spPr>
        <p:txBody>
          <a:bodyPr lIns="180000" tIns="108000" rIns="108000" bIns="108000"/>
          <a:lstStyle/>
          <a:p>
            <a:pPr marL="0" indent="0">
              <a:spcBef>
                <a:spcPts val="0"/>
              </a:spcBef>
              <a:buClr>
                <a:schemeClr val="dk1"/>
              </a:buClr>
              <a:buSzPts val="2400"/>
              <a:buNone/>
            </a:pPr>
            <a:r>
              <a:rPr lang="en-US" sz="2000" dirty="0">
                <a:latin typeface="+mj-lt"/>
              </a:rPr>
              <a:t>Are your current premises suitable for providing a tele-audiology service?:</a:t>
            </a:r>
          </a:p>
          <a:p>
            <a:pPr marL="0" indent="0">
              <a:spcBef>
                <a:spcPts val="0"/>
              </a:spcBef>
              <a:buClr>
                <a:schemeClr val="dk1"/>
              </a:buClr>
              <a:buSzPts val="2400"/>
              <a:buNone/>
            </a:pPr>
            <a:endParaRPr lang="en-US" sz="2000" dirty="0">
              <a:latin typeface="+mj-lt"/>
            </a:endParaRPr>
          </a:p>
          <a:p>
            <a:pPr>
              <a:buClr>
                <a:schemeClr val="bg1"/>
              </a:buClr>
              <a:buSzPts val="2000"/>
            </a:pPr>
            <a:r>
              <a:rPr lang="en-US" sz="2000" dirty="0">
                <a:latin typeface="+mj-lt"/>
              </a:rPr>
              <a:t>Do you need to locate and arrange a remote site? Do you need additional rooms or facilities?</a:t>
            </a:r>
          </a:p>
          <a:p>
            <a:pPr>
              <a:buClr>
                <a:schemeClr val="bg1"/>
              </a:buClr>
              <a:buSzPts val="2000"/>
            </a:pPr>
            <a:r>
              <a:rPr lang="en-US" sz="2000" dirty="0">
                <a:latin typeface="+mj-lt"/>
              </a:rPr>
              <a:t>Is your current setup comfortable enough for a clinician to spend extended periods of time at the computer?</a:t>
            </a:r>
          </a:p>
        </p:txBody>
      </p:sp>
      <p:sp>
        <p:nvSpPr>
          <p:cNvPr id="6" name="Text Placeholder 5"/>
          <p:cNvSpPr>
            <a:spLocks noGrp="1"/>
          </p:cNvSpPr>
          <p:nvPr>
            <p:ph type="body" sz="quarter" idx="14"/>
          </p:nvPr>
        </p:nvSpPr>
        <p:spPr>
          <a:solidFill>
            <a:schemeClr val="accent6"/>
          </a:solidFill>
        </p:spPr>
        <p:txBody>
          <a:bodyPr lIns="180000" tIns="108000" rIns="108000" bIns="108000"/>
          <a:lstStyle/>
          <a:p>
            <a:pPr marL="0" indent="0">
              <a:spcBef>
                <a:spcPts val="480"/>
              </a:spcBef>
              <a:buClr>
                <a:schemeClr val="dk1"/>
              </a:buClr>
              <a:buSzPts val="2400"/>
              <a:buNone/>
            </a:pPr>
            <a:r>
              <a:rPr lang="en-US" sz="2000" dirty="0">
                <a:latin typeface="+mj-lt"/>
              </a:rPr>
              <a:t>Do you have the right (or enough) equipment?</a:t>
            </a:r>
          </a:p>
          <a:p>
            <a:pPr marL="0" indent="0">
              <a:spcBef>
                <a:spcPts val="480"/>
              </a:spcBef>
              <a:buClr>
                <a:schemeClr val="dk1"/>
              </a:buClr>
              <a:buSzPts val="2400"/>
              <a:buNone/>
            </a:pPr>
            <a:endParaRPr lang="en-US" sz="2000" dirty="0">
              <a:latin typeface="+mj-lt"/>
            </a:endParaRPr>
          </a:p>
          <a:p>
            <a:pPr>
              <a:spcBef>
                <a:spcPts val="360"/>
              </a:spcBef>
              <a:buClr>
                <a:schemeClr val="bg1"/>
              </a:buClr>
              <a:buSzPts val="1800"/>
            </a:pPr>
            <a:r>
              <a:rPr lang="en-US" sz="2000" dirty="0">
                <a:latin typeface="+mj-lt"/>
              </a:rPr>
              <a:t>Consider: a webcam, an additional set of clinical equipment for the remote site, a video otoscope</a:t>
            </a:r>
          </a:p>
          <a:p>
            <a:pPr>
              <a:spcBef>
                <a:spcPts val="360"/>
              </a:spcBef>
              <a:buClr>
                <a:schemeClr val="bg1"/>
              </a:buClr>
              <a:buSzPts val="1800"/>
            </a:pPr>
            <a:r>
              <a:rPr lang="en-US" sz="2000" dirty="0">
                <a:latin typeface="+mj-lt"/>
              </a:rPr>
              <a:t>Do you have the right type of hearing aids with features that allow you to adjust them remotely?</a:t>
            </a:r>
          </a:p>
        </p:txBody>
      </p:sp>
    </p:spTree>
    <p:extLst>
      <p:ext uri="{BB962C8B-B14F-4D97-AF65-F5344CB8AC3E}">
        <p14:creationId xmlns:p14="http://schemas.microsoft.com/office/powerpoint/2010/main" val="1229077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13</a:t>
            </a:fld>
            <a:endParaRPr lang="da-DK" noProof="0"/>
          </a:p>
        </p:txBody>
      </p:sp>
      <p:sp>
        <p:nvSpPr>
          <p:cNvPr id="4" name="Text Placeholder 3"/>
          <p:cNvSpPr>
            <a:spLocks noGrp="1"/>
          </p:cNvSpPr>
          <p:nvPr>
            <p:ph type="body" sz="quarter" idx="13"/>
          </p:nvPr>
        </p:nvSpPr>
        <p:spPr>
          <a:xfrm>
            <a:off x="342000" y="4458502"/>
            <a:ext cx="11511114" cy="1707347"/>
          </a:xfrm>
        </p:spPr>
        <p:txBody>
          <a:bodyPr/>
          <a:lstStyle/>
          <a:p>
            <a:pPr marL="0" indent="0">
              <a:spcBef>
                <a:spcPts val="0"/>
              </a:spcBef>
            </a:pPr>
            <a:r>
              <a:rPr lang="en-US" sz="2000" dirty="0">
                <a:latin typeface="+mj-lt"/>
              </a:rPr>
              <a:t>Activity:</a:t>
            </a:r>
          </a:p>
          <a:p>
            <a:pPr marL="0" indent="0">
              <a:spcBef>
                <a:spcPts val="0"/>
              </a:spcBef>
            </a:pPr>
            <a:endParaRPr lang="en-US" sz="2000" dirty="0">
              <a:latin typeface="+mj-lt"/>
            </a:endParaRPr>
          </a:p>
          <a:p>
            <a:pPr>
              <a:spcBef>
                <a:spcPts val="0"/>
              </a:spcBef>
            </a:pPr>
            <a:r>
              <a:rPr lang="en-US" sz="2000" dirty="0">
                <a:latin typeface="+mj-lt"/>
              </a:rPr>
              <a:t>Fill in the “Service provider considerations” section of the Investigation Guide</a:t>
            </a:r>
          </a:p>
          <a:p>
            <a:endParaRPr lang="da-DK" sz="2000" dirty="0">
              <a:latin typeface="+mj-lt"/>
            </a:endParaRPr>
          </a:p>
        </p:txBody>
      </p:sp>
      <p:sp>
        <p:nvSpPr>
          <p:cNvPr id="6" name="Title 5"/>
          <p:cNvSpPr>
            <a:spLocks noGrp="1"/>
          </p:cNvSpPr>
          <p:nvPr>
            <p:ph type="title"/>
          </p:nvPr>
        </p:nvSpPr>
        <p:spPr/>
        <p:txBody>
          <a:bodyPr/>
          <a:lstStyle/>
          <a:p>
            <a:r>
              <a:rPr lang="en-US" sz="2400" dirty="0">
                <a:latin typeface="Verdana" panose="020B0604030504040204" pitchFamily="34" charset="0"/>
                <a:sym typeface="Georgia"/>
              </a:rPr>
              <a:t>INGREDIENT 2: PROVIDER FACTORS</a:t>
            </a:r>
            <a:endParaRPr lang="da-DK" sz="2400" dirty="0">
              <a:latin typeface="Verdana" panose="020B0604030504040204" pitchFamily="34"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363" y="973402"/>
            <a:ext cx="3040312" cy="3116798"/>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1342" y="1674671"/>
            <a:ext cx="990354" cy="1733120"/>
          </a:xfrm>
          <a:prstGeom prst="rect">
            <a:avLst/>
          </a:prstGeom>
        </p:spPr>
      </p:pic>
    </p:spTree>
    <p:extLst>
      <p:ext uri="{BB962C8B-B14F-4D97-AF65-F5344CB8AC3E}">
        <p14:creationId xmlns:p14="http://schemas.microsoft.com/office/powerpoint/2010/main" val="3285703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B4BF89-2533-41C9-AB9A-E367760E3E51}"/>
              </a:ext>
            </a:extLst>
          </p:cNvPr>
          <p:cNvSpPr>
            <a:spLocks noGrp="1"/>
          </p:cNvSpPr>
          <p:nvPr>
            <p:ph type="title"/>
          </p:nvPr>
        </p:nvSpPr>
        <p:spPr/>
        <p:txBody>
          <a:bodyPr/>
          <a:lstStyle/>
          <a:p>
            <a:r>
              <a:rPr lang="en-US" sz="2400" dirty="0">
                <a:latin typeface="Verdana" panose="020B0604030504040204" pitchFamily="34" charset="0"/>
                <a:sym typeface="Georgia"/>
              </a:rPr>
              <a:t>INGREDIENT 3:</a:t>
            </a:r>
            <a:r>
              <a:rPr lang="en-US" sz="2400" dirty="0">
                <a:latin typeface="Verdana" panose="020B0604030504040204" pitchFamily="34" charset="0"/>
              </a:rPr>
              <a:t> STAKEHOLDERS</a:t>
            </a:r>
            <a:endParaRPr lang="da-DK" sz="2400" dirty="0">
              <a:latin typeface="Verdana" panose="020B0604030504040204" pitchFamily="34" charset="0"/>
            </a:endParaRPr>
          </a:p>
        </p:txBody>
      </p:sp>
      <p:sp>
        <p:nvSpPr>
          <p:cNvPr id="3" name="Date Placeholder 2">
            <a:extLst>
              <a:ext uri="{FF2B5EF4-FFF2-40B4-BE49-F238E27FC236}">
                <a16:creationId xmlns:a16="http://schemas.microsoft.com/office/drawing/2014/main" xmlns="" id="{E7189D6E-9403-42C7-A366-32293317B7B8}"/>
              </a:ext>
            </a:extLst>
          </p:cNvPr>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Slide Number Placeholder 3">
            <a:extLst>
              <a:ext uri="{FF2B5EF4-FFF2-40B4-BE49-F238E27FC236}">
                <a16:creationId xmlns:a16="http://schemas.microsoft.com/office/drawing/2014/main" xmlns="" id="{64CB9FA0-9513-4576-AE1B-03792E27D1C3}"/>
              </a:ext>
            </a:extLst>
          </p:cNvPr>
          <p:cNvSpPr>
            <a:spLocks noGrp="1"/>
          </p:cNvSpPr>
          <p:nvPr>
            <p:ph type="sldNum" sz="quarter" idx="12"/>
          </p:nvPr>
        </p:nvSpPr>
        <p:spPr/>
        <p:txBody>
          <a:bodyPr/>
          <a:lstStyle/>
          <a:p>
            <a:r>
              <a:rPr lang="da-DK" noProof="0"/>
              <a:t>Slide </a:t>
            </a:r>
            <a:fld id="{8A58E4B7-0C53-4D1B-89B3-DED3806AF999}" type="slidenum">
              <a:rPr lang="da-DK" noProof="0" smtClean="0"/>
              <a:pPr/>
              <a:t>14</a:t>
            </a:fld>
            <a:endParaRPr lang="da-DK" noProof="0"/>
          </a:p>
        </p:txBody>
      </p:sp>
      <p:sp>
        <p:nvSpPr>
          <p:cNvPr id="5" name="Text Placeholder 4">
            <a:extLst>
              <a:ext uri="{FF2B5EF4-FFF2-40B4-BE49-F238E27FC236}">
                <a16:creationId xmlns:a16="http://schemas.microsoft.com/office/drawing/2014/main" xmlns="" id="{5A74DA4F-2715-462B-BE10-A899A56E2E9C}"/>
              </a:ext>
            </a:extLst>
          </p:cNvPr>
          <p:cNvSpPr>
            <a:spLocks noGrp="1"/>
          </p:cNvSpPr>
          <p:nvPr>
            <p:ph type="body" sz="quarter" idx="13"/>
          </p:nvPr>
        </p:nvSpPr>
        <p:spPr>
          <a:xfrm>
            <a:off x="336550" y="1341438"/>
            <a:ext cx="6119490" cy="4823866"/>
          </a:xfrm>
        </p:spPr>
        <p:txBody>
          <a:bodyPr/>
          <a:lstStyle/>
          <a:p>
            <a:pPr>
              <a:spcBef>
                <a:spcPts val="0"/>
              </a:spcBef>
            </a:pPr>
            <a:r>
              <a:rPr lang="en-US" sz="2000" b="1" dirty="0">
                <a:latin typeface="+mj-lt"/>
              </a:rPr>
              <a:t>Things to consider:</a:t>
            </a:r>
            <a:endParaRPr lang="en-US" sz="2000" dirty="0">
              <a:latin typeface="+mj-lt"/>
            </a:endParaRPr>
          </a:p>
          <a:p>
            <a:pPr marL="285750" indent="-285750">
              <a:buClr>
                <a:schemeClr val="bg1"/>
              </a:buClr>
              <a:buSzPct val="100000"/>
              <a:buFont typeface="Arial" panose="020B0604020202020204" pitchFamily="34" charset="0"/>
              <a:buChar char="•"/>
            </a:pPr>
            <a:r>
              <a:rPr lang="en-US" sz="2000" dirty="0">
                <a:latin typeface="+mj-lt"/>
              </a:rPr>
              <a:t>Who else can you work with that may need access to some or all of these technologies/services? 	</a:t>
            </a:r>
          </a:p>
          <a:p>
            <a:pPr marL="285750" indent="-285750">
              <a:buClr>
                <a:schemeClr val="bg1"/>
              </a:buClr>
              <a:buSzPct val="100000"/>
              <a:buFont typeface="Arial" panose="020B0604020202020204" pitchFamily="34" charset="0"/>
              <a:buChar char="•"/>
            </a:pPr>
            <a:endParaRPr lang="en-US" sz="2000" dirty="0">
              <a:latin typeface="+mj-lt"/>
            </a:endParaRPr>
          </a:p>
          <a:p>
            <a:pPr marL="285750" indent="-285750">
              <a:buClr>
                <a:schemeClr val="bg1"/>
              </a:buClr>
              <a:buSzPct val="100000"/>
              <a:buFont typeface="Arial" panose="020B0604020202020204" pitchFamily="34" charset="0"/>
              <a:buChar char="•"/>
            </a:pPr>
            <a:r>
              <a:rPr lang="en-US" sz="2000" dirty="0">
                <a:latin typeface="+mj-lt"/>
              </a:rPr>
              <a:t>Do you need to work with other hearing service providers or manufacturers in order to provide the best services? Could you coordinate services or share resources?</a:t>
            </a:r>
          </a:p>
          <a:p>
            <a:pPr marL="412750" indent="-285750">
              <a:buClr>
                <a:schemeClr val="bg1"/>
              </a:buClr>
              <a:buSzPct val="100000"/>
              <a:buFont typeface="Arial" panose="020B0604020202020204" pitchFamily="34" charset="0"/>
              <a:buChar char="•"/>
            </a:pPr>
            <a:endParaRPr lang="en-US" sz="2000" dirty="0">
              <a:latin typeface="+mj-lt"/>
            </a:endParaRPr>
          </a:p>
          <a:p>
            <a:pPr marL="285750" indent="-285750">
              <a:buClr>
                <a:schemeClr val="bg1"/>
              </a:buClr>
              <a:buSzPct val="100000"/>
              <a:buFont typeface="Arial" panose="020B0604020202020204" pitchFamily="34" charset="0"/>
              <a:buChar char="•"/>
            </a:pPr>
            <a:r>
              <a:rPr lang="en-US" sz="2000" dirty="0">
                <a:latin typeface="+mj-lt"/>
              </a:rPr>
              <a:t>Are there data security or patient security issues with other providers?  Are there IT firewalls that prevent you from web calling in to see patients at their sites?</a:t>
            </a:r>
          </a:p>
          <a:p>
            <a:endParaRPr lang="da-DK" sz="2000" dirty="0">
              <a:latin typeface="+mj-lt"/>
            </a:endParaRPr>
          </a:p>
        </p:txBody>
      </p:sp>
      <p:pic>
        <p:nvPicPr>
          <p:cNvPr id="7" name="Picture Placeholder 6"/>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0894" t="3" r="12862" b="-3"/>
          <a:stretch/>
        </p:blipFill>
        <p:spPr>
          <a:xfrm>
            <a:off x="6891203" y="1340892"/>
            <a:ext cx="4964248" cy="4320356"/>
          </a:xfrm>
        </p:spPr>
      </p:pic>
    </p:spTree>
    <p:extLst>
      <p:ext uri="{BB962C8B-B14F-4D97-AF65-F5344CB8AC3E}">
        <p14:creationId xmlns:p14="http://schemas.microsoft.com/office/powerpoint/2010/main" val="548600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15</a:t>
            </a:fld>
            <a:endParaRPr lang="da-DK" noProof="0"/>
          </a:p>
        </p:txBody>
      </p:sp>
      <p:sp>
        <p:nvSpPr>
          <p:cNvPr id="4" name="Text Placeholder 3"/>
          <p:cNvSpPr>
            <a:spLocks noGrp="1"/>
          </p:cNvSpPr>
          <p:nvPr>
            <p:ph type="body" sz="quarter" idx="13"/>
          </p:nvPr>
        </p:nvSpPr>
        <p:spPr>
          <a:xfrm>
            <a:off x="342000" y="4437112"/>
            <a:ext cx="11511114" cy="1707347"/>
          </a:xfrm>
        </p:spPr>
        <p:txBody>
          <a:bodyPr/>
          <a:lstStyle/>
          <a:p>
            <a:pPr marL="0" indent="0">
              <a:spcBef>
                <a:spcPts val="0"/>
              </a:spcBef>
            </a:pPr>
            <a:r>
              <a:rPr lang="en-US" sz="2000" dirty="0">
                <a:latin typeface="+mj-lt"/>
              </a:rPr>
              <a:t>Activity:</a:t>
            </a:r>
          </a:p>
          <a:p>
            <a:pPr marL="0" indent="0">
              <a:spcBef>
                <a:spcPts val="0"/>
              </a:spcBef>
            </a:pPr>
            <a:endParaRPr lang="en-US" sz="2000" dirty="0">
              <a:latin typeface="+mj-lt"/>
            </a:endParaRPr>
          </a:p>
          <a:p>
            <a:pPr>
              <a:spcBef>
                <a:spcPts val="0"/>
              </a:spcBef>
            </a:pPr>
            <a:r>
              <a:rPr lang="en-US" sz="2000" dirty="0">
                <a:latin typeface="+mj-lt"/>
              </a:rPr>
              <a:t>Fill in the “Collaborations and Partnerships” section of the Investigation Guide</a:t>
            </a:r>
            <a:endParaRPr lang="da-DK" sz="2000" dirty="0">
              <a:latin typeface="+mj-lt"/>
            </a:endParaRPr>
          </a:p>
          <a:p>
            <a:pPr marL="0" indent="0">
              <a:spcBef>
                <a:spcPts val="0"/>
              </a:spcBef>
            </a:pPr>
            <a:endParaRPr lang="en-US" sz="2000" dirty="0">
              <a:latin typeface="+mj-lt"/>
            </a:endParaRPr>
          </a:p>
        </p:txBody>
      </p:sp>
      <p:sp>
        <p:nvSpPr>
          <p:cNvPr id="6" name="Title 5"/>
          <p:cNvSpPr>
            <a:spLocks noGrp="1"/>
          </p:cNvSpPr>
          <p:nvPr>
            <p:ph type="title"/>
          </p:nvPr>
        </p:nvSpPr>
        <p:spPr/>
        <p:txBody>
          <a:bodyPr/>
          <a:lstStyle/>
          <a:p>
            <a:r>
              <a:rPr lang="en-US" sz="2400" dirty="0">
                <a:latin typeface="Verdana" panose="020B0604030504040204" pitchFamily="34" charset="0"/>
                <a:sym typeface="Georgia"/>
              </a:rPr>
              <a:t>INGREDIENT 3:</a:t>
            </a:r>
            <a:r>
              <a:rPr lang="en-US" sz="2400" dirty="0">
                <a:latin typeface="Verdana" panose="020B0604030504040204" pitchFamily="34" charset="0"/>
              </a:rPr>
              <a:t> COLLABORATIONS &amp; PARTNERSHIPS</a:t>
            </a:r>
            <a:endParaRPr lang="da-DK" sz="2400" dirty="0">
              <a:latin typeface="Verdan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355" y="932444"/>
            <a:ext cx="3184328" cy="326443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5241" y="2248207"/>
            <a:ext cx="1822555" cy="816353"/>
          </a:xfrm>
          <a:prstGeom prst="rect">
            <a:avLst/>
          </a:prstGeom>
        </p:spPr>
      </p:pic>
    </p:spTree>
    <p:extLst>
      <p:ext uri="{BB962C8B-B14F-4D97-AF65-F5344CB8AC3E}">
        <p14:creationId xmlns:p14="http://schemas.microsoft.com/office/powerpoint/2010/main" val="170741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0" y="254126"/>
            <a:ext cx="11521038" cy="855537"/>
          </a:xfrm>
        </p:spPr>
        <p:txBody>
          <a:bodyPr/>
          <a:lstStyle/>
          <a:p>
            <a:r>
              <a:rPr lang="en-US" sz="2400" dirty="0">
                <a:latin typeface="Verdana" panose="020B0604030504040204" pitchFamily="34" charset="0"/>
                <a:sym typeface="Georgia"/>
              </a:rPr>
              <a:t>INGREDIENT 4:</a:t>
            </a:r>
            <a:r>
              <a:rPr lang="en-US" sz="2400" dirty="0">
                <a:latin typeface="Verdana" panose="020B0604030504040204" pitchFamily="34" charset="0"/>
              </a:rPr>
              <a:t> GOVERNMENT &amp; LICENSING REQUIREMENTS</a:t>
            </a:r>
            <a:endParaRPr lang="da-DK" sz="2400" dirty="0">
              <a:latin typeface="Verdana" panose="020B0604030504040204" pitchFamily="34" charset="0"/>
            </a:endParaRPr>
          </a:p>
        </p:txBody>
      </p:sp>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Slide Number Placeholder 3"/>
          <p:cNvSpPr>
            <a:spLocks noGrp="1"/>
          </p:cNvSpPr>
          <p:nvPr>
            <p:ph type="sldNum" sz="quarter" idx="12"/>
          </p:nvPr>
        </p:nvSpPr>
        <p:spPr/>
        <p:txBody>
          <a:bodyPr/>
          <a:lstStyle/>
          <a:p>
            <a:r>
              <a:rPr lang="da-DK" noProof="0"/>
              <a:t>Slide </a:t>
            </a:r>
            <a:fld id="{8A58E4B7-0C53-4D1B-89B3-DED3806AF999}" type="slidenum">
              <a:rPr lang="da-DK" noProof="0" smtClean="0"/>
              <a:pPr/>
              <a:t>16</a:t>
            </a:fld>
            <a:endParaRPr lang="da-DK" noProof="0"/>
          </a:p>
        </p:txBody>
      </p:sp>
      <p:sp>
        <p:nvSpPr>
          <p:cNvPr id="5" name="Text Placeholder 4"/>
          <p:cNvSpPr>
            <a:spLocks noGrp="1"/>
          </p:cNvSpPr>
          <p:nvPr>
            <p:ph type="body" sz="quarter" idx="13"/>
          </p:nvPr>
        </p:nvSpPr>
        <p:spPr>
          <a:solidFill>
            <a:schemeClr val="accent2"/>
          </a:solidFill>
        </p:spPr>
        <p:txBody>
          <a:bodyPr/>
          <a:lstStyle/>
          <a:p>
            <a:pPr marL="0" indent="0">
              <a:spcBef>
                <a:spcPts val="0"/>
              </a:spcBef>
              <a:buClr>
                <a:schemeClr val="bg1"/>
              </a:buClr>
              <a:buNone/>
            </a:pPr>
            <a:r>
              <a:rPr lang="en-US" sz="2000" b="1" dirty="0">
                <a:latin typeface="+mj-lt"/>
              </a:rPr>
              <a:t>Things to consider:</a:t>
            </a:r>
          </a:p>
          <a:p>
            <a:pPr>
              <a:spcBef>
                <a:spcPts val="0"/>
              </a:spcBef>
              <a:buClr>
                <a:schemeClr val="bg1"/>
              </a:buClr>
            </a:pPr>
            <a:endParaRPr lang="en-US" sz="2000" dirty="0">
              <a:latin typeface="+mj-lt"/>
            </a:endParaRPr>
          </a:p>
          <a:p>
            <a:pPr>
              <a:buClr>
                <a:schemeClr val="bg1"/>
              </a:buClr>
              <a:buSzPts val="2000"/>
            </a:pPr>
            <a:r>
              <a:rPr lang="en-US" sz="2000" dirty="0">
                <a:latin typeface="+mj-lt"/>
              </a:rPr>
              <a:t>Would your tele-audiology service be available within the same state/province/territory/country, or across lines?</a:t>
            </a:r>
          </a:p>
          <a:p>
            <a:pPr marL="469900">
              <a:buClr>
                <a:schemeClr val="bg1"/>
              </a:buClr>
              <a:buSzPts val="2000"/>
            </a:pPr>
            <a:endParaRPr lang="en-US" sz="2000" dirty="0">
              <a:latin typeface="+mj-lt"/>
            </a:endParaRPr>
          </a:p>
          <a:p>
            <a:pPr>
              <a:buClr>
                <a:schemeClr val="bg1"/>
              </a:buClr>
              <a:buSzPts val="2000"/>
            </a:pPr>
            <a:r>
              <a:rPr lang="en-US" sz="2000" dirty="0">
                <a:latin typeface="+mj-lt"/>
              </a:rPr>
              <a:t>Are there state-funded or government-funded services available to support your service?</a:t>
            </a:r>
          </a:p>
          <a:p>
            <a:pPr marL="469900">
              <a:buClr>
                <a:schemeClr val="bg1"/>
              </a:buClr>
              <a:buSzPts val="2000"/>
            </a:pPr>
            <a:endParaRPr lang="en-US" sz="2000" dirty="0">
              <a:latin typeface="+mj-lt"/>
            </a:endParaRPr>
          </a:p>
          <a:p>
            <a:pPr>
              <a:buClr>
                <a:schemeClr val="bg1"/>
              </a:buClr>
              <a:buSzPts val="2000"/>
            </a:pPr>
            <a:r>
              <a:rPr lang="en-US" sz="2000" dirty="0">
                <a:latin typeface="+mj-lt"/>
              </a:rPr>
              <a:t>Are there audiology-specific licenses that you need in order to work within other states/provinces/territories/countries?</a:t>
            </a:r>
          </a:p>
          <a:p>
            <a:pPr marL="469900">
              <a:buClr>
                <a:schemeClr val="bg1"/>
              </a:buClr>
              <a:buSzPts val="2000"/>
            </a:pPr>
            <a:endParaRPr lang="en-US" sz="2000" dirty="0">
              <a:latin typeface="+mj-lt"/>
            </a:endParaRPr>
          </a:p>
          <a:p>
            <a:pPr>
              <a:buClr>
                <a:schemeClr val="bg1"/>
              </a:buClr>
              <a:buSzPts val="2000"/>
            </a:pPr>
            <a:r>
              <a:rPr lang="en-US" sz="2000" dirty="0">
                <a:latin typeface="+mj-lt"/>
              </a:rPr>
              <a:t>Are there tele-health specific licensing requirements for your local state or territory?</a:t>
            </a:r>
          </a:p>
          <a:p>
            <a:pPr>
              <a:buClr>
                <a:schemeClr val="bg1"/>
              </a:buClr>
            </a:pPr>
            <a:endParaRPr lang="en-US" sz="2000" dirty="0">
              <a:latin typeface="+mj-lt"/>
            </a:endParaRPr>
          </a:p>
        </p:txBody>
      </p:sp>
      <p:pic>
        <p:nvPicPr>
          <p:cNvPr id="9" name="Shape 288">
            <a:extLst>
              <a:ext uri="{FF2B5EF4-FFF2-40B4-BE49-F238E27FC236}">
                <a16:creationId xmlns:a16="http://schemas.microsoft.com/office/drawing/2014/main" xmlns="" id="{2A406F42-3BCB-4069-8481-A829FB561183}"/>
              </a:ext>
            </a:extLst>
          </p:cNvPr>
          <p:cNvPicPr preferRelativeResize="0">
            <a:picLocks noGrp="1"/>
          </p:cNvPicPr>
          <p:nvPr>
            <p:ph type="pic" sz="quarter" idx="14"/>
          </p:nvPr>
        </p:nvPicPr>
        <p:blipFill rotWithShape="1">
          <a:blip r:embed="rId3">
            <a:alphaModFix/>
          </a:blip>
          <a:srcRect t="6014" b="6014"/>
          <a:stretch/>
        </p:blipFill>
        <p:spPr>
          <a:xfrm>
            <a:off x="8472488" y="1325563"/>
            <a:ext cx="3382962" cy="2232025"/>
          </a:xfrm>
          <a:prstGeom prst="rect">
            <a:avLst/>
          </a:prstGeom>
          <a:noFill/>
          <a:ln>
            <a:noFill/>
          </a:ln>
        </p:spPr>
      </p:pic>
    </p:spTree>
    <p:extLst>
      <p:ext uri="{BB962C8B-B14F-4D97-AF65-F5344CB8AC3E}">
        <p14:creationId xmlns:p14="http://schemas.microsoft.com/office/powerpoint/2010/main" val="1049321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17</a:t>
            </a:fld>
            <a:endParaRPr lang="da-DK" noProof="0"/>
          </a:p>
        </p:txBody>
      </p:sp>
      <p:sp>
        <p:nvSpPr>
          <p:cNvPr id="4" name="Text Placeholder 3"/>
          <p:cNvSpPr>
            <a:spLocks noGrp="1"/>
          </p:cNvSpPr>
          <p:nvPr>
            <p:ph type="body" sz="quarter" idx="13"/>
          </p:nvPr>
        </p:nvSpPr>
        <p:spPr>
          <a:xfrm>
            <a:off x="342000" y="4458502"/>
            <a:ext cx="11511114" cy="1707347"/>
          </a:xfrm>
        </p:spPr>
        <p:txBody>
          <a:bodyPr/>
          <a:lstStyle/>
          <a:p>
            <a:pPr marL="0" indent="0">
              <a:spcBef>
                <a:spcPts val="0"/>
              </a:spcBef>
            </a:pPr>
            <a:r>
              <a:rPr lang="en-US" sz="2000" dirty="0">
                <a:latin typeface="+mj-lt"/>
              </a:rPr>
              <a:t>Activity:</a:t>
            </a:r>
          </a:p>
          <a:p>
            <a:pPr marL="0" indent="0">
              <a:spcBef>
                <a:spcPts val="0"/>
              </a:spcBef>
            </a:pPr>
            <a:endParaRPr lang="en-US" sz="2000" dirty="0">
              <a:latin typeface="+mj-lt"/>
            </a:endParaRPr>
          </a:p>
          <a:p>
            <a:pPr>
              <a:spcBef>
                <a:spcPts val="0"/>
              </a:spcBef>
            </a:pPr>
            <a:r>
              <a:rPr lang="en-US" sz="2000" dirty="0">
                <a:latin typeface="+mj-lt"/>
              </a:rPr>
              <a:t>Fill in the “Government/ licensing requirements” section of the Investigation Guide</a:t>
            </a:r>
            <a:endParaRPr lang="da-DK" sz="2000" dirty="0">
              <a:latin typeface="+mj-lt"/>
            </a:endParaRPr>
          </a:p>
          <a:p>
            <a:pPr marL="0" indent="0">
              <a:spcBef>
                <a:spcPts val="0"/>
              </a:spcBef>
            </a:pPr>
            <a:endParaRPr lang="en-US" sz="2000" dirty="0">
              <a:latin typeface="+mj-lt"/>
            </a:endParaRPr>
          </a:p>
          <a:p>
            <a:endParaRPr lang="da-DK" sz="2000" dirty="0">
              <a:latin typeface="+mj-lt"/>
            </a:endParaRPr>
          </a:p>
        </p:txBody>
      </p:sp>
      <p:sp>
        <p:nvSpPr>
          <p:cNvPr id="6" name="Title 5"/>
          <p:cNvSpPr>
            <a:spLocks noGrp="1"/>
          </p:cNvSpPr>
          <p:nvPr>
            <p:ph type="title"/>
          </p:nvPr>
        </p:nvSpPr>
        <p:spPr/>
        <p:txBody>
          <a:bodyPr/>
          <a:lstStyle/>
          <a:p>
            <a:r>
              <a:rPr lang="en-US" sz="2400" dirty="0">
                <a:latin typeface="Verdana" panose="020B0604030504040204" pitchFamily="34" charset="0"/>
                <a:sym typeface="Georgia"/>
              </a:rPr>
              <a:t>INGREDIENT 4:</a:t>
            </a:r>
            <a:r>
              <a:rPr lang="en-US" sz="2400" dirty="0">
                <a:latin typeface="Verdana" panose="020B0604030504040204" pitchFamily="34" charset="0"/>
              </a:rPr>
              <a:t> GOVERNMENT &amp; LICENSING REQUIREMENTS</a:t>
            </a:r>
            <a:endParaRPr lang="da-DK" sz="2400" dirty="0">
              <a:latin typeface="Verdan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943" y="962289"/>
            <a:ext cx="3051152" cy="312791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936" y="1916832"/>
            <a:ext cx="1281773" cy="1322335"/>
          </a:xfrm>
          <a:prstGeom prst="rect">
            <a:avLst/>
          </a:prstGeom>
        </p:spPr>
      </p:pic>
    </p:spTree>
    <p:extLst>
      <p:ext uri="{BB962C8B-B14F-4D97-AF65-F5344CB8AC3E}">
        <p14:creationId xmlns:p14="http://schemas.microsoft.com/office/powerpoint/2010/main" val="3299264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FF0000"/>
                </a:solidFill>
                <a:latin typeface="Verdana" panose="020B0604030504040204" pitchFamily="34" charset="0"/>
                <a:sym typeface="Georgia"/>
              </a:rPr>
              <a:t>INGREDIENT 5: IT</a:t>
            </a:r>
            <a:endParaRPr lang="da-DK" sz="2400" dirty="0">
              <a:latin typeface="Verdana" panose="020B0604030504040204" pitchFamily="34" charset="0"/>
            </a:endParaRPr>
          </a:p>
        </p:txBody>
      </p:sp>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Slide Number Placeholder 3"/>
          <p:cNvSpPr>
            <a:spLocks noGrp="1"/>
          </p:cNvSpPr>
          <p:nvPr>
            <p:ph type="sldNum" sz="quarter" idx="12"/>
          </p:nvPr>
        </p:nvSpPr>
        <p:spPr/>
        <p:txBody>
          <a:bodyPr/>
          <a:lstStyle/>
          <a:p>
            <a:r>
              <a:rPr lang="da-DK" noProof="0"/>
              <a:t>Slide </a:t>
            </a:r>
            <a:fld id="{8A58E4B7-0C53-4D1B-89B3-DED3806AF999}" type="slidenum">
              <a:rPr lang="da-DK" noProof="0" smtClean="0"/>
              <a:pPr/>
              <a:t>18</a:t>
            </a:fld>
            <a:endParaRPr lang="da-DK" noProof="0"/>
          </a:p>
        </p:txBody>
      </p:sp>
      <p:sp>
        <p:nvSpPr>
          <p:cNvPr id="5" name="Text Placeholder 4"/>
          <p:cNvSpPr>
            <a:spLocks noGrp="1"/>
          </p:cNvSpPr>
          <p:nvPr>
            <p:ph type="body" sz="quarter" idx="13"/>
          </p:nvPr>
        </p:nvSpPr>
        <p:spPr>
          <a:xfrm>
            <a:off x="336550" y="1341438"/>
            <a:ext cx="5615434" cy="2807642"/>
          </a:xfrm>
          <a:solidFill>
            <a:schemeClr val="accent6"/>
          </a:solidFill>
        </p:spPr>
        <p:txBody>
          <a:bodyPr lIns="180000" tIns="108000" rIns="108000" bIns="108000"/>
          <a:lstStyle/>
          <a:p>
            <a:pPr marL="0" indent="0">
              <a:spcBef>
                <a:spcPts val="0"/>
              </a:spcBef>
              <a:buNone/>
            </a:pPr>
            <a:r>
              <a:rPr lang="en-US" sz="2000" dirty="0">
                <a:latin typeface="+mj-lt"/>
              </a:rPr>
              <a:t>Things to consider:</a:t>
            </a:r>
          </a:p>
          <a:p>
            <a:pPr marL="0" indent="0">
              <a:spcBef>
                <a:spcPts val="0"/>
              </a:spcBef>
              <a:buNone/>
            </a:pPr>
            <a:endParaRPr lang="en-US" sz="2000" dirty="0">
              <a:latin typeface="+mj-lt"/>
            </a:endParaRPr>
          </a:p>
          <a:p>
            <a:pPr>
              <a:spcBef>
                <a:spcPts val="0"/>
              </a:spcBef>
            </a:pPr>
            <a:r>
              <a:rPr lang="en-US" sz="2000" dirty="0">
                <a:latin typeface="+mj-lt"/>
              </a:rPr>
              <a:t>Internet and telephone coverage</a:t>
            </a:r>
          </a:p>
          <a:p>
            <a:pPr>
              <a:spcBef>
                <a:spcPts val="0"/>
              </a:spcBef>
            </a:pPr>
            <a:r>
              <a:rPr lang="en-US" sz="2000" dirty="0">
                <a:latin typeface="+mj-lt"/>
              </a:rPr>
              <a:t>Cable/ADSL or 4G and 5G services are optimal </a:t>
            </a:r>
          </a:p>
          <a:p>
            <a:pPr>
              <a:spcBef>
                <a:spcPts val="0"/>
              </a:spcBef>
            </a:pPr>
            <a:r>
              <a:rPr lang="en-US" sz="2000" dirty="0">
                <a:latin typeface="+mj-lt"/>
              </a:rPr>
              <a:t>Compatibility of your devices</a:t>
            </a:r>
          </a:p>
          <a:p>
            <a:pPr>
              <a:spcBef>
                <a:spcPts val="0"/>
              </a:spcBef>
            </a:pPr>
            <a:r>
              <a:rPr lang="en-US" sz="2000" dirty="0">
                <a:latin typeface="+mj-lt"/>
              </a:rPr>
              <a:t>Additional IT applications or software?</a:t>
            </a:r>
          </a:p>
          <a:p>
            <a:pPr>
              <a:spcBef>
                <a:spcPts val="0"/>
              </a:spcBef>
            </a:pPr>
            <a:r>
              <a:rPr lang="en-US" sz="2000" dirty="0">
                <a:latin typeface="+mj-lt"/>
              </a:rPr>
              <a:t>Additional equipment? </a:t>
            </a:r>
          </a:p>
          <a:p>
            <a:pPr>
              <a:spcBef>
                <a:spcPts val="0"/>
              </a:spcBef>
            </a:pPr>
            <a:endParaRPr lang="en-US" sz="2000" dirty="0">
              <a:latin typeface="+mj-lt"/>
            </a:endParaRPr>
          </a:p>
          <a:p>
            <a:pPr>
              <a:spcBef>
                <a:spcPts val="0"/>
              </a:spcBef>
            </a:pPr>
            <a:endParaRPr lang="en-US" sz="2000" dirty="0">
              <a:latin typeface="+mj-lt"/>
            </a:endParaRPr>
          </a:p>
          <a:p>
            <a:pPr>
              <a:spcBef>
                <a:spcPts val="0"/>
              </a:spcBef>
            </a:pPr>
            <a:endParaRPr lang="en-US" sz="2000" dirty="0">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602" y="1341438"/>
            <a:ext cx="3473096" cy="3973722"/>
          </a:xfrm>
          <a:prstGeom prst="rect">
            <a:avLst/>
          </a:prstGeom>
        </p:spPr>
      </p:pic>
    </p:spTree>
    <p:extLst>
      <p:ext uri="{BB962C8B-B14F-4D97-AF65-F5344CB8AC3E}">
        <p14:creationId xmlns:p14="http://schemas.microsoft.com/office/powerpoint/2010/main" val="3438103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19</a:t>
            </a:fld>
            <a:endParaRPr lang="da-DK" noProof="0"/>
          </a:p>
        </p:txBody>
      </p:sp>
      <p:sp>
        <p:nvSpPr>
          <p:cNvPr id="4" name="Text Placeholder 3"/>
          <p:cNvSpPr>
            <a:spLocks noGrp="1"/>
          </p:cNvSpPr>
          <p:nvPr>
            <p:ph type="body" sz="quarter" idx="13"/>
          </p:nvPr>
        </p:nvSpPr>
        <p:spPr>
          <a:xfrm>
            <a:off x="342000" y="4437112"/>
            <a:ext cx="11511114" cy="1728738"/>
          </a:xfrm>
        </p:spPr>
        <p:txBody>
          <a:bodyPr/>
          <a:lstStyle/>
          <a:p>
            <a:pPr marL="0" indent="0">
              <a:spcBef>
                <a:spcPts val="0"/>
              </a:spcBef>
            </a:pPr>
            <a:r>
              <a:rPr lang="en-US" sz="2000" dirty="0">
                <a:latin typeface="+mj-lt"/>
              </a:rPr>
              <a:t>Activity:</a:t>
            </a:r>
          </a:p>
          <a:p>
            <a:pPr marL="0" indent="0">
              <a:spcBef>
                <a:spcPts val="0"/>
              </a:spcBef>
            </a:pPr>
            <a:endParaRPr lang="en-US" sz="2000" dirty="0">
              <a:latin typeface="+mj-lt"/>
            </a:endParaRPr>
          </a:p>
          <a:p>
            <a:pPr marL="0" indent="0">
              <a:spcBef>
                <a:spcPts val="0"/>
              </a:spcBef>
            </a:pPr>
            <a:r>
              <a:rPr lang="en-US" sz="2000" dirty="0">
                <a:latin typeface="+mj-lt"/>
              </a:rPr>
              <a:t>Fill in the “IT Considerations” section of the Investigation Guide</a:t>
            </a:r>
            <a:endParaRPr lang="da-DK" sz="2000" dirty="0">
              <a:latin typeface="+mj-lt"/>
            </a:endParaRPr>
          </a:p>
        </p:txBody>
      </p:sp>
      <p:sp>
        <p:nvSpPr>
          <p:cNvPr id="6" name="Title 5"/>
          <p:cNvSpPr>
            <a:spLocks noGrp="1"/>
          </p:cNvSpPr>
          <p:nvPr>
            <p:ph type="title"/>
          </p:nvPr>
        </p:nvSpPr>
        <p:spPr/>
        <p:txBody>
          <a:bodyPr/>
          <a:lstStyle/>
          <a:p>
            <a:r>
              <a:rPr lang="en-US" sz="2400" dirty="0">
                <a:solidFill>
                  <a:srgbClr val="FF0000"/>
                </a:solidFill>
                <a:latin typeface="Verdana" panose="020B0604030504040204" pitchFamily="34" charset="0"/>
                <a:sym typeface="Georgia"/>
              </a:rPr>
              <a:t>INGREDIENT 5: IT</a:t>
            </a:r>
            <a:endParaRPr lang="da-DK" sz="2400" dirty="0">
              <a:latin typeface="Verdan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980727"/>
            <a:ext cx="3112320" cy="319061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2485" t="14245" r="11239" b="8585"/>
          <a:stretch/>
        </p:blipFill>
        <p:spPr>
          <a:xfrm>
            <a:off x="5046856" y="1836264"/>
            <a:ext cx="1178160" cy="1361430"/>
          </a:xfrm>
          <a:prstGeom prst="rect">
            <a:avLst/>
          </a:prstGeom>
        </p:spPr>
      </p:pic>
    </p:spTree>
    <p:extLst>
      <p:ext uri="{BB962C8B-B14F-4D97-AF65-F5344CB8AC3E}">
        <p14:creationId xmlns:p14="http://schemas.microsoft.com/office/powerpoint/2010/main" val="383088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Verdana" panose="020B0604030504040204" pitchFamily="34" charset="0"/>
              </a:rPr>
              <a:t>LEARNING OBJECTIVES</a:t>
            </a:r>
            <a:endParaRPr lang="da-DK" sz="2000" dirty="0">
              <a:latin typeface="Verdana" panose="020B0604030504040204" pitchFamily="34" charset="0"/>
            </a:endParaRPr>
          </a:p>
        </p:txBody>
      </p:sp>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Slide Number Placeholder 3"/>
          <p:cNvSpPr>
            <a:spLocks noGrp="1"/>
          </p:cNvSpPr>
          <p:nvPr>
            <p:ph type="sldNum" sz="quarter" idx="12"/>
          </p:nvPr>
        </p:nvSpPr>
        <p:spPr/>
        <p:txBody>
          <a:bodyPr/>
          <a:lstStyle/>
          <a:p>
            <a:r>
              <a:rPr lang="da-DK" noProof="0"/>
              <a:t>Slide </a:t>
            </a:r>
            <a:fld id="{8A58E4B7-0C53-4D1B-89B3-DED3806AF999}" type="slidenum">
              <a:rPr lang="da-DK" noProof="0" smtClean="0"/>
              <a:pPr/>
              <a:t>2</a:t>
            </a:fld>
            <a:endParaRPr lang="da-DK" noProof="0"/>
          </a:p>
        </p:txBody>
      </p:sp>
      <p:sp>
        <p:nvSpPr>
          <p:cNvPr id="5" name="Text Placeholder 4"/>
          <p:cNvSpPr>
            <a:spLocks noGrp="1"/>
          </p:cNvSpPr>
          <p:nvPr>
            <p:ph type="body" sz="quarter" idx="13"/>
          </p:nvPr>
        </p:nvSpPr>
        <p:spPr/>
        <p:txBody>
          <a:bodyPr lIns="180000" tIns="108000" rIns="108000" bIns="108000"/>
          <a:lstStyle/>
          <a:p>
            <a:pPr marL="979488" indent="-979488">
              <a:spcBef>
                <a:spcPts val="0"/>
              </a:spcBef>
            </a:pPr>
            <a:r>
              <a:rPr lang="en-US" sz="2000" dirty="0">
                <a:latin typeface="+mj-lt"/>
              </a:rPr>
              <a:t>Goal:</a:t>
            </a:r>
          </a:p>
          <a:p>
            <a:pPr>
              <a:spcBef>
                <a:spcPts val="0"/>
              </a:spcBef>
            </a:pPr>
            <a:r>
              <a:rPr lang="en-US" sz="2000" dirty="0">
                <a:latin typeface="+mj-lt"/>
              </a:rPr>
              <a:t>To investigate which “ingredients” are needed to successfully implement tele-audiology in a  modern audiology clinic or practice.</a:t>
            </a:r>
          </a:p>
          <a:p>
            <a:pPr marL="979488" indent="-979488">
              <a:spcBef>
                <a:spcPts val="1200"/>
              </a:spcBef>
            </a:pPr>
            <a:endParaRPr lang="en-US" sz="2000" dirty="0">
              <a:latin typeface="+mj-lt"/>
            </a:endParaRPr>
          </a:p>
          <a:p>
            <a:pPr>
              <a:spcBef>
                <a:spcPts val="1200"/>
              </a:spcBef>
            </a:pPr>
            <a:r>
              <a:rPr lang="en-US" sz="2000" dirty="0">
                <a:latin typeface="+mj-lt"/>
              </a:rPr>
              <a:t>In order for a tele-audiology or tele-health service to be truly person-centered, effective, efficient, and manageable there are many factors that need to be considered prior to incorporating this style of care into a clinic. </a:t>
            </a:r>
          </a:p>
          <a:p>
            <a:endParaRPr lang="da-DK" sz="2000" dirty="0">
              <a:latin typeface="+mj-lt"/>
            </a:endParaRPr>
          </a:p>
        </p:txBody>
      </p:sp>
      <p:sp>
        <p:nvSpPr>
          <p:cNvPr id="6" name="Picture Placeholder 5"/>
          <p:cNvSpPr>
            <a:spLocks noGrp="1"/>
          </p:cNvSpPr>
          <p:nvPr>
            <p:ph type="pic" sz="quarter" idx="14"/>
          </p:nvPr>
        </p:nvSpPr>
        <p:spPr/>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181" y="1502891"/>
            <a:ext cx="4397111" cy="4507730"/>
          </a:xfrm>
          <a:prstGeom prst="rect">
            <a:avLst/>
          </a:prstGeom>
        </p:spPr>
      </p:pic>
      <p:sp>
        <p:nvSpPr>
          <p:cNvPr id="7" name="Rectangle 6"/>
          <p:cNvSpPr/>
          <p:nvPr/>
        </p:nvSpPr>
        <p:spPr>
          <a:xfrm>
            <a:off x="8040216" y="2852936"/>
            <a:ext cx="2232248" cy="1728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pPr algn="ctr"/>
            <a:endParaRPr lang="da-DK" sz="1400" dirty="0">
              <a:latin typeface="Georgia" pitchFamily="18" charset="0"/>
            </a:endParaRPr>
          </a:p>
        </p:txBody>
      </p:sp>
    </p:spTree>
    <p:extLst>
      <p:ext uri="{BB962C8B-B14F-4D97-AF65-F5344CB8AC3E}">
        <p14:creationId xmlns:p14="http://schemas.microsoft.com/office/powerpoint/2010/main" val="1757327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Verdana" panose="020B0604030504040204" pitchFamily="34" charset="0"/>
              </a:rPr>
              <a:t>REVIEW YOUR INVESTIGATION GUIDE</a:t>
            </a:r>
            <a:endParaRPr lang="da-DK" sz="2400" dirty="0">
              <a:latin typeface="Verdana" panose="020B0604030504040204" pitchFamily="34" charset="0"/>
            </a:endParaRPr>
          </a:p>
        </p:txBody>
      </p:sp>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Slide Number Placeholder 3"/>
          <p:cNvSpPr>
            <a:spLocks noGrp="1"/>
          </p:cNvSpPr>
          <p:nvPr>
            <p:ph type="sldNum" sz="quarter" idx="12"/>
          </p:nvPr>
        </p:nvSpPr>
        <p:spPr/>
        <p:txBody>
          <a:bodyPr/>
          <a:lstStyle/>
          <a:p>
            <a:r>
              <a:rPr lang="da-DK" noProof="0"/>
              <a:t>Slide </a:t>
            </a:r>
            <a:fld id="{8A58E4B7-0C53-4D1B-89B3-DED3806AF999}" type="slidenum">
              <a:rPr lang="da-DK" noProof="0" smtClean="0"/>
              <a:pPr/>
              <a:t>20</a:t>
            </a:fld>
            <a:endParaRPr lang="da-DK" noProof="0"/>
          </a:p>
        </p:txBody>
      </p:sp>
      <p:sp>
        <p:nvSpPr>
          <p:cNvPr id="5" name="Text Placeholder 4"/>
          <p:cNvSpPr>
            <a:spLocks noGrp="1"/>
          </p:cNvSpPr>
          <p:nvPr>
            <p:ph type="body" sz="quarter" idx="13"/>
          </p:nvPr>
        </p:nvSpPr>
        <p:spPr>
          <a:xfrm>
            <a:off x="336550" y="1341438"/>
            <a:ext cx="5543426" cy="2519610"/>
          </a:xfrm>
        </p:spPr>
        <p:txBody>
          <a:bodyPr lIns="180000" tIns="108000" rIns="108000" bIns="108000"/>
          <a:lstStyle/>
          <a:p>
            <a:pPr>
              <a:spcBef>
                <a:spcPts val="0"/>
              </a:spcBef>
            </a:pPr>
            <a:r>
              <a:rPr lang="en-US" sz="2000" dirty="0">
                <a:latin typeface="Verdana" panose="020B0604030504040204" pitchFamily="34" charset="0"/>
              </a:rPr>
              <a:t>Now have a look at your nearly-complete Investigation Guide and add in any extra considerations you have thought of throughout the course.</a:t>
            </a:r>
          </a:p>
          <a:p>
            <a:pPr>
              <a:spcBef>
                <a:spcPts val="560"/>
              </a:spcBef>
            </a:pPr>
            <a:endParaRPr lang="en-US" sz="2000" dirty="0">
              <a:latin typeface="Verdana" panose="020B0604030504040204" pitchFamily="34" charset="0"/>
            </a:endParaRPr>
          </a:p>
          <a:p>
            <a:pPr>
              <a:spcBef>
                <a:spcPts val="560"/>
              </a:spcBef>
            </a:pPr>
            <a:endParaRPr lang="en-US" sz="2000" dirty="0">
              <a:latin typeface="Verdana" panose="020B0604030504040204" pitchFamily="34" charset="0"/>
            </a:endParaRPr>
          </a:p>
          <a:p>
            <a:endParaRPr lang="da-DK" sz="2000" dirty="0">
              <a:latin typeface="Verdana" panose="020B0604030504040204" pitchFamily="34" charset="0"/>
            </a:endParaRPr>
          </a:p>
        </p:txBody>
      </p:sp>
      <p:pic>
        <p:nvPicPr>
          <p:cNvPr id="8" name="Picture Placeholder 7"/>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298" t="-11066" r="-1320" b="1697"/>
          <a:stretch/>
        </p:blipFill>
        <p:spPr>
          <a:xfrm>
            <a:off x="6384032" y="1340768"/>
            <a:ext cx="5544616" cy="4320480"/>
          </a:xfrm>
          <a:prstGeom prst="rect">
            <a:avLst/>
          </a:prstGeom>
          <a:noFill/>
          <a:ln>
            <a:noFill/>
          </a:ln>
        </p:spPr>
      </p:pic>
    </p:spTree>
    <p:extLst>
      <p:ext uri="{BB962C8B-B14F-4D97-AF65-F5344CB8AC3E}">
        <p14:creationId xmlns:p14="http://schemas.microsoft.com/office/powerpoint/2010/main" val="860731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Verdana" panose="020B0604030504040204" pitchFamily="34" charset="0"/>
                <a:sym typeface="Georgia"/>
              </a:rPr>
              <a:t>INGREDIENT 1: PATIENT FACTORS</a:t>
            </a:r>
            <a:r>
              <a:rPr lang="en-US" sz="2400" dirty="0">
                <a:latin typeface="Verdana" panose="020B0604030504040204" pitchFamily="34" charset="0"/>
              </a:rPr>
              <a:t/>
            </a:r>
            <a:br>
              <a:rPr lang="en-US" sz="2400" dirty="0">
                <a:latin typeface="Verdana" panose="020B0604030504040204" pitchFamily="34" charset="0"/>
              </a:rPr>
            </a:br>
            <a:endParaRPr lang="da-DK" sz="2400" dirty="0">
              <a:latin typeface="Verdana" panose="020B0604030504040204" pitchFamily="34" charset="0"/>
            </a:endParaRPr>
          </a:p>
        </p:txBody>
      </p:sp>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Slide Number Placeholder 3"/>
          <p:cNvSpPr>
            <a:spLocks noGrp="1"/>
          </p:cNvSpPr>
          <p:nvPr>
            <p:ph type="sldNum" sz="quarter" idx="12"/>
          </p:nvPr>
        </p:nvSpPr>
        <p:spPr/>
        <p:txBody>
          <a:bodyPr/>
          <a:lstStyle/>
          <a:p>
            <a:r>
              <a:rPr lang="da-DK" noProof="0"/>
              <a:t>Slide </a:t>
            </a:r>
            <a:fld id="{8A58E4B7-0C53-4D1B-89B3-DED3806AF999}" type="slidenum">
              <a:rPr lang="da-DK" noProof="0" smtClean="0"/>
              <a:pPr/>
              <a:t>3</a:t>
            </a:fld>
            <a:endParaRPr lang="da-DK" noProof="0"/>
          </a:p>
        </p:txBody>
      </p:sp>
      <p:sp>
        <p:nvSpPr>
          <p:cNvPr id="5" name="Text Placeholder 4"/>
          <p:cNvSpPr>
            <a:spLocks noGrp="1"/>
          </p:cNvSpPr>
          <p:nvPr>
            <p:ph type="body" sz="quarter" idx="13"/>
          </p:nvPr>
        </p:nvSpPr>
        <p:spPr>
          <a:xfrm>
            <a:off x="336550" y="1341438"/>
            <a:ext cx="6407522" cy="4175794"/>
          </a:xfrm>
          <a:solidFill>
            <a:schemeClr val="accent2"/>
          </a:solidFill>
        </p:spPr>
        <p:txBody>
          <a:bodyPr lIns="180000" tIns="108000" rIns="108000" bIns="108000"/>
          <a:lstStyle/>
          <a:p>
            <a:pPr marL="0" indent="0">
              <a:spcBef>
                <a:spcPts val="520"/>
              </a:spcBef>
              <a:buNone/>
            </a:pPr>
            <a:r>
              <a:rPr lang="en-US" sz="2000" dirty="0">
                <a:latin typeface="+mj-lt"/>
              </a:rPr>
              <a:t>Things to consider:</a:t>
            </a:r>
          </a:p>
          <a:p>
            <a:pPr>
              <a:buClr>
                <a:schemeClr val="bg1"/>
              </a:buClr>
              <a:buSzPts val="2000"/>
            </a:pPr>
            <a:r>
              <a:rPr lang="en-US" sz="2000" dirty="0">
                <a:latin typeface="+mj-lt"/>
              </a:rPr>
              <a:t>What do your patients want from you?</a:t>
            </a:r>
          </a:p>
          <a:p>
            <a:pPr marL="0" indent="0" defTabSz="358775">
              <a:buClr>
                <a:schemeClr val="bg1"/>
              </a:buClr>
              <a:buSzPts val="2000"/>
              <a:buNone/>
            </a:pPr>
            <a:r>
              <a:rPr lang="en-US" sz="2000" dirty="0">
                <a:latin typeface="+mj-lt"/>
              </a:rPr>
              <a:t>	</a:t>
            </a:r>
          </a:p>
          <a:p>
            <a:pPr>
              <a:buClr>
                <a:schemeClr val="bg1"/>
              </a:buClr>
              <a:buSzPts val="2000"/>
            </a:pPr>
            <a:r>
              <a:rPr lang="en-US" sz="2000" dirty="0">
                <a:latin typeface="+mj-lt"/>
              </a:rPr>
              <a:t>How do your patients currently get access to your services?</a:t>
            </a:r>
          </a:p>
          <a:p>
            <a:pPr>
              <a:buClr>
                <a:schemeClr val="bg1"/>
              </a:buClr>
              <a:buSzPts val="2000"/>
            </a:pPr>
            <a:endParaRPr lang="en-US" sz="2000" dirty="0">
              <a:latin typeface="+mj-lt"/>
            </a:endParaRPr>
          </a:p>
          <a:p>
            <a:pPr>
              <a:buClr>
                <a:schemeClr val="bg1"/>
              </a:buClr>
              <a:buSzPts val="2000"/>
            </a:pPr>
            <a:r>
              <a:rPr lang="en-US" sz="2000" dirty="0">
                <a:latin typeface="+mj-lt"/>
              </a:rPr>
              <a:t>How do they currently access their other health care services?</a:t>
            </a:r>
          </a:p>
          <a:p>
            <a:pPr marL="0" indent="0">
              <a:buClr>
                <a:schemeClr val="bg1"/>
              </a:buClr>
              <a:buSzPts val="2000"/>
              <a:buNone/>
              <a:tabLst>
                <a:tab pos="358775" algn="l"/>
              </a:tabLst>
            </a:pPr>
            <a:r>
              <a:rPr lang="en-US" sz="2000" dirty="0">
                <a:latin typeface="+mj-lt"/>
              </a:rPr>
              <a:t>	</a:t>
            </a:r>
          </a:p>
          <a:p>
            <a:pPr>
              <a:buClr>
                <a:schemeClr val="bg1"/>
              </a:buClr>
              <a:buSzPts val="2000"/>
            </a:pPr>
            <a:r>
              <a:rPr lang="en-US" sz="2000" dirty="0">
                <a:latin typeface="+mj-lt"/>
              </a:rPr>
              <a:t>What stage of the Circle are most of your patients and potential patients at currently?</a:t>
            </a:r>
          </a:p>
          <a:p>
            <a:pPr marL="0" indent="0" algn="ctr">
              <a:spcBef>
                <a:spcPts val="520"/>
              </a:spcBef>
              <a:buNone/>
            </a:pPr>
            <a:endParaRPr lang="en-US" sz="2000" dirty="0">
              <a:latin typeface="+mj-lt"/>
            </a:endParaRPr>
          </a:p>
          <a:p>
            <a:pPr marL="0" indent="0">
              <a:buNone/>
            </a:pPr>
            <a:endParaRPr lang="da-DK" sz="1600" dirty="0">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02"/>
          <a:stretch/>
        </p:blipFill>
        <p:spPr>
          <a:xfrm>
            <a:off x="7320136" y="1372805"/>
            <a:ext cx="4261106" cy="2396872"/>
          </a:xfrm>
          <a:prstGeom prst="rect">
            <a:avLst/>
          </a:prstGeom>
        </p:spPr>
      </p:pic>
      <p:sp>
        <p:nvSpPr>
          <p:cNvPr id="7" name="Picture Placeholder 6"/>
          <p:cNvSpPr>
            <a:spLocks noGrp="1"/>
          </p:cNvSpPr>
          <p:nvPr>
            <p:ph type="pic" sz="quarter" idx="14"/>
          </p:nvPr>
        </p:nvSpPr>
        <p:spPr/>
      </p:sp>
    </p:spTree>
    <p:extLst>
      <p:ext uri="{BB962C8B-B14F-4D97-AF65-F5344CB8AC3E}">
        <p14:creationId xmlns:p14="http://schemas.microsoft.com/office/powerpoint/2010/main" val="367275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Verdana" panose="020B0604030504040204" pitchFamily="34" charset="0"/>
                <a:sym typeface="Georgia"/>
              </a:rPr>
              <a:t>INGREDIENT 1: PATIENT FACTORS</a:t>
            </a:r>
            <a:br>
              <a:rPr lang="en-US" sz="2400" dirty="0">
                <a:latin typeface="Verdana" panose="020B0604030504040204" pitchFamily="34" charset="0"/>
                <a:sym typeface="Georgia"/>
              </a:rPr>
            </a:br>
            <a:endParaRPr lang="da-DK" sz="2400" dirty="0">
              <a:latin typeface="Verdana" panose="020B0604030504040204" pitchFamily="34" charset="0"/>
            </a:endParaRPr>
          </a:p>
        </p:txBody>
      </p:sp>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Slide Number Placeholder 3"/>
          <p:cNvSpPr>
            <a:spLocks noGrp="1"/>
          </p:cNvSpPr>
          <p:nvPr>
            <p:ph type="sldNum" sz="quarter" idx="12"/>
          </p:nvPr>
        </p:nvSpPr>
        <p:spPr/>
        <p:txBody>
          <a:bodyPr/>
          <a:lstStyle/>
          <a:p>
            <a:r>
              <a:rPr lang="da-DK" noProof="0"/>
              <a:t>Slide </a:t>
            </a:r>
            <a:fld id="{8A58E4B7-0C53-4D1B-89B3-DED3806AF999}" type="slidenum">
              <a:rPr lang="da-DK" noProof="0" smtClean="0"/>
              <a:pPr/>
              <a:t>4</a:t>
            </a:fld>
            <a:endParaRPr lang="da-DK" noProof="0"/>
          </a:p>
        </p:txBody>
      </p:sp>
      <p:sp>
        <p:nvSpPr>
          <p:cNvPr id="5" name="Text Placeholder 4"/>
          <p:cNvSpPr>
            <a:spLocks noGrp="1"/>
          </p:cNvSpPr>
          <p:nvPr>
            <p:ph type="body" sz="quarter" idx="13"/>
          </p:nvPr>
        </p:nvSpPr>
        <p:spPr>
          <a:solidFill>
            <a:schemeClr val="accent3"/>
          </a:solidFill>
        </p:spPr>
        <p:txBody>
          <a:bodyPr lIns="180000" tIns="108000" rIns="108000" bIns="108000"/>
          <a:lstStyle/>
          <a:p>
            <a:pPr defTabSz="358775">
              <a:spcBef>
                <a:spcPts val="0"/>
              </a:spcBef>
              <a:buClr>
                <a:schemeClr val="bg1"/>
              </a:buClr>
              <a:buSzPts val="2400"/>
            </a:pPr>
            <a:r>
              <a:rPr lang="en-US" sz="2000" dirty="0">
                <a:latin typeface="+mj-lt"/>
              </a:rPr>
              <a:t>What type of technology do your patients or potential patients currently have access to?</a:t>
            </a:r>
          </a:p>
          <a:p>
            <a:pPr defTabSz="358775">
              <a:spcBef>
                <a:spcPts val="480"/>
              </a:spcBef>
              <a:buClr>
                <a:schemeClr val="bg1"/>
              </a:buClr>
              <a:buNone/>
            </a:pPr>
            <a:r>
              <a:rPr lang="en-US" sz="2000" dirty="0">
                <a:latin typeface="+mj-lt"/>
              </a:rPr>
              <a:t> </a:t>
            </a:r>
          </a:p>
          <a:p>
            <a:pPr defTabSz="358775">
              <a:spcBef>
                <a:spcPts val="480"/>
              </a:spcBef>
              <a:buClr>
                <a:schemeClr val="bg1"/>
              </a:buClr>
              <a:buSzPts val="2400"/>
            </a:pPr>
            <a:r>
              <a:rPr lang="en-US" sz="2000" dirty="0">
                <a:latin typeface="+mj-lt"/>
              </a:rPr>
              <a:t>How often do they use these and other technology?</a:t>
            </a:r>
          </a:p>
          <a:p>
            <a:pPr defTabSz="358775">
              <a:spcBef>
                <a:spcPts val="480"/>
              </a:spcBef>
              <a:buClr>
                <a:schemeClr val="bg1"/>
              </a:buClr>
              <a:buSzPts val="2400"/>
            </a:pPr>
            <a:endParaRPr lang="en-US" sz="2000" dirty="0">
              <a:latin typeface="+mj-lt"/>
            </a:endParaRPr>
          </a:p>
          <a:p>
            <a:pPr defTabSz="358775">
              <a:spcBef>
                <a:spcPts val="480"/>
              </a:spcBef>
              <a:buClr>
                <a:schemeClr val="bg1"/>
              </a:buClr>
              <a:buSzPts val="2400"/>
            </a:pPr>
            <a:r>
              <a:rPr lang="en-US" sz="2000" dirty="0">
                <a:latin typeface="+mj-lt"/>
              </a:rPr>
              <a:t>How far do your patients need to travel in order to see you face-to-face?</a:t>
            </a:r>
          </a:p>
          <a:p>
            <a:pPr defTabSz="358775">
              <a:spcBef>
                <a:spcPts val="480"/>
              </a:spcBef>
              <a:buClr>
                <a:schemeClr val="bg1"/>
              </a:buClr>
            </a:pPr>
            <a:endParaRPr lang="en-US" sz="2000" dirty="0">
              <a:latin typeface="+mj-lt"/>
            </a:endParaRPr>
          </a:p>
          <a:p>
            <a:pPr defTabSz="358775">
              <a:spcBef>
                <a:spcPts val="480"/>
              </a:spcBef>
              <a:buClr>
                <a:schemeClr val="bg1"/>
              </a:buClr>
              <a:buSzPts val="2400"/>
            </a:pPr>
            <a:r>
              <a:rPr lang="en-US" sz="2000" dirty="0">
                <a:latin typeface="+mj-lt"/>
              </a:rPr>
              <a:t>How is the age group of your patients broken up? What are the other demographics? </a:t>
            </a:r>
            <a:endParaRPr lang="da-DK" sz="2000" dirty="0">
              <a:latin typeface="+mj-lt"/>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6367" y="1125413"/>
            <a:ext cx="1922417" cy="3816424"/>
          </a:xfrm>
          <a:prstGeom prst="rect">
            <a:avLst/>
          </a:prstGeom>
        </p:spPr>
      </p:pic>
    </p:spTree>
    <p:extLst>
      <p:ext uri="{BB962C8B-B14F-4D97-AF65-F5344CB8AC3E}">
        <p14:creationId xmlns:p14="http://schemas.microsoft.com/office/powerpoint/2010/main" val="225480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5</a:t>
            </a:fld>
            <a:endParaRPr lang="da-DK" noProof="0"/>
          </a:p>
        </p:txBody>
      </p:sp>
      <p:sp>
        <p:nvSpPr>
          <p:cNvPr id="4" name="Text Placeholder 3"/>
          <p:cNvSpPr>
            <a:spLocks noGrp="1"/>
          </p:cNvSpPr>
          <p:nvPr>
            <p:ph type="body" sz="quarter" idx="13"/>
          </p:nvPr>
        </p:nvSpPr>
        <p:spPr>
          <a:xfrm>
            <a:off x="342000" y="4437112"/>
            <a:ext cx="11511114" cy="1728738"/>
          </a:xfrm>
        </p:spPr>
        <p:txBody>
          <a:bodyPr/>
          <a:lstStyle/>
          <a:p>
            <a:pPr marL="0" indent="0">
              <a:spcBef>
                <a:spcPts val="0"/>
              </a:spcBef>
            </a:pPr>
            <a:r>
              <a:rPr lang="en-US" sz="2000" dirty="0">
                <a:latin typeface="+mj-lt"/>
              </a:rPr>
              <a:t>Activity:</a:t>
            </a:r>
          </a:p>
          <a:p>
            <a:pPr marL="0" indent="0">
              <a:spcBef>
                <a:spcPts val="0"/>
              </a:spcBef>
            </a:pPr>
            <a:endParaRPr lang="en-US" sz="2000" dirty="0">
              <a:latin typeface="+mj-lt"/>
            </a:endParaRPr>
          </a:p>
          <a:p>
            <a:pPr marL="0" indent="0">
              <a:spcBef>
                <a:spcPts val="0"/>
              </a:spcBef>
            </a:pPr>
            <a:r>
              <a:rPr lang="en-US" sz="2000" dirty="0">
                <a:latin typeface="+mj-lt"/>
              </a:rPr>
              <a:t>Fill in the Investigation Guide section labeled: “Patient wants and needs”</a:t>
            </a:r>
          </a:p>
          <a:p>
            <a:endParaRPr lang="da-DK" sz="2000" dirty="0">
              <a:latin typeface="+mj-lt"/>
            </a:endParaRPr>
          </a:p>
        </p:txBody>
      </p:sp>
      <p:sp>
        <p:nvSpPr>
          <p:cNvPr id="6" name="Title 5"/>
          <p:cNvSpPr>
            <a:spLocks noGrp="1"/>
          </p:cNvSpPr>
          <p:nvPr>
            <p:ph type="title"/>
          </p:nvPr>
        </p:nvSpPr>
        <p:spPr/>
        <p:txBody>
          <a:bodyPr/>
          <a:lstStyle/>
          <a:p>
            <a:r>
              <a:rPr lang="en-US" sz="2400" dirty="0">
                <a:latin typeface="Verdana" panose="020B0604030504040204" pitchFamily="34" charset="0"/>
                <a:sym typeface="Georgia"/>
              </a:rPr>
              <a:t>INGREDIENT 1: PATIENT FACTORS</a:t>
            </a:r>
            <a:endParaRPr lang="da-DK" sz="2400" dirty="0">
              <a:latin typeface="Verdan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345" y="894572"/>
            <a:ext cx="3096344" cy="3174239"/>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7727" t="33201" r="27727" b="29000"/>
          <a:stretch/>
        </p:blipFill>
        <p:spPr>
          <a:xfrm>
            <a:off x="5510697" y="1647802"/>
            <a:ext cx="1171641" cy="1405969"/>
          </a:xfrm>
          <a:prstGeom prst="rect">
            <a:avLst/>
          </a:prstGeom>
        </p:spPr>
      </p:pic>
    </p:spTree>
    <p:extLst>
      <p:ext uri="{BB962C8B-B14F-4D97-AF65-F5344CB8AC3E}">
        <p14:creationId xmlns:p14="http://schemas.microsoft.com/office/powerpoint/2010/main" val="1910288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Verdana" panose="020B0604030504040204" pitchFamily="34" charset="0"/>
                <a:sym typeface="Georgia"/>
              </a:rPr>
              <a:t>INGREDIENT 2: PROVIDER FACTORS</a:t>
            </a:r>
            <a:endParaRPr lang="da-DK" sz="2400" dirty="0">
              <a:latin typeface="Verdana" panose="020B0604030504040204" pitchFamily="34" charset="0"/>
            </a:endParaRPr>
          </a:p>
        </p:txBody>
      </p:sp>
      <p:sp>
        <p:nvSpPr>
          <p:cNvPr id="3" name="Date Placeholder 2"/>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Slide Number Placeholder 3"/>
          <p:cNvSpPr>
            <a:spLocks noGrp="1"/>
          </p:cNvSpPr>
          <p:nvPr>
            <p:ph type="sldNum" sz="quarter" idx="12"/>
          </p:nvPr>
        </p:nvSpPr>
        <p:spPr/>
        <p:txBody>
          <a:bodyPr/>
          <a:lstStyle/>
          <a:p>
            <a:r>
              <a:rPr lang="da-DK" noProof="0"/>
              <a:t>Slide </a:t>
            </a:r>
            <a:fld id="{8A58E4B7-0C53-4D1B-89B3-DED3806AF999}" type="slidenum">
              <a:rPr lang="da-DK" noProof="0" smtClean="0"/>
              <a:pPr/>
              <a:t>6</a:t>
            </a:fld>
            <a:endParaRPr lang="da-DK" noProof="0"/>
          </a:p>
        </p:txBody>
      </p:sp>
      <p:sp>
        <p:nvSpPr>
          <p:cNvPr id="5" name="Text Placeholder 4"/>
          <p:cNvSpPr>
            <a:spLocks noGrp="1"/>
          </p:cNvSpPr>
          <p:nvPr>
            <p:ph type="body" sz="quarter" idx="13"/>
          </p:nvPr>
        </p:nvSpPr>
        <p:spPr>
          <a:solidFill>
            <a:schemeClr val="accent2"/>
          </a:solidFill>
        </p:spPr>
        <p:txBody>
          <a:bodyPr lIns="180000" tIns="108000" rIns="108000" bIns="108000"/>
          <a:lstStyle/>
          <a:p>
            <a:pPr>
              <a:spcBef>
                <a:spcPts val="480"/>
              </a:spcBef>
              <a:buClr>
                <a:schemeClr val="bg1"/>
              </a:buClr>
              <a:buSzPts val="2400"/>
              <a:tabLst>
                <a:tab pos="358775" algn="l"/>
              </a:tabLst>
            </a:pPr>
            <a:r>
              <a:rPr lang="en-US" sz="2000" dirty="0">
                <a:latin typeface="+mj-lt"/>
              </a:rPr>
              <a:t>What are your goals re: providing a tele-audiology service?</a:t>
            </a:r>
          </a:p>
          <a:p>
            <a:pPr>
              <a:spcBef>
                <a:spcPts val="360"/>
              </a:spcBef>
              <a:buClr>
                <a:schemeClr val="bg1"/>
              </a:buClr>
              <a:buSzPts val="1800"/>
            </a:pPr>
            <a:endParaRPr lang="en-US" sz="2000" dirty="0">
              <a:latin typeface="+mj-lt"/>
            </a:endParaRPr>
          </a:p>
          <a:p>
            <a:pPr>
              <a:spcBef>
                <a:spcPts val="480"/>
              </a:spcBef>
              <a:buClr>
                <a:schemeClr val="bg1"/>
              </a:buClr>
              <a:buSzPts val="2400"/>
            </a:pPr>
            <a:r>
              <a:rPr lang="en-US" sz="2000" dirty="0">
                <a:latin typeface="+mj-lt"/>
              </a:rPr>
              <a:t>What additional skills do you and/or your staff require in order to implement your goals?</a:t>
            </a:r>
          </a:p>
          <a:p>
            <a:pPr marL="0" indent="0">
              <a:spcBef>
                <a:spcPts val="360"/>
              </a:spcBef>
              <a:buClr>
                <a:schemeClr val="bg1"/>
              </a:buClr>
              <a:buNone/>
            </a:pPr>
            <a:endParaRPr lang="en-US" sz="2000" dirty="0">
              <a:latin typeface="+mj-lt"/>
            </a:endParaRPr>
          </a:p>
          <a:p>
            <a:pPr>
              <a:buClr>
                <a:schemeClr val="bg1"/>
              </a:buClr>
              <a:buSzPts val="2000"/>
            </a:pPr>
            <a:r>
              <a:rPr lang="en-US" sz="2000" dirty="0">
                <a:latin typeface="+mj-lt"/>
              </a:rPr>
              <a:t>Where are you located, and do you have sufficient equipment?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174" y="1484784"/>
            <a:ext cx="2781688" cy="2667372"/>
          </a:xfrm>
          <a:prstGeom prst="rect">
            <a:avLst/>
          </a:prstGeom>
        </p:spPr>
      </p:pic>
    </p:spTree>
    <p:extLst>
      <p:ext uri="{BB962C8B-B14F-4D97-AF65-F5344CB8AC3E}">
        <p14:creationId xmlns:p14="http://schemas.microsoft.com/office/powerpoint/2010/main" val="412544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a:latin typeface="Verdana" panose="020B0604030504040204" pitchFamily="34" charset="0"/>
                <a:sym typeface="Georgia"/>
              </a:rPr>
              <a:t>INGREDIENT 2: PROVIDER FACTORS</a:t>
            </a:r>
            <a:endParaRPr lang="da-DK" sz="2400" dirty="0">
              <a:latin typeface="Verdana" panose="020B0604030504040204" pitchFamily="34" charset="0"/>
            </a:endParaRPr>
          </a:p>
        </p:txBody>
      </p:sp>
      <p:sp>
        <p:nvSpPr>
          <p:cNvPr id="2" name="Date Placeholder 1"/>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7</a:t>
            </a:fld>
            <a:endParaRPr lang="da-DK" noProof="0"/>
          </a:p>
        </p:txBody>
      </p:sp>
      <p:sp>
        <p:nvSpPr>
          <p:cNvPr id="4" name="Text Placeholder 3"/>
          <p:cNvSpPr>
            <a:spLocks noGrp="1"/>
          </p:cNvSpPr>
          <p:nvPr>
            <p:ph type="body" sz="quarter" idx="13"/>
          </p:nvPr>
        </p:nvSpPr>
        <p:spPr>
          <a:solidFill>
            <a:schemeClr val="accent1"/>
          </a:solidFill>
        </p:spPr>
        <p:txBody>
          <a:bodyPr lIns="180000" tIns="108000" rIns="108000" bIns="108000"/>
          <a:lstStyle/>
          <a:p>
            <a:pPr marL="0" indent="0">
              <a:buNone/>
            </a:pPr>
            <a:r>
              <a:rPr lang="en-US" sz="2000" dirty="0">
                <a:latin typeface="+mj-lt"/>
              </a:rPr>
              <a:t>Activity</a:t>
            </a:r>
          </a:p>
          <a:p>
            <a:pPr marL="0" indent="0">
              <a:buNone/>
            </a:pPr>
            <a:r>
              <a:rPr lang="en-US" sz="2000" dirty="0">
                <a:latin typeface="+mj-lt"/>
              </a:rPr>
              <a:t>Some research suggests that provider attitude can be an important aspect of successful tele-audiology implementation. </a:t>
            </a:r>
          </a:p>
          <a:p>
            <a:pPr marL="0" indent="0">
              <a:buNone/>
            </a:pPr>
            <a:endParaRPr lang="en-US" sz="2000" dirty="0">
              <a:latin typeface="+mj-lt"/>
            </a:endParaRPr>
          </a:p>
          <a:p>
            <a:r>
              <a:rPr lang="en-US" sz="2000" dirty="0">
                <a:latin typeface="+mj-lt"/>
              </a:rPr>
              <a:t>Read these articles to help generate your ideas and identify your concerns:</a:t>
            </a:r>
          </a:p>
          <a:p>
            <a:pPr marL="0" indent="0">
              <a:buNone/>
            </a:pPr>
            <a:r>
              <a:rPr lang="en-US" sz="2000" dirty="0">
                <a:solidFill>
                  <a:schemeClr val="hlink"/>
                </a:solidFill>
                <a:latin typeface="+mj-lt"/>
              </a:rPr>
              <a:t>	-</a:t>
            </a:r>
            <a:r>
              <a:rPr lang="en-US" sz="2000" u="sng" dirty="0">
                <a:solidFill>
                  <a:schemeClr val="hlink"/>
                </a:solidFill>
                <a:latin typeface="+mj-lt"/>
                <a:hlinkClick r:id="rId3"/>
              </a:rPr>
              <a:t>Provider attitudes to tele-audiology</a:t>
            </a:r>
            <a:endParaRPr lang="en-US" sz="2000" u="sng" dirty="0">
              <a:solidFill>
                <a:schemeClr val="hlink"/>
              </a:solidFill>
              <a:latin typeface="+mj-lt"/>
            </a:endParaRPr>
          </a:p>
          <a:p>
            <a:pPr marL="0" indent="0">
              <a:buNone/>
            </a:pPr>
            <a:r>
              <a:rPr lang="en-US" sz="2000" dirty="0">
                <a:solidFill>
                  <a:schemeClr val="hlink"/>
                </a:solidFill>
                <a:latin typeface="+mj-lt"/>
              </a:rPr>
              <a:t>      -</a:t>
            </a:r>
            <a:r>
              <a:rPr lang="en-US" sz="2000" u="sng" dirty="0">
                <a:solidFill>
                  <a:schemeClr val="hlink"/>
                </a:solidFill>
                <a:latin typeface="+mj-lt"/>
                <a:hlinkClick r:id="rId4"/>
              </a:rPr>
              <a:t>A review of telehealth applications in </a:t>
            </a:r>
            <a:r>
              <a:rPr lang="en-US" sz="2000" dirty="0">
                <a:solidFill>
                  <a:schemeClr val="hlink"/>
                </a:solidFill>
                <a:latin typeface="+mj-lt"/>
              </a:rPr>
              <a:t>	</a:t>
            </a:r>
            <a:r>
              <a:rPr lang="en-US" sz="2000" u="sng" dirty="0">
                <a:solidFill>
                  <a:schemeClr val="hlink"/>
                </a:solidFill>
                <a:latin typeface="+mj-lt"/>
                <a:hlinkClick r:id="rId4"/>
              </a:rPr>
              <a:t>audiology</a:t>
            </a:r>
            <a:endParaRPr lang="en-US" sz="2000" dirty="0">
              <a:latin typeface="+mj-lt"/>
            </a:endParaRPr>
          </a:p>
          <a:p>
            <a:pPr marL="0" indent="0">
              <a:buNone/>
            </a:pPr>
            <a:endParaRPr lang="en-US" sz="2000" dirty="0">
              <a:latin typeface="+mj-lt"/>
            </a:endParaRPr>
          </a:p>
        </p:txBody>
      </p:sp>
      <p:sp>
        <p:nvSpPr>
          <p:cNvPr id="5" name="Text Placeholder 4"/>
          <p:cNvSpPr>
            <a:spLocks noGrp="1"/>
          </p:cNvSpPr>
          <p:nvPr>
            <p:ph type="body" sz="quarter" idx="14"/>
          </p:nvPr>
        </p:nvSpPr>
        <p:spPr/>
        <p:txBody>
          <a:bodyPr lIns="180000" tIns="108000" rIns="108000" bIns="108000"/>
          <a:lstStyle/>
          <a:p>
            <a:pPr marL="0" indent="0">
              <a:buNone/>
            </a:pPr>
            <a:r>
              <a:rPr lang="en-US" sz="2000" dirty="0">
                <a:latin typeface="+mj-lt"/>
              </a:rPr>
              <a:t>Examine your own beliefs and experience with tele-audiology.</a:t>
            </a:r>
          </a:p>
          <a:p>
            <a:pPr marL="0" indent="0">
              <a:buNone/>
            </a:pPr>
            <a:r>
              <a:rPr lang="en-US" sz="2000" dirty="0">
                <a:latin typeface="+mj-lt"/>
              </a:rPr>
              <a:t>  </a:t>
            </a:r>
          </a:p>
          <a:p>
            <a:r>
              <a:rPr lang="en-US" sz="2000" dirty="0">
                <a:latin typeface="+mj-lt"/>
              </a:rPr>
              <a:t>How do you feel about implementing a tele-audiology service?</a:t>
            </a:r>
          </a:p>
          <a:p>
            <a:r>
              <a:rPr lang="en-US" sz="2000" dirty="0">
                <a:latin typeface="+mj-lt"/>
              </a:rPr>
              <a:t>What are you most concerned about?</a:t>
            </a:r>
          </a:p>
          <a:p>
            <a:r>
              <a:rPr lang="en-US" sz="2000" dirty="0">
                <a:latin typeface="+mj-lt"/>
              </a:rPr>
              <a:t>Think about what could go wrong if this doesn’t work?</a:t>
            </a:r>
          </a:p>
          <a:p>
            <a:r>
              <a:rPr lang="en-US" sz="2000" dirty="0">
                <a:latin typeface="+mj-lt"/>
              </a:rPr>
              <a:t>What could go right if it does?</a:t>
            </a:r>
          </a:p>
          <a:p>
            <a:endParaRPr lang="en-US" sz="2000" dirty="0">
              <a:latin typeface="+mj-lt"/>
            </a:endParaRPr>
          </a:p>
        </p:txBody>
      </p:sp>
    </p:spTree>
    <p:extLst>
      <p:ext uri="{BB962C8B-B14F-4D97-AF65-F5344CB8AC3E}">
        <p14:creationId xmlns:p14="http://schemas.microsoft.com/office/powerpoint/2010/main" val="175741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8</a:t>
            </a:fld>
            <a:endParaRPr lang="da-DK" noProof="0"/>
          </a:p>
        </p:txBody>
      </p:sp>
      <p:sp>
        <p:nvSpPr>
          <p:cNvPr id="4" name="Text Placeholder 3"/>
          <p:cNvSpPr>
            <a:spLocks noGrp="1"/>
          </p:cNvSpPr>
          <p:nvPr>
            <p:ph type="body" sz="quarter" idx="13"/>
          </p:nvPr>
        </p:nvSpPr>
        <p:spPr/>
        <p:txBody>
          <a:bodyPr/>
          <a:lstStyle/>
          <a:p>
            <a:pPr marL="0" indent="0">
              <a:spcBef>
                <a:spcPts val="0"/>
              </a:spcBef>
            </a:pPr>
            <a:r>
              <a:rPr lang="en-US" sz="2000" dirty="0">
                <a:latin typeface="+mj-lt"/>
                <a:ea typeface="Georgia"/>
                <a:cs typeface="Georgia"/>
                <a:sym typeface="Georgia"/>
              </a:rPr>
              <a:t>A focus on perspective taking: </a:t>
            </a:r>
            <a:r>
              <a:rPr lang="en-US" sz="2000" dirty="0">
                <a:latin typeface="+mj-lt"/>
              </a:rPr>
              <a:t>Perspective taking is the ability to understand a situation from the perspective of another person. It involves placing yourself, in your mind’s eye, in the physical or emotional position of the other person.</a:t>
            </a:r>
          </a:p>
          <a:p>
            <a:pPr marL="0" indent="0">
              <a:spcBef>
                <a:spcPts val="0"/>
              </a:spcBef>
            </a:pPr>
            <a:endParaRPr lang="en-US" sz="2000" dirty="0">
              <a:latin typeface="+mj-lt"/>
            </a:endParaRPr>
          </a:p>
          <a:p>
            <a:pPr marL="0" indent="0">
              <a:spcBef>
                <a:spcPts val="0"/>
              </a:spcBef>
            </a:pPr>
            <a:r>
              <a:rPr lang="en-US" sz="2000" u="sng" dirty="0">
                <a:latin typeface="+mj-lt"/>
                <a:hlinkClick r:id="rId3"/>
              </a:rPr>
              <a:t>Perspective taking and theory of mind</a:t>
            </a:r>
            <a:endParaRPr lang="en-US" sz="2000" dirty="0">
              <a:latin typeface="+mj-lt"/>
            </a:endParaRPr>
          </a:p>
        </p:txBody>
      </p:sp>
      <p:sp>
        <p:nvSpPr>
          <p:cNvPr id="6" name="Title 5"/>
          <p:cNvSpPr>
            <a:spLocks noGrp="1"/>
          </p:cNvSpPr>
          <p:nvPr>
            <p:ph type="title"/>
          </p:nvPr>
        </p:nvSpPr>
        <p:spPr/>
        <p:txBody>
          <a:bodyPr/>
          <a:lstStyle/>
          <a:p>
            <a:r>
              <a:rPr lang="en-US" sz="2400" dirty="0">
                <a:latin typeface="Verdana" panose="020B0604030504040204" pitchFamily="34" charset="0"/>
                <a:sym typeface="Georgia"/>
              </a:rPr>
              <a:t>INGREDIENT 2: PROVIDER FACTORS</a:t>
            </a:r>
            <a:endParaRPr lang="da-DK" sz="2400" dirty="0">
              <a:latin typeface="Verdana" panose="020B060403050404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001" y="937526"/>
            <a:ext cx="11517114" cy="2739123"/>
          </a:xfrm>
          <a:prstGeom prst="rect">
            <a:avLst/>
          </a:prstGeom>
        </p:spPr>
      </p:pic>
    </p:spTree>
    <p:extLst>
      <p:ext uri="{BB962C8B-B14F-4D97-AF65-F5344CB8AC3E}">
        <p14:creationId xmlns:p14="http://schemas.microsoft.com/office/powerpoint/2010/main" val="348692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BFD97-4697-4B4E-90CC-965AD1A3B93F}"/>
              </a:ext>
            </a:extLst>
          </p:cNvPr>
          <p:cNvSpPr>
            <a:spLocks noGrp="1"/>
          </p:cNvSpPr>
          <p:nvPr>
            <p:ph type="title"/>
          </p:nvPr>
        </p:nvSpPr>
        <p:spPr/>
        <p:txBody>
          <a:bodyPr/>
          <a:lstStyle/>
          <a:p>
            <a:r>
              <a:rPr lang="en-US" sz="2400" dirty="0">
                <a:latin typeface="Verdana" panose="020B0604030504040204" pitchFamily="34" charset="0"/>
                <a:sym typeface="Georgia"/>
              </a:rPr>
              <a:t>INGREDIENT 2: PROVIDER FACTORS</a:t>
            </a:r>
            <a:br>
              <a:rPr lang="en-US" sz="2400" dirty="0">
                <a:latin typeface="Verdana" panose="020B0604030504040204" pitchFamily="34" charset="0"/>
                <a:sym typeface="Georgia"/>
              </a:rPr>
            </a:br>
            <a:endParaRPr lang="da-DK" sz="2400" dirty="0">
              <a:latin typeface="Verdana" panose="020B0604030504040204" pitchFamily="34" charset="0"/>
            </a:endParaRPr>
          </a:p>
        </p:txBody>
      </p:sp>
      <p:sp>
        <p:nvSpPr>
          <p:cNvPr id="3" name="Date Placeholder 2">
            <a:extLst>
              <a:ext uri="{FF2B5EF4-FFF2-40B4-BE49-F238E27FC236}">
                <a16:creationId xmlns:a16="http://schemas.microsoft.com/office/drawing/2014/main" xmlns="" id="{585B6228-6CA4-4641-9741-078FEFF9FB27}"/>
              </a:ext>
            </a:extLst>
          </p:cNvPr>
          <p:cNvSpPr>
            <a:spLocks noGrp="1"/>
          </p:cNvSpPr>
          <p:nvPr>
            <p:ph type="dt" sz="half" idx="10"/>
          </p:nvPr>
        </p:nvSpPr>
        <p:spPr/>
        <p:txBody>
          <a:bodyPr/>
          <a:lstStyle/>
          <a:p>
            <a:fld id="{38AF6AC0-A584-4699-A38E-B7D230F9D472}" type="datetime6">
              <a:rPr lang="da-DK" noProof="0" smtClean="0"/>
              <a:pPr/>
              <a:t>27.8.2018</a:t>
            </a:fld>
            <a:endParaRPr lang="da-DK" noProof="0"/>
          </a:p>
        </p:txBody>
      </p:sp>
      <p:sp>
        <p:nvSpPr>
          <p:cNvPr id="4" name="Slide Number Placeholder 3">
            <a:extLst>
              <a:ext uri="{FF2B5EF4-FFF2-40B4-BE49-F238E27FC236}">
                <a16:creationId xmlns:a16="http://schemas.microsoft.com/office/drawing/2014/main" xmlns="" id="{D14A203C-D0E1-4BCC-8790-EEAFDE76BDB9}"/>
              </a:ext>
            </a:extLst>
          </p:cNvPr>
          <p:cNvSpPr>
            <a:spLocks noGrp="1"/>
          </p:cNvSpPr>
          <p:nvPr>
            <p:ph type="sldNum" sz="quarter" idx="12"/>
          </p:nvPr>
        </p:nvSpPr>
        <p:spPr/>
        <p:txBody>
          <a:bodyPr/>
          <a:lstStyle/>
          <a:p>
            <a:r>
              <a:rPr lang="da-DK" noProof="0"/>
              <a:t>Slide </a:t>
            </a:r>
            <a:fld id="{8A58E4B7-0C53-4D1B-89B3-DED3806AF999}" type="slidenum">
              <a:rPr lang="da-DK" noProof="0" smtClean="0"/>
              <a:pPr/>
              <a:t>9</a:t>
            </a:fld>
            <a:endParaRPr lang="da-DK" noProof="0"/>
          </a:p>
        </p:txBody>
      </p:sp>
      <p:sp>
        <p:nvSpPr>
          <p:cNvPr id="5" name="Text Placeholder 4">
            <a:extLst>
              <a:ext uri="{FF2B5EF4-FFF2-40B4-BE49-F238E27FC236}">
                <a16:creationId xmlns:a16="http://schemas.microsoft.com/office/drawing/2014/main" xmlns="" id="{6FBB921C-DDB9-4627-A812-964BC660858C}"/>
              </a:ext>
            </a:extLst>
          </p:cNvPr>
          <p:cNvSpPr>
            <a:spLocks noGrp="1"/>
          </p:cNvSpPr>
          <p:nvPr>
            <p:ph type="body" sz="quarter" idx="13"/>
          </p:nvPr>
        </p:nvSpPr>
        <p:spPr>
          <a:solidFill>
            <a:schemeClr val="accent3"/>
          </a:solidFill>
        </p:spPr>
        <p:txBody>
          <a:bodyPr lIns="180000" tIns="108000" rIns="108000" bIns="108000"/>
          <a:lstStyle/>
          <a:p>
            <a:pPr marL="0" indent="0">
              <a:buNone/>
            </a:pPr>
            <a:r>
              <a:rPr lang="en-US" sz="2000" b="1" dirty="0">
                <a:latin typeface="+mj-lt"/>
              </a:rPr>
              <a:t>Perspective taking is an essential skill </a:t>
            </a:r>
          </a:p>
          <a:p>
            <a:pPr marL="0" indent="0">
              <a:buNone/>
            </a:pPr>
            <a:endParaRPr lang="en-US" sz="2000" dirty="0">
              <a:latin typeface="+mj-lt"/>
            </a:endParaRPr>
          </a:p>
          <a:p>
            <a:pPr marL="0" indent="0">
              <a:buNone/>
            </a:pPr>
            <a:r>
              <a:rPr lang="en-US" sz="2000" dirty="0">
                <a:latin typeface="+mj-lt"/>
              </a:rPr>
              <a:t>“Perspective-taking skills can help bridge cultural divides within the workplace, including divides between younger and older workers. They also can help build understanding between patients and </a:t>
            </a:r>
            <a:r>
              <a:rPr lang="en-US" sz="2000" dirty="0" err="1">
                <a:latin typeface="+mj-lt"/>
              </a:rPr>
              <a:t>carers</a:t>
            </a:r>
            <a:r>
              <a:rPr lang="en-US" sz="2000" dirty="0">
                <a:latin typeface="+mj-lt"/>
              </a:rPr>
              <a:t>.”</a:t>
            </a:r>
          </a:p>
          <a:p>
            <a:pPr marL="0" indent="0">
              <a:buNone/>
            </a:pPr>
            <a:r>
              <a:rPr lang="en-US" sz="2000" dirty="0">
                <a:latin typeface="+mj-lt"/>
              </a:rPr>
              <a:t>	-</a:t>
            </a:r>
            <a:r>
              <a:rPr lang="en-US" sz="2000" dirty="0">
                <a:latin typeface="+mj-lt"/>
                <a:hlinkClick r:id="rId3"/>
              </a:rPr>
              <a:t>W. Lewis Johnson, Ph.D</a:t>
            </a:r>
            <a:endParaRPr lang="en-US" sz="2000" dirty="0">
              <a:latin typeface="+mj-l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2024" y="1317354"/>
            <a:ext cx="5690616" cy="4843272"/>
          </a:xfrm>
          <a:prstGeom prst="rect">
            <a:avLst/>
          </a:prstGeom>
        </p:spPr>
      </p:pic>
    </p:spTree>
    <p:extLst>
      <p:ext uri="{BB962C8B-B14F-4D97-AF65-F5344CB8AC3E}">
        <p14:creationId xmlns:p14="http://schemas.microsoft.com/office/powerpoint/2010/main" val="3427011859"/>
      </p:ext>
    </p:extLst>
  </p:cSld>
  <p:clrMapOvr>
    <a:masterClrMapping/>
  </p:clrMapOvr>
</p:sld>
</file>

<file path=ppt/theme/theme1.xml><?xml version="1.0" encoding="utf-8"?>
<a:theme xmlns:a="http://schemas.openxmlformats.org/drawingml/2006/main" name="IDAinstitute (2)">
  <a:themeElements>
    <a:clrScheme name="Custom 1">
      <a:dk1>
        <a:srgbClr val="000000"/>
      </a:dk1>
      <a:lt1>
        <a:srgbClr val="FFFFFF"/>
      </a:lt1>
      <a:dk2>
        <a:srgbClr val="898989"/>
      </a:dk2>
      <a:lt2>
        <a:srgbClr val="CECECE"/>
      </a:lt2>
      <a:accent1>
        <a:srgbClr val="0098AA"/>
      </a:accent1>
      <a:accent2>
        <a:srgbClr val="E63E4D"/>
      </a:accent2>
      <a:accent3>
        <a:srgbClr val="A1ABD3"/>
      </a:accent3>
      <a:accent4>
        <a:srgbClr val="676696"/>
      </a:accent4>
      <a:accent5>
        <a:srgbClr val="CECECE"/>
      </a:accent5>
      <a:accent6>
        <a:srgbClr val="F5A52B"/>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144000" tIns="144000" rIns="144000" bIns="144000" rtlCol="0" anchor="t">
        <a:normAutofit/>
      </a:bodyPr>
      <a:lstStyle>
        <a:defPPr>
          <a:defRPr sz="1400" dirty="0" smtClean="0">
            <a:latin typeface="Georgia" pitchFamily="18" charset="0"/>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144000" tIns="144000" rIns="144000" bIns="144000" rtlCol="0">
        <a:normAutofit/>
      </a:bodyPr>
      <a:lstStyle>
        <a:defPPr>
          <a:defRPr sz="1400" dirty="0" smtClean="0">
            <a:latin typeface="Georgia" pitchFamily="18" charset="0"/>
          </a:defRPr>
        </a:defPPr>
      </a:lstStyle>
    </a:txDef>
  </a:objectDefaults>
  <a:extraClrSchemeLst/>
  <a:extLst>
    <a:ext uri="{05A4C25C-085E-4340-85A3-A5531E510DB2}">
      <thm15:themeFamily xmlns:thm15="http://schemas.microsoft.com/office/thememl/2012/main" name="Ida Presentation Template 2017.potx" id="{89483C8A-131A-4B21-8CDF-77D5523FF3DF}" vid="{C299D2ED-B2B8-4AB3-A980-B6C6E17C99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1130</TotalTime>
  <Words>3373</Words>
  <Application>Microsoft Office PowerPoint</Application>
  <PresentationFormat>Widescreen</PresentationFormat>
  <Paragraphs>291</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Georgia</vt:lpstr>
      <vt:lpstr>Gotham Light</vt:lpstr>
      <vt:lpstr>Noto Sans Symbols</vt:lpstr>
      <vt:lpstr>Verdana</vt:lpstr>
      <vt:lpstr>Wingdings</vt:lpstr>
      <vt:lpstr>IDAinstitute (2)</vt:lpstr>
      <vt:lpstr>TELE-AUDIOLOGY: A RECIPE FOR SUCCESS</vt:lpstr>
      <vt:lpstr>LEARNING OBJECTIVES</vt:lpstr>
      <vt:lpstr>INGREDIENT 1: PATIENT FACTORS </vt:lpstr>
      <vt:lpstr>INGREDIENT 1: PATIENT FACTORS </vt:lpstr>
      <vt:lpstr>INGREDIENT 1: PATIENT FACTORS</vt:lpstr>
      <vt:lpstr>INGREDIENT 2: PROVIDER FACTORS</vt:lpstr>
      <vt:lpstr>INGREDIENT 2: PROVIDER FACTORS</vt:lpstr>
      <vt:lpstr>INGREDIENT 2: PROVIDER FACTORS</vt:lpstr>
      <vt:lpstr>INGREDIENT 2: PROVIDER FACTORS </vt:lpstr>
      <vt:lpstr>INGREDIENT 2: PROVIDER FACTORS</vt:lpstr>
      <vt:lpstr>INGREDIENT 2: PROVIDER FACTORS</vt:lpstr>
      <vt:lpstr>INGREDIENT 2: PROVIDER FACTORS</vt:lpstr>
      <vt:lpstr>INGREDIENT 2: PROVIDER FACTORS</vt:lpstr>
      <vt:lpstr>INGREDIENT 3: STAKEHOLDERS</vt:lpstr>
      <vt:lpstr>INGREDIENT 3: COLLABORATIONS &amp; PARTNERSHIPS</vt:lpstr>
      <vt:lpstr>INGREDIENT 4: GOVERNMENT &amp; LICENSING REQUIREMENTS</vt:lpstr>
      <vt:lpstr>INGREDIENT 4: GOVERNMENT &amp; LICENSING REQUIREMENTS</vt:lpstr>
      <vt:lpstr>INGREDIENT 5: IT</vt:lpstr>
      <vt:lpstr>INGREDIENT 5: IT</vt:lpstr>
      <vt:lpstr>REVIEW YOUR INVESTIGATION GUIDE</vt:lpstr>
    </vt:vector>
  </TitlesOfParts>
  <Company>William Demant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Capra (VECA)</dc:creator>
  <cp:lastModifiedBy>Ellen Pucke (ELPU)</cp:lastModifiedBy>
  <cp:revision>71</cp:revision>
  <cp:lastPrinted>2008-08-26T10:39:23Z</cp:lastPrinted>
  <dcterms:created xsi:type="dcterms:W3CDTF">2017-05-17T07:19:53Z</dcterms:created>
  <dcterms:modified xsi:type="dcterms:W3CDTF">2018-08-27T12:27:04Z</dcterms:modified>
</cp:coreProperties>
</file>