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3"/>
  </p:notesMasterIdLst>
  <p:handoutMasterIdLst>
    <p:handoutMasterId r:id="rId44"/>
  </p:handoutMasterIdLst>
  <p:sldIdLst>
    <p:sldId id="272" r:id="rId2"/>
    <p:sldId id="336" r:id="rId3"/>
    <p:sldId id="337"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 id="360" r:id="rId26"/>
    <p:sldId id="361" r:id="rId27"/>
    <p:sldId id="362" r:id="rId28"/>
    <p:sldId id="363" r:id="rId29"/>
    <p:sldId id="364" r:id="rId30"/>
    <p:sldId id="365" r:id="rId31"/>
    <p:sldId id="366" r:id="rId32"/>
    <p:sldId id="367" r:id="rId33"/>
    <p:sldId id="368" r:id="rId34"/>
    <p:sldId id="369" r:id="rId35"/>
    <p:sldId id="370" r:id="rId36"/>
    <p:sldId id="371" r:id="rId37"/>
    <p:sldId id="372" r:id="rId38"/>
    <p:sldId id="373" r:id="rId39"/>
    <p:sldId id="374" r:id="rId40"/>
    <p:sldId id="376" r:id="rId41"/>
    <p:sldId id="377" r:id="rId42"/>
  </p:sldIdLst>
  <p:sldSz cx="12192000" cy="6858000"/>
  <p:notesSz cx="6797675" cy="9928225"/>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6696"/>
    <a:srgbClr val="D0D3E7"/>
    <a:srgbClr val="CECECE"/>
    <a:srgbClr val="EFD096"/>
    <a:srgbClr val="B1B1C8"/>
    <a:srgbClr val="DE9DA4"/>
    <a:srgbClr val="99CAD3"/>
    <a:srgbClr val="EBEBEB"/>
    <a:srgbClr val="B2B2B2"/>
    <a:srgbClr val="4898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2" autoAdjust="0"/>
    <p:restoredTop sz="84908" autoAdjust="0"/>
  </p:normalViewPr>
  <p:slideViewPr>
    <p:cSldViewPr showGuides="1">
      <p:cViewPr varScale="1">
        <p:scale>
          <a:sx n="107" d="100"/>
          <a:sy n="107" d="100"/>
        </p:scale>
        <p:origin x="486" y="108"/>
      </p:cViewPr>
      <p:guideLst/>
    </p:cSldViewPr>
  </p:slideViewPr>
  <p:notesTextViewPr>
    <p:cViewPr>
      <p:scale>
        <a:sx n="100" d="100"/>
        <a:sy n="100" d="100"/>
      </p:scale>
      <p:origin x="0" y="0"/>
    </p:cViewPr>
  </p:notesTextViewPr>
  <p:sorterViewPr>
    <p:cViewPr>
      <p:scale>
        <a:sx n="100" d="100"/>
        <a:sy n="100" d="100"/>
      </p:scale>
      <p:origin x="0" y="-82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da-DK"/>
          </a:p>
        </p:txBody>
      </p:sp>
      <p:sp>
        <p:nvSpPr>
          <p:cNvPr id="17411" name="Rectangle 3"/>
          <p:cNvSpPr>
            <a:spLocks noGrp="1" noChangeArrowheads="1"/>
          </p:cNvSpPr>
          <p:nvPr>
            <p:ph type="dt" sz="quarter" idx="1"/>
          </p:nvPr>
        </p:nvSpPr>
        <p:spPr bwMode="auto">
          <a:xfrm>
            <a:off x="3850443"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9D2AF37B-E2AC-47AA-BDCC-611064C9784D}" type="datetimeFigureOut">
              <a:rPr lang="da-DK"/>
              <a:pPr/>
              <a:t>25-01-2019</a:t>
            </a:fld>
            <a:endParaRPr lang="da-DK"/>
          </a:p>
        </p:txBody>
      </p:sp>
      <p:sp>
        <p:nvSpPr>
          <p:cNvPr id="17412" name="Rectangle 4"/>
          <p:cNvSpPr>
            <a:spLocks noGrp="1" noChangeArrowheads="1"/>
          </p:cNvSpPr>
          <p:nvPr>
            <p:ph type="ftr" sz="quarter" idx="2"/>
          </p:nvPr>
        </p:nvSpPr>
        <p:spPr bwMode="auto">
          <a:xfrm>
            <a:off x="0"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da-DK"/>
          </a:p>
        </p:txBody>
      </p:sp>
      <p:sp>
        <p:nvSpPr>
          <p:cNvPr id="17413" name="Rectangle 5"/>
          <p:cNvSpPr>
            <a:spLocks noGrp="1" noChangeArrowheads="1"/>
          </p:cNvSpPr>
          <p:nvPr>
            <p:ph type="sldNum" sz="quarter" idx="3"/>
          </p:nvPr>
        </p:nvSpPr>
        <p:spPr bwMode="auto">
          <a:xfrm>
            <a:off x="3850443"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2804DC3B-D4DD-4E15-A916-8A12C9CCC723}" type="slidenum">
              <a:rPr lang="da-DK"/>
              <a:pPr/>
              <a:t>‹#›</a:t>
            </a:fld>
            <a:endParaRPr lang="da-DK"/>
          </a:p>
        </p:txBody>
      </p:sp>
    </p:spTree>
    <p:extLst>
      <p:ext uri="{BB962C8B-B14F-4D97-AF65-F5344CB8AC3E}">
        <p14:creationId xmlns:p14="http://schemas.microsoft.com/office/powerpoint/2010/main" val="439567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da-DK" noProof="0"/>
              <a:t>Click to edit Master text styles</a:t>
            </a:r>
          </a:p>
          <a:p>
            <a:pPr lvl="1"/>
            <a:r>
              <a:rPr lang="da-DK" noProof="0"/>
              <a:t>Second level</a:t>
            </a:r>
          </a:p>
          <a:p>
            <a:pPr lvl="2"/>
            <a:r>
              <a:rPr lang="da-DK" noProof="0"/>
              <a:t>Third level</a:t>
            </a:r>
          </a:p>
          <a:p>
            <a:pPr lvl="3"/>
            <a:r>
              <a:rPr lang="da-DK" noProof="0"/>
              <a:t>Fourth level</a:t>
            </a:r>
          </a:p>
          <a:p>
            <a:pPr lvl="4"/>
            <a:r>
              <a:rPr lang="da-DK" noProof="0"/>
              <a:t>Fifth level</a:t>
            </a:r>
            <a:endParaRPr lang="en-US" noProof="0"/>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C043411-9BC9-4D67-B1BC-2D2322A39B58}" type="slidenum">
              <a:rPr/>
              <a:pPr>
                <a:defRPr/>
              </a:pPr>
              <a:t>‹#›</a:t>
            </a:fld>
            <a:endParaRPr lang="en-US"/>
          </a:p>
        </p:txBody>
      </p:sp>
    </p:spTree>
    <p:extLst>
      <p:ext uri="{BB962C8B-B14F-4D97-AF65-F5344CB8AC3E}">
        <p14:creationId xmlns:p14="http://schemas.microsoft.com/office/powerpoint/2010/main" val="328832721"/>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bs.gov.au/AUSSTATS/abs@.nsf/Lookup/4102.0Main+Features20June+2009"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abs.gov.au/AUSSTATS/abs@.nsf/Lookup/4102.0Main+Features20June+200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idainstitute.com/toolbox/university_course/videos_and_handouts/unit_ii/"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idainstitute.com/toolbox/university_course/videos_and_handouts/unit_ii/"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rtl="0">
              <a:spcBef>
                <a:spcPts val="0"/>
              </a:spcBef>
              <a:buSzPct val="25000"/>
              <a:buNone/>
            </a:pPr>
            <a:r>
              <a:rPr lang="en" sz="1200" b="0" i="0" u="none" strike="noStrike" cap="none" baseline="0" dirty="0">
                <a:solidFill>
                  <a:schemeClr val="dk1"/>
                </a:solidFill>
                <a:latin typeface="Arial"/>
                <a:ea typeface="Arial"/>
                <a:cs typeface="Arial"/>
                <a:sym typeface="Arial"/>
              </a:rPr>
              <a:t>Today we will introduce the topic of health care literacy.  In the previous lecture on patient-centered care, the biopsychosocial model of medicine was introduced as one that is more consistent with person-centered care.  We defined person centered care as one in which the physician or healthcare provider interacts with the patient in a way that they can elicit the patient’s story, understand the patient perspective, and together with the patient establish  goals and plans to address the patient’s needs.   From this perspective one of the key factors in practicing person-centered care is establishing clear communication, and verifying that the pat</a:t>
            </a:r>
            <a:r>
              <a:rPr lang="en" sz="1200" b="0" dirty="0">
                <a:solidFill>
                  <a:schemeClr val="dk1"/>
                </a:solidFill>
              </a:rPr>
              <a:t>ient has understood what the healthcare provider is communicating</a:t>
            </a:r>
            <a:r>
              <a:rPr lang="en" sz="1200" b="0" i="0" u="none" strike="noStrike" cap="none" baseline="0" dirty="0">
                <a:solidFill>
                  <a:schemeClr val="dk1"/>
                </a:solidFill>
                <a:latin typeface="Arial"/>
                <a:ea typeface="Arial"/>
                <a:cs typeface="Arial"/>
                <a:sym typeface="Arial"/>
              </a:rPr>
              <a:t>.  That requires that we understand something about health care literacy. </a:t>
            </a:r>
          </a:p>
          <a:p>
            <a:pPr marL="0" marR="0" lvl="0" indent="0" algn="l" rtl="0">
              <a:spcBef>
                <a:spcPts val="0"/>
              </a:spcBef>
              <a:buSzPct val="25000"/>
              <a:buNone/>
            </a:pPr>
            <a:r>
              <a:rPr lang="en" sz="1200" b="0" i="0" u="none" strike="noStrike" cap="none" baseline="0" dirty="0">
                <a:solidFill>
                  <a:schemeClr val="dk1"/>
                </a:solidFill>
                <a:latin typeface="Arial"/>
                <a:ea typeface="Arial"/>
                <a:cs typeface="Arial"/>
                <a:sym typeface="Arial"/>
              </a:rPr>
              <a:t> </a:t>
            </a:r>
          </a:p>
          <a:p>
            <a:pPr marL="0" marR="0" lvl="0" indent="0" algn="l" rtl="0">
              <a:spcBef>
                <a:spcPts val="0"/>
              </a:spcBef>
              <a:buSzPct val="25000"/>
              <a:buNone/>
            </a:pPr>
            <a:r>
              <a:rPr lang="en" sz="1200" b="0" i="0" u="none" strike="noStrike" cap="none" baseline="0" dirty="0">
                <a:solidFill>
                  <a:schemeClr val="dk1"/>
                </a:solidFill>
                <a:latin typeface="Arial"/>
                <a:ea typeface="Arial"/>
                <a:cs typeface="Arial"/>
                <a:sym typeface="Arial"/>
              </a:rPr>
              <a:t>In this lecture we will consider definitions of health care literacy.  We will define health care literacy and also will discuss how health literacy impacts patient behaviors such as self management, behavior change, and self-efficacy.</a:t>
            </a:r>
          </a:p>
          <a:p>
            <a:pPr marL="0" marR="0" lvl="0" indent="0" algn="l" rtl="0">
              <a:spcBef>
                <a:spcPts val="0"/>
              </a:spcBef>
              <a:buSzPct val="25000"/>
              <a:buNone/>
            </a:pPr>
            <a:r>
              <a:rPr lang="en" sz="1200" b="0" i="0" u="none" strike="noStrike" cap="none" baseline="0" dirty="0">
                <a:solidFill>
                  <a:schemeClr val="dk1"/>
                </a:solidFill>
                <a:latin typeface="Arial"/>
                <a:ea typeface="Arial"/>
                <a:cs typeface="Arial"/>
                <a:sym typeface="Arial"/>
              </a:rPr>
              <a:t> </a:t>
            </a:r>
          </a:p>
          <a:p>
            <a:pPr marL="0" marR="0" lvl="0" indent="0" algn="l" rtl="0">
              <a:spcBef>
                <a:spcPts val="0"/>
              </a:spcBef>
              <a:buSzPct val="25000"/>
              <a:buNone/>
            </a:pPr>
            <a:r>
              <a:rPr lang="en" sz="1200" b="0" i="0" u="none" strike="noStrike" cap="none" baseline="0" dirty="0">
                <a:solidFill>
                  <a:schemeClr val="dk1"/>
                </a:solidFill>
                <a:latin typeface="Arial"/>
                <a:ea typeface="Arial"/>
                <a:cs typeface="Arial"/>
                <a:sym typeface="Arial"/>
              </a:rPr>
              <a:t>Additionally, we will introduce methods clinicians can use to assess health literacy across different domains.</a:t>
            </a:r>
          </a:p>
          <a:p>
            <a:pPr marL="0" marR="0" lvl="0" indent="0" algn="l" rtl="0">
              <a:spcBef>
                <a:spcPts val="0"/>
              </a:spcBef>
              <a:buSzPct val="25000"/>
              <a:buNone/>
            </a:pPr>
            <a:br>
              <a:rPr lang="en" sz="1200" b="0" i="0" u="none" strike="noStrike" cap="none" baseline="0" dirty="0">
                <a:solidFill>
                  <a:schemeClr val="dk1"/>
                </a:solidFill>
                <a:latin typeface="Arial"/>
                <a:ea typeface="Arial"/>
                <a:cs typeface="Arial"/>
                <a:sym typeface="Arial"/>
              </a:rPr>
            </a:br>
            <a:r>
              <a:rPr lang="en" sz="1200" b="0" i="0" u="none" strike="noStrike" cap="none" baseline="0" dirty="0">
                <a:solidFill>
                  <a:schemeClr val="dk1"/>
                </a:solidFill>
                <a:latin typeface="Arial"/>
                <a:ea typeface="Arial"/>
                <a:cs typeface="Arial"/>
                <a:sym typeface="Arial"/>
              </a:rPr>
              <a:t>And finally we will discuss the importance of having clear materials, including counseling aids and decision aids, so that our treatments are understood by the patients we serve, and so that the patient is maximally in control of their own health care.</a:t>
            </a: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2</a:t>
            </a:fld>
            <a:endParaRPr lang="en-US"/>
          </a:p>
        </p:txBody>
      </p:sp>
    </p:spTree>
    <p:extLst>
      <p:ext uri="{BB962C8B-B14F-4D97-AF65-F5344CB8AC3E}">
        <p14:creationId xmlns:p14="http://schemas.microsoft.com/office/powerpoint/2010/main" val="3159600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rtl="0">
              <a:spcBef>
                <a:spcPts val="0"/>
              </a:spcBef>
              <a:buNone/>
            </a:pPr>
            <a:r>
              <a:rPr lang="en-US" dirty="0">
                <a:solidFill>
                  <a:srgbClr val="0000FF"/>
                </a:solidFill>
              </a:rPr>
              <a:t>For those lacking basic literacy skills, navigating the healthcare system may be very difficult. If reading is an issue, online databases or phone books may</a:t>
            </a:r>
            <a:r>
              <a:rPr lang="en-US" baseline="0" dirty="0">
                <a:solidFill>
                  <a:srgbClr val="0000FF"/>
                </a:solidFill>
              </a:rPr>
              <a:t> not be easily accessible</a:t>
            </a:r>
            <a:r>
              <a:rPr lang="en-US" dirty="0">
                <a:solidFill>
                  <a:srgbClr val="0000FF"/>
                </a:solidFill>
              </a:rPr>
              <a:t>. Once clients have located a service, poor</a:t>
            </a:r>
            <a:r>
              <a:rPr lang="en-US" baseline="0" dirty="0">
                <a:solidFill>
                  <a:srgbClr val="0000FF"/>
                </a:solidFill>
              </a:rPr>
              <a:t> literacy</a:t>
            </a:r>
            <a:r>
              <a:rPr lang="en-US" dirty="0">
                <a:solidFill>
                  <a:srgbClr val="0000FF"/>
                </a:solidFill>
              </a:rPr>
              <a:t> skills</a:t>
            </a:r>
            <a:r>
              <a:rPr lang="en-US" baseline="0" dirty="0">
                <a:solidFill>
                  <a:srgbClr val="0000FF"/>
                </a:solidFill>
              </a:rPr>
              <a:t> will </a:t>
            </a:r>
            <a:r>
              <a:rPr lang="en-US" dirty="0">
                <a:solidFill>
                  <a:srgbClr val="0000FF"/>
                </a:solidFill>
              </a:rPr>
              <a:t> prevent individuals from</a:t>
            </a:r>
            <a:r>
              <a:rPr lang="en-US" baseline="0" dirty="0">
                <a:solidFill>
                  <a:srgbClr val="0000FF"/>
                </a:solidFill>
              </a:rPr>
              <a:t> being able to fill out </a:t>
            </a:r>
            <a:r>
              <a:rPr lang="en-US" dirty="0">
                <a:solidFill>
                  <a:srgbClr val="0000FF"/>
                </a:solidFill>
              </a:rPr>
              <a:t>necessary forms,</a:t>
            </a:r>
            <a:r>
              <a:rPr lang="en-US" baseline="0" dirty="0">
                <a:solidFill>
                  <a:srgbClr val="0000FF"/>
                </a:solidFill>
              </a:rPr>
              <a:t> </a:t>
            </a:r>
            <a:r>
              <a:rPr lang="en-US" dirty="0">
                <a:solidFill>
                  <a:srgbClr val="0000FF"/>
                </a:solidFill>
              </a:rPr>
              <a:t>and as a result, they will be unable to provide the proper information to providers.</a:t>
            </a:r>
          </a:p>
          <a:p>
            <a:pPr rtl="0">
              <a:spcBef>
                <a:spcPts val="0"/>
              </a:spcBef>
              <a:buNone/>
            </a:pPr>
            <a:endParaRPr lang="en-US" dirty="0">
              <a:solidFill>
                <a:srgbClr val="0000FF"/>
              </a:solidFill>
            </a:endParaRPr>
          </a:p>
          <a:p>
            <a:pPr rtl="0">
              <a:spcBef>
                <a:spcPts val="0"/>
              </a:spcBef>
              <a:buNone/>
            </a:pPr>
            <a:r>
              <a:rPr lang="en-US" dirty="0">
                <a:solidFill>
                  <a:srgbClr val="0000FF"/>
                </a:solidFill>
              </a:rPr>
              <a:t>Poor literacy will affect individuals ability to engage in ma</a:t>
            </a:r>
            <a:r>
              <a:rPr lang="en-US" i="1" dirty="0">
                <a:solidFill>
                  <a:srgbClr val="0000FF"/>
                </a:solidFill>
              </a:rPr>
              <a:t>ximal </a:t>
            </a:r>
            <a:r>
              <a:rPr lang="en-US" i="0" dirty="0">
                <a:solidFill>
                  <a:srgbClr val="0000FF"/>
                </a:solidFill>
              </a:rPr>
              <a:t>self-care,</a:t>
            </a:r>
            <a:r>
              <a:rPr lang="en-US" i="0" baseline="0" dirty="0">
                <a:solidFill>
                  <a:srgbClr val="0000FF"/>
                </a:solidFill>
              </a:rPr>
              <a:t> and may interfere with management of chronic illness. </a:t>
            </a:r>
            <a:r>
              <a:rPr lang="en-US" dirty="0">
                <a:solidFill>
                  <a:srgbClr val="0000FF"/>
                </a:solidFill>
              </a:rPr>
              <a:t>One must remember the impact of content and context on health literacy. If a requirement of care is not presented in a health literate way, those individuals with sound literacy skills may face the same struggle as the patients lacking literacy skills. If a patient cannot understand what is required of them , or what is being asked of them, an immediate discord between patient and physician is established. </a:t>
            </a:r>
          </a:p>
          <a:p>
            <a:pPr rtl="0">
              <a:spcBef>
                <a:spcPts val="0"/>
              </a:spcBef>
              <a:buNone/>
            </a:pPr>
            <a:endParaRPr lang="en-US" dirty="0">
              <a:solidFill>
                <a:srgbClr val="0000FF"/>
              </a:solidFill>
            </a:endParaRPr>
          </a:p>
          <a:p>
            <a:pPr>
              <a:spcBef>
                <a:spcPts val="0"/>
              </a:spcBef>
              <a:buNone/>
            </a:pPr>
            <a:r>
              <a:rPr lang="en-US" dirty="0">
                <a:solidFill>
                  <a:srgbClr val="0000FF"/>
                </a:solidFill>
              </a:rPr>
              <a:t>This is an issue particularly for patients with chronic diseases,</a:t>
            </a:r>
            <a:r>
              <a:rPr lang="en-US" baseline="0" dirty="0">
                <a:solidFill>
                  <a:srgbClr val="0000FF"/>
                </a:solidFill>
              </a:rPr>
              <a:t> such as hearing loss</a:t>
            </a:r>
            <a:r>
              <a:rPr lang="en-US" dirty="0">
                <a:solidFill>
                  <a:srgbClr val="0000FF"/>
                </a:solidFill>
              </a:rPr>
              <a:t>. A lack of understanding in regards to medical directives makes self-care and self-management extremely difficult. Additionally, if a patient does not understand the risk associated with a behavior, how can they be expected to avoid it? </a:t>
            </a:r>
          </a:p>
          <a:p>
            <a:pPr lvl="0" rtl="0">
              <a:spcBef>
                <a:spcPts val="0"/>
              </a:spcBef>
              <a:buClr>
                <a:schemeClr val="dk1"/>
              </a:buClr>
              <a:buFont typeface="Arial"/>
              <a:buNone/>
            </a:pPr>
            <a:endParaRPr lang="en-US" sz="1200" dirty="0">
              <a:solidFill>
                <a:schemeClr val="dk1"/>
              </a:solidFill>
            </a:endParaRPr>
          </a:p>
          <a:p>
            <a:pPr lvl="0" rtl="0">
              <a:spcBef>
                <a:spcPts val="0"/>
              </a:spcBef>
              <a:buClr>
                <a:schemeClr val="dk1"/>
              </a:buClr>
              <a:buSzPct val="25000"/>
              <a:buFont typeface="Arial"/>
              <a:buNone/>
            </a:pPr>
            <a:r>
              <a:rPr lang="en-US" sz="1200" dirty="0">
                <a:solidFill>
                  <a:schemeClr val="dk1"/>
                </a:solidFill>
              </a:rPr>
              <a:t>If providers are not communicating clearly, outcomes for the patients may be poor, especially for those who are managing chronic illness, like hearing loss.  There are many examples of patients</a:t>
            </a:r>
            <a:r>
              <a:rPr lang="en-US" sz="1200" baseline="0" dirty="0">
                <a:solidFill>
                  <a:schemeClr val="dk1"/>
                </a:solidFill>
              </a:rPr>
              <a:t> like Sophia, who are</a:t>
            </a:r>
            <a:r>
              <a:rPr lang="en-US" sz="1200" dirty="0">
                <a:solidFill>
                  <a:schemeClr val="dk1"/>
                </a:solidFill>
              </a:rPr>
              <a:t> not managing their hearing healthcare because the information they were given was not clearly conveyed.  This can result in costly return visits, and patient</a:t>
            </a:r>
            <a:r>
              <a:rPr lang="en-US" sz="1200" baseline="0" dirty="0">
                <a:solidFill>
                  <a:schemeClr val="dk1"/>
                </a:solidFill>
              </a:rPr>
              <a:t> non-compliance</a:t>
            </a:r>
            <a:r>
              <a:rPr lang="en-US" sz="1200" dirty="0">
                <a:solidFill>
                  <a:schemeClr val="dk1"/>
                </a:solidFill>
              </a:rPr>
              <a:t>, etc.  </a:t>
            </a:r>
          </a:p>
          <a:p>
            <a:pPr lvl="0" rtl="0">
              <a:spcBef>
                <a:spcPts val="0"/>
              </a:spcBef>
              <a:buClr>
                <a:schemeClr val="dk1"/>
              </a:buClr>
              <a:buFont typeface="Arial"/>
              <a:buNone/>
            </a:pPr>
            <a:endParaRPr lang="en-US" sz="1200" dirty="0">
              <a:solidFill>
                <a:schemeClr val="dk1"/>
              </a:solidFill>
            </a:endParaRPr>
          </a:p>
          <a:p>
            <a:pPr>
              <a:spcBef>
                <a:spcPts val="0"/>
              </a:spcBef>
              <a:buNone/>
            </a:pPr>
            <a:endParaRPr lang="en-US" dirty="0">
              <a:solidFill>
                <a:srgbClr val="0000FF"/>
              </a:solidFill>
            </a:endParaRPr>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11</a:t>
            </a:fld>
            <a:endParaRPr lang="en-US"/>
          </a:p>
        </p:txBody>
      </p:sp>
    </p:spTree>
    <p:extLst>
      <p:ext uri="{BB962C8B-B14F-4D97-AF65-F5344CB8AC3E}">
        <p14:creationId xmlns:p14="http://schemas.microsoft.com/office/powerpoint/2010/main" val="1860349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lvl="0" rtl="0">
              <a:lnSpc>
                <a:spcPct val="130000"/>
              </a:lnSpc>
              <a:spcBef>
                <a:spcPts val="0"/>
              </a:spcBef>
              <a:buClr>
                <a:schemeClr val="dk1"/>
              </a:buClr>
              <a:buSzPct val="25000"/>
              <a:buFont typeface="Arial"/>
              <a:buNone/>
            </a:pPr>
            <a:r>
              <a:rPr lang="en-US" sz="1200" dirty="0">
                <a:solidFill>
                  <a:schemeClr val="dk1"/>
                </a:solidFill>
              </a:rPr>
              <a:t>In general health literacy is lower than literacy across the globe. Much of the literacy research has</a:t>
            </a:r>
            <a:r>
              <a:rPr lang="en-US" sz="1200" baseline="0" dirty="0">
                <a:solidFill>
                  <a:schemeClr val="dk1"/>
                </a:solidFill>
              </a:rPr>
              <a:t> taken place in the US and in English speaking countries, where readability formulae have been developed.  </a:t>
            </a:r>
            <a:r>
              <a:rPr lang="en-US" sz="1200" dirty="0">
                <a:solidFill>
                  <a:schemeClr val="dk1"/>
                </a:solidFill>
              </a:rPr>
              <a:t> In 2006, the Adult Literacy and </a:t>
            </a:r>
            <a:r>
              <a:rPr lang="en-US" sz="1200" dirty="0" err="1">
                <a:solidFill>
                  <a:schemeClr val="dk1"/>
                </a:solidFill>
              </a:rPr>
              <a:t>Lifeskills</a:t>
            </a:r>
            <a:r>
              <a:rPr lang="en-US" sz="1200" dirty="0">
                <a:solidFill>
                  <a:schemeClr val="dk1"/>
                </a:solidFill>
              </a:rPr>
              <a:t> Survey (ALLS) in Australia measured the literacy of adults aged 15-74 years including their health literacy.  Skill levels ranged from Level 1 (lowest) through to Level 5 (highest). </a:t>
            </a:r>
            <a:r>
              <a:rPr lang="en-US" sz="1200" u="sng" dirty="0">
                <a:solidFill>
                  <a:schemeClr val="dk1"/>
                </a:solidFill>
              </a:rPr>
              <a:t>Skill Level 3 is regarded as the minimum required to allow individuals to meet the complex demands of everyday life.</a:t>
            </a:r>
            <a:r>
              <a:rPr lang="en-US" sz="1200" dirty="0">
                <a:solidFill>
                  <a:schemeClr val="dk1"/>
                </a:solidFill>
              </a:rPr>
              <a:t> </a:t>
            </a:r>
          </a:p>
          <a:p>
            <a:pPr rtl="0">
              <a:lnSpc>
                <a:spcPct val="130000"/>
              </a:lnSpc>
              <a:spcBef>
                <a:spcPts val="300"/>
              </a:spcBef>
              <a:buNone/>
            </a:pPr>
            <a:endParaRPr lang="en-US" sz="1200" dirty="0">
              <a:solidFill>
                <a:schemeClr val="dk1"/>
              </a:solidFill>
            </a:endParaRPr>
          </a:p>
          <a:p>
            <a:pPr rtl="0">
              <a:lnSpc>
                <a:spcPct val="130000"/>
              </a:lnSpc>
              <a:spcBef>
                <a:spcPts val="300"/>
              </a:spcBef>
              <a:buNone/>
            </a:pPr>
            <a:r>
              <a:rPr lang="en-US" sz="1200" dirty="0">
                <a:solidFill>
                  <a:schemeClr val="dk1"/>
                </a:solidFill>
              </a:rPr>
              <a:t>Their results showed that approximately 20% of individuals had very low skill levels (Level 1).  Additionally, 40% of adults had level 2 health literacy skills. Thus approximately 60% of individuals had health literacy levels that were below the minimum required to allow individuals to meet the complex demands of everyday life(Level 3). </a:t>
            </a:r>
            <a:r>
              <a:rPr lang="en-US" sz="1200" dirty="0">
                <a:solidFill>
                  <a:srgbClr val="0000FF"/>
                </a:solidFill>
              </a:rPr>
              <a:t>These individuals had difficulty with numeracy tasks such as:</a:t>
            </a:r>
            <a:r>
              <a:rPr lang="en-US" sz="1200" baseline="0" dirty="0">
                <a:solidFill>
                  <a:srgbClr val="0000FF"/>
                </a:solidFill>
              </a:rPr>
              <a:t> </a:t>
            </a:r>
            <a:r>
              <a:rPr lang="en-US" sz="1200" dirty="0">
                <a:solidFill>
                  <a:srgbClr val="0000FF"/>
                </a:solidFill>
              </a:rPr>
              <a:t> locating information on a bottle of medicine about the maximum number of days the medicine could be taken,</a:t>
            </a:r>
            <a:r>
              <a:rPr lang="en-US" sz="1200" baseline="0" dirty="0">
                <a:solidFill>
                  <a:srgbClr val="0000FF"/>
                </a:solidFill>
              </a:rPr>
              <a:t> and </a:t>
            </a:r>
            <a:r>
              <a:rPr lang="en-US" sz="1200" dirty="0">
                <a:solidFill>
                  <a:srgbClr val="0000FF"/>
                </a:solidFill>
              </a:rPr>
              <a:t>drawing a line on a container indicating where one-third would be (based on other information on the container).</a:t>
            </a:r>
          </a:p>
          <a:p>
            <a:pPr rtl="0">
              <a:lnSpc>
                <a:spcPct val="130000"/>
              </a:lnSpc>
              <a:spcBef>
                <a:spcPts val="300"/>
              </a:spcBef>
              <a:buNone/>
            </a:pPr>
            <a:endParaRPr lang="en-US" sz="1200" dirty="0">
              <a:solidFill>
                <a:srgbClr val="0000FF"/>
              </a:solidFill>
            </a:endParaRPr>
          </a:p>
          <a:p>
            <a:pPr lvl="0" rtl="0">
              <a:lnSpc>
                <a:spcPct val="130000"/>
              </a:lnSpc>
              <a:spcBef>
                <a:spcPts val="300"/>
              </a:spcBef>
              <a:buNone/>
            </a:pPr>
            <a:r>
              <a:rPr lang="en-US" sz="1200" dirty="0">
                <a:solidFill>
                  <a:schemeClr val="dk1"/>
                </a:solidFill>
              </a:rPr>
              <a:t>Another interesting point is that the percentage of individuals with low health literacy skills increased when stratified by age. Thus </a:t>
            </a:r>
            <a:r>
              <a:rPr lang="en-US" sz="1200" dirty="0">
                <a:solidFill>
                  <a:srgbClr val="0000FF"/>
                </a:solidFill>
              </a:rPr>
              <a:t>“health literacy decreases with an increase in age”. </a:t>
            </a:r>
            <a:r>
              <a:rPr lang="en-US" sz="1200" dirty="0">
                <a:solidFill>
                  <a:srgbClr val="FF0000"/>
                </a:solidFill>
              </a:rPr>
              <a:t>This is important for us to understand, as the baby boomer population is growing, and accounting for a large portion of our current and future caseloads across the globe.  </a:t>
            </a:r>
          </a:p>
          <a:p>
            <a:pPr lvl="0" rtl="0">
              <a:lnSpc>
                <a:spcPct val="130000"/>
              </a:lnSpc>
              <a:spcBef>
                <a:spcPts val="300"/>
              </a:spcBef>
              <a:buNone/>
            </a:pPr>
            <a:endParaRPr lang="en-US" sz="1200" dirty="0">
              <a:solidFill>
                <a:srgbClr val="FF0000"/>
              </a:solidFill>
            </a:endParaRPr>
          </a:p>
          <a:p>
            <a:pPr lvl="0" indent="0" rtl="0">
              <a:lnSpc>
                <a:spcPct val="130000"/>
              </a:lnSpc>
              <a:spcBef>
                <a:spcPts val="300"/>
              </a:spcBef>
              <a:buClr>
                <a:schemeClr val="dk1"/>
              </a:buClr>
              <a:buSzPct val="115384"/>
              <a:buFont typeface="Arial"/>
              <a:buNone/>
            </a:pPr>
            <a:r>
              <a:rPr lang="en-US" sz="1200" dirty="0">
                <a:solidFill>
                  <a:schemeClr val="dk1"/>
                </a:solidFill>
              </a:rPr>
              <a:t>The situation in Canada, the United States, and Europe is not much different than that found in Australia:  with the majority of Canadians and Americans not having the necessary skills to manage their health adequately.  </a:t>
            </a:r>
          </a:p>
          <a:p>
            <a:pPr marL="0" lvl="0" indent="0" rtl="0">
              <a:lnSpc>
                <a:spcPct val="115000"/>
              </a:lnSpc>
              <a:spcBef>
                <a:spcPts val="0"/>
              </a:spcBef>
              <a:buNone/>
            </a:pPr>
            <a:endParaRPr lang="en-US" sz="1200" dirty="0">
              <a:solidFill>
                <a:schemeClr val="dk1"/>
              </a:solidFill>
              <a:latin typeface="+mn-lt"/>
              <a:ea typeface="Calibri"/>
              <a:cs typeface="Calibri"/>
              <a:sym typeface="Calibri"/>
            </a:endParaRPr>
          </a:p>
          <a:p>
            <a:pPr marL="0" lvl="0" indent="0" rtl="0">
              <a:lnSpc>
                <a:spcPct val="115000"/>
              </a:lnSpc>
              <a:spcBef>
                <a:spcPts val="0"/>
              </a:spcBef>
              <a:buSzPct val="118181"/>
              <a:buNone/>
            </a:pPr>
            <a:r>
              <a:rPr lang="en-US" sz="1200" dirty="0">
                <a:solidFill>
                  <a:schemeClr val="dk1"/>
                </a:solidFill>
                <a:latin typeface="+mn-lt"/>
                <a:ea typeface="Calibri"/>
                <a:cs typeface="Calibri"/>
                <a:sym typeface="Calibri"/>
              </a:rPr>
              <a:t>Across the globe, within countries,  there is a large percentage of the population that is multicultural, multilingual and from diverse backgrounds.  These factors tend to reduce health literacy, as individuals may not be proficient in the main language of the countries in which they reside.</a:t>
            </a:r>
          </a:p>
          <a:p>
            <a:pPr lvl="0" rtl="0">
              <a:lnSpc>
                <a:spcPct val="130000"/>
              </a:lnSpc>
              <a:spcBef>
                <a:spcPts val="300"/>
              </a:spcBef>
              <a:buNone/>
            </a:pPr>
            <a:endParaRPr lang="en-US" sz="1200" dirty="0">
              <a:solidFill>
                <a:srgbClr val="FF0000"/>
              </a:solidFill>
            </a:endParaRPr>
          </a:p>
          <a:p>
            <a:pPr lvl="0" rtl="0">
              <a:lnSpc>
                <a:spcPct val="130000"/>
              </a:lnSpc>
              <a:spcBef>
                <a:spcPts val="300"/>
              </a:spcBef>
              <a:buNone/>
            </a:pPr>
            <a:r>
              <a:rPr lang="en-US" sz="1200" dirty="0">
                <a:solidFill>
                  <a:srgbClr val="0000FF"/>
                </a:solidFill>
              </a:rPr>
              <a:t>→ </a:t>
            </a:r>
            <a:r>
              <a:rPr lang="en-US" sz="1200" u="sng" dirty="0">
                <a:solidFill>
                  <a:schemeClr val="hlink"/>
                </a:solidFill>
                <a:hlinkClick r:id="rId3"/>
              </a:rPr>
              <a:t>http://www.abs.gov.au/AUSSTATS/abs@.nsf/Lookup/4102.0Main+Features20June+2009</a:t>
            </a:r>
            <a:r>
              <a:rPr lang="en-US" sz="1200" dirty="0">
                <a:solidFill>
                  <a:srgbClr val="0000FF"/>
                </a:solidFill>
              </a:rPr>
              <a:t>  that is the direct link to where age stratification is discussed</a:t>
            </a:r>
          </a:p>
          <a:p>
            <a:pPr marL="0" marR="0" lvl="0" indent="0" algn="l" rtl="0">
              <a:lnSpc>
                <a:spcPct val="115000"/>
              </a:lnSpc>
              <a:spcBef>
                <a:spcPts val="0"/>
              </a:spcBef>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http://www.who.int/healthpromotion/conferences/7gchp/Track1_Inner.pdf</a:t>
            </a:r>
          </a:p>
          <a:p>
            <a:pPr marL="0" marR="0" lvl="0" indent="0" algn="l" rtl="0">
              <a:spcBef>
                <a:spcPts val="0"/>
              </a:spcBef>
              <a:buClr>
                <a:schemeClr val="dk1"/>
              </a:buClr>
              <a:buFont typeface="Arial"/>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Health literacy: A Prescription to End Confusion - Institute of Medicine. (2004). Retrieved from http://www.iom.edu/Reports/2004/Health-Literacy-A-Prescription-to-End-Confusion.aspx.</a:t>
            </a: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American Medical Association. (2006). An ethical force program consensus report: Improving communication–improving care. Chicago (IL): AMA.</a:t>
            </a: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Health Literacy: The Solid Facts.  World Health </a:t>
            </a:r>
            <a:r>
              <a:rPr lang="en-US" sz="1200" b="0" i="0" u="none" strike="noStrike" cap="none" baseline="0" dirty="0" err="1">
                <a:solidFill>
                  <a:schemeClr val="dk1"/>
                </a:solidFill>
                <a:latin typeface="Arial"/>
                <a:ea typeface="Arial"/>
                <a:cs typeface="Arial"/>
                <a:sym typeface="Arial"/>
              </a:rPr>
              <a:t>Organization:http</a:t>
            </a:r>
            <a:r>
              <a:rPr lang="en-US" sz="1200" b="0" i="0" u="none" strike="noStrike" cap="none" baseline="0" dirty="0">
                <a:solidFill>
                  <a:schemeClr val="dk1"/>
                </a:solidFill>
                <a:latin typeface="Arial"/>
                <a:ea typeface="Arial"/>
                <a:cs typeface="Arial"/>
                <a:sym typeface="Arial"/>
              </a:rPr>
              <a:t>://www.euro.who.int/__data/assets/pdf_file/0008/190655/e96854.pdf</a:t>
            </a:r>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12</a:t>
            </a:fld>
            <a:endParaRPr lang="en-US"/>
          </a:p>
        </p:txBody>
      </p:sp>
    </p:spTree>
    <p:extLst>
      <p:ext uri="{BB962C8B-B14F-4D97-AF65-F5344CB8AC3E}">
        <p14:creationId xmlns:p14="http://schemas.microsoft.com/office/powerpoint/2010/main" val="3928690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rtl="0">
              <a:spcBef>
                <a:spcPts val="0"/>
              </a:spcBef>
              <a:buClr>
                <a:schemeClr val="dk1"/>
              </a:buClr>
              <a:buSzPct val="25000"/>
              <a:buFont typeface="Arial"/>
              <a:buNone/>
            </a:pPr>
            <a:r>
              <a:rPr lang="en-US" sz="1200" dirty="0">
                <a:solidFill>
                  <a:schemeClr val="dk1"/>
                </a:solidFill>
              </a:rPr>
              <a:t>Who is at risk for low health literacy? Research has shown that several factors place certain populations at higher risk for having low health literacy.  The factors that seem to be associated with low literacy are: </a:t>
            </a:r>
          </a:p>
          <a:p>
            <a:pPr marL="0" marR="0" lvl="0" indent="0" algn="l" rtl="0">
              <a:spcBef>
                <a:spcPts val="0"/>
              </a:spcBef>
              <a:buClr>
                <a:schemeClr val="dk1"/>
              </a:buClr>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US" sz="1200" dirty="0">
                <a:solidFill>
                  <a:schemeClr val="dk1"/>
                </a:solidFill>
              </a:rPr>
              <a:t>speech, language, hearing, and vision disorders. </a:t>
            </a:r>
          </a:p>
          <a:p>
            <a:pPr marL="0" marR="0" lvl="0" indent="0" algn="l" rtl="0">
              <a:spcBef>
                <a:spcPts val="0"/>
              </a:spcBef>
              <a:buClr>
                <a:schemeClr val="dk1"/>
              </a:buClr>
              <a:buSzPct val="25000"/>
              <a:buFont typeface="Arial"/>
              <a:buNone/>
            </a:pPr>
            <a:r>
              <a:rPr lang="en-US" sz="1200" dirty="0">
                <a:solidFill>
                  <a:schemeClr val="dk1"/>
                </a:solidFill>
              </a:rPr>
              <a:t>Cognitive and mental disorders</a:t>
            </a:r>
          </a:p>
          <a:p>
            <a:pPr marL="0" marR="0" lvl="0" indent="0" algn="l" rtl="0">
              <a:spcBef>
                <a:spcPts val="0"/>
              </a:spcBef>
              <a:buClr>
                <a:schemeClr val="dk1"/>
              </a:buClr>
              <a:buSzPct val="25000"/>
              <a:buFont typeface="Arial"/>
              <a:buNone/>
            </a:pPr>
            <a:r>
              <a:rPr lang="en-US" sz="1200" dirty="0">
                <a:solidFill>
                  <a:schemeClr val="dk1"/>
                </a:solidFill>
              </a:rPr>
              <a:t>Non-native or low proficiency speakers of a language</a:t>
            </a:r>
          </a:p>
          <a:p>
            <a:pPr marL="0" marR="0" lvl="0" indent="0" algn="l" rtl="0">
              <a:spcBef>
                <a:spcPts val="0"/>
              </a:spcBef>
              <a:buClr>
                <a:schemeClr val="dk1"/>
              </a:buClr>
              <a:buSzPct val="25000"/>
              <a:buFont typeface="Arial"/>
              <a:buNone/>
            </a:pPr>
            <a:r>
              <a:rPr lang="en-US" sz="1200" dirty="0">
                <a:solidFill>
                  <a:schemeClr val="dk1"/>
                </a:solidFill>
              </a:rPr>
              <a:t>The Elderly (as mentioned in previous slides)</a:t>
            </a:r>
          </a:p>
          <a:p>
            <a:pPr marL="0" marR="0" lvl="0" indent="0" algn="l" rtl="0">
              <a:spcBef>
                <a:spcPts val="0"/>
              </a:spcBef>
              <a:buClr>
                <a:schemeClr val="dk1"/>
              </a:buClr>
              <a:buSzPct val="25000"/>
              <a:buFont typeface="Arial"/>
              <a:buNone/>
            </a:pPr>
            <a:r>
              <a:rPr lang="en-US" sz="1200" dirty="0">
                <a:solidFill>
                  <a:schemeClr val="dk1"/>
                </a:solidFill>
              </a:rPr>
              <a:t>Ethnic minorities</a:t>
            </a:r>
          </a:p>
          <a:p>
            <a:pPr marL="0" marR="0" lvl="0" indent="0" algn="l" rtl="0">
              <a:spcBef>
                <a:spcPts val="0"/>
              </a:spcBef>
              <a:buClr>
                <a:schemeClr val="dk1"/>
              </a:buClr>
              <a:buSzPct val="25000"/>
              <a:buFont typeface="Arial"/>
              <a:buNone/>
            </a:pPr>
            <a:r>
              <a:rPr lang="en-US" sz="1200" dirty="0">
                <a:solidFill>
                  <a:schemeClr val="dk1"/>
                </a:solidFill>
              </a:rPr>
              <a:t>Poverty</a:t>
            </a:r>
          </a:p>
          <a:p>
            <a:pPr marL="0" marR="0" lvl="0" indent="0" algn="l" rtl="0">
              <a:spcBef>
                <a:spcPts val="0"/>
              </a:spcBef>
              <a:buClr>
                <a:schemeClr val="dk1"/>
              </a:buClr>
              <a:buSzPct val="25000"/>
              <a:buFont typeface="Arial"/>
              <a:buNone/>
            </a:pPr>
            <a:r>
              <a:rPr lang="en-US" sz="1200" dirty="0">
                <a:solidFill>
                  <a:schemeClr val="dk1"/>
                </a:solidFill>
              </a:rPr>
              <a:t>Homelessness. </a:t>
            </a:r>
          </a:p>
          <a:p>
            <a:pPr marL="0" marR="0" lvl="0" indent="0" algn="l" rtl="0">
              <a:spcBef>
                <a:spcPts val="0"/>
              </a:spcBef>
              <a:buClr>
                <a:schemeClr val="dk1"/>
              </a:buClr>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US" sz="1200" dirty="0">
                <a:solidFill>
                  <a:schemeClr val="dk1"/>
                </a:solidFill>
              </a:rPr>
              <a:t>It is important to note that many people may belong to multiple categories mentioned above, increasing their risk for low health literacy.  For example, elderly individuals who are showing evidence of</a:t>
            </a:r>
            <a:r>
              <a:rPr lang="en-US" sz="1200" baseline="0" dirty="0">
                <a:solidFill>
                  <a:schemeClr val="dk1"/>
                </a:solidFill>
              </a:rPr>
              <a:t> age-related</a:t>
            </a:r>
            <a:r>
              <a:rPr lang="en-US" sz="1200" dirty="0">
                <a:solidFill>
                  <a:schemeClr val="dk1"/>
                </a:solidFill>
              </a:rPr>
              <a:t> cognitive declines, vision, and hearing problems may be at higher risk for low literacy than other individuals who do not have multiple risk factors.  </a:t>
            </a:r>
          </a:p>
          <a:p>
            <a:pPr marL="0" marR="0" lvl="0" indent="0" algn="l" rtl="0">
              <a:spcBef>
                <a:spcPts val="0"/>
              </a:spcBef>
              <a:buClr>
                <a:schemeClr val="dk1"/>
              </a:buClr>
              <a:buSzPct val="25000"/>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US" sz="1200" dirty="0">
                <a:solidFill>
                  <a:schemeClr val="dk1"/>
                </a:solidFill>
              </a:rPr>
              <a:t>In the video re-enactment Sophia may have several of these factors going on.  Recall that she has a vision disorder, and mentions this adds to the difficulty level she is experiencing.  In addition, she may have some cognitive decline associated with aging and hearing loss, putting her at a disadvantage for being able to maximally understand information that may have been presented at a level that was clearly outside of her ability to understand.</a:t>
            </a:r>
          </a:p>
          <a:p>
            <a:pPr marL="0" marR="0" lvl="0" indent="0" algn="l" rtl="0">
              <a:spcBef>
                <a:spcPts val="0"/>
              </a:spcBef>
              <a:buClr>
                <a:schemeClr val="dk1"/>
              </a:buClr>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US" sz="1200" dirty="0">
                <a:solidFill>
                  <a:schemeClr val="dk1"/>
                </a:solidFill>
              </a:rPr>
              <a:t>With an increasing elderly demographic, audiologists may see many patients who meet several of the above criteria, very much like Sophia.  By adapting  communication and instruction materials to meet the needs</a:t>
            </a:r>
            <a:r>
              <a:rPr lang="en-US" sz="1200" baseline="0" dirty="0">
                <a:solidFill>
                  <a:schemeClr val="dk1"/>
                </a:solidFill>
              </a:rPr>
              <a:t> of your </a:t>
            </a:r>
            <a:r>
              <a:rPr lang="en-US" sz="1200" dirty="0">
                <a:solidFill>
                  <a:schemeClr val="dk1"/>
                </a:solidFill>
              </a:rPr>
              <a:t>patients you will increase the likelihood that you are practicing person-centered care. </a:t>
            </a:r>
          </a:p>
          <a:p>
            <a:pPr marL="0" marR="0" lvl="0" indent="0" algn="l" rtl="0">
              <a:spcBef>
                <a:spcPts val="0"/>
              </a:spcBef>
              <a:buClr>
                <a:schemeClr val="dk1"/>
              </a:buClr>
              <a:buFont typeface="Arial"/>
              <a:buNone/>
            </a:pPr>
            <a:endParaRPr lang="en-US" sz="1200" dirty="0">
              <a:solidFill>
                <a:schemeClr val="dk1"/>
              </a:solidFill>
            </a:endParaRP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13</a:t>
            </a:fld>
            <a:endParaRPr lang="en-US"/>
          </a:p>
        </p:txBody>
      </p:sp>
    </p:spTree>
    <p:extLst>
      <p:ext uri="{BB962C8B-B14F-4D97-AF65-F5344CB8AC3E}">
        <p14:creationId xmlns:p14="http://schemas.microsoft.com/office/powerpoint/2010/main" val="963022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lvl="0" rtl="0">
              <a:lnSpc>
                <a:spcPct val="130000"/>
              </a:lnSpc>
              <a:spcBef>
                <a:spcPts val="0"/>
              </a:spcBef>
              <a:buClr>
                <a:schemeClr val="dk1"/>
              </a:buClr>
              <a:buSzPct val="25000"/>
              <a:buFont typeface="Arial"/>
              <a:buNone/>
            </a:pPr>
            <a:r>
              <a:rPr lang="en-US" sz="1200">
                <a:solidFill>
                  <a:schemeClr val="dk1"/>
                </a:solidFill>
              </a:rPr>
              <a:t>In general health literacy is lower than literacy across the globe. Much of the literacy research has</a:t>
            </a:r>
            <a:r>
              <a:rPr lang="en-US" sz="1200" baseline="0">
                <a:solidFill>
                  <a:schemeClr val="dk1"/>
                </a:solidFill>
              </a:rPr>
              <a:t> taken place in the US and in English speaking countries, where readability formulae have been developed.  </a:t>
            </a:r>
            <a:r>
              <a:rPr lang="en-US" sz="1200">
                <a:solidFill>
                  <a:schemeClr val="dk1"/>
                </a:solidFill>
              </a:rPr>
              <a:t> In 2006, the Adult Literacy and Lifeskills Survey (ALLS) in Australia measured the literacy of adults aged 15-74 years including their health literacy.  Skill levels ranged from Level 1 (lowest) through to Level 5 (highest). </a:t>
            </a:r>
            <a:r>
              <a:rPr lang="en-US" sz="1200" u="sng">
                <a:solidFill>
                  <a:schemeClr val="dk1"/>
                </a:solidFill>
              </a:rPr>
              <a:t>Skill Level 3 is regarded as the minimum required to allow individuals to meet the complex demands of everyday life.</a:t>
            </a:r>
            <a:r>
              <a:rPr lang="en-US" sz="1200">
                <a:solidFill>
                  <a:schemeClr val="dk1"/>
                </a:solidFill>
              </a:rPr>
              <a:t> </a:t>
            </a:r>
          </a:p>
          <a:p>
            <a:pPr rtl="0">
              <a:lnSpc>
                <a:spcPct val="130000"/>
              </a:lnSpc>
              <a:spcBef>
                <a:spcPts val="300"/>
              </a:spcBef>
              <a:buNone/>
            </a:pPr>
            <a:endParaRPr lang="en-US" sz="1200">
              <a:solidFill>
                <a:schemeClr val="dk1"/>
              </a:solidFill>
            </a:endParaRPr>
          </a:p>
          <a:p>
            <a:pPr rtl="0">
              <a:lnSpc>
                <a:spcPct val="130000"/>
              </a:lnSpc>
              <a:spcBef>
                <a:spcPts val="300"/>
              </a:spcBef>
              <a:buNone/>
            </a:pPr>
            <a:r>
              <a:rPr lang="en-US" sz="1200">
                <a:solidFill>
                  <a:schemeClr val="dk1"/>
                </a:solidFill>
              </a:rPr>
              <a:t>Their results showed that approximately 20% of individuals had very low skill levels (Level 1).  Additionally, 40% of adults had level 2 health literacy skills. Thus approximately 60% of individuals had health literacy levels that were below the minimum required to allow individuals to meet the complex demands of everyday life(Level 3). </a:t>
            </a:r>
            <a:r>
              <a:rPr lang="en-US" sz="1200">
                <a:solidFill>
                  <a:srgbClr val="0000FF"/>
                </a:solidFill>
              </a:rPr>
              <a:t>These individuals had difficulty with numeracy tasks such as:</a:t>
            </a:r>
            <a:r>
              <a:rPr lang="en-US" sz="1200" baseline="0">
                <a:solidFill>
                  <a:srgbClr val="0000FF"/>
                </a:solidFill>
              </a:rPr>
              <a:t> </a:t>
            </a:r>
            <a:r>
              <a:rPr lang="en-US" sz="1200">
                <a:solidFill>
                  <a:srgbClr val="0000FF"/>
                </a:solidFill>
              </a:rPr>
              <a:t> locating information on a bottle of medicine about the maximum number of days the medicine could be taken,</a:t>
            </a:r>
            <a:r>
              <a:rPr lang="en-US" sz="1200" baseline="0">
                <a:solidFill>
                  <a:srgbClr val="0000FF"/>
                </a:solidFill>
              </a:rPr>
              <a:t> and </a:t>
            </a:r>
            <a:r>
              <a:rPr lang="en-US" sz="1200">
                <a:solidFill>
                  <a:srgbClr val="0000FF"/>
                </a:solidFill>
              </a:rPr>
              <a:t>drawing a line on a container indicating where one-third would be (based on other information on the container).</a:t>
            </a:r>
          </a:p>
          <a:p>
            <a:pPr rtl="0">
              <a:lnSpc>
                <a:spcPct val="130000"/>
              </a:lnSpc>
              <a:spcBef>
                <a:spcPts val="300"/>
              </a:spcBef>
              <a:buNone/>
            </a:pPr>
            <a:endParaRPr lang="en-US" sz="1200">
              <a:solidFill>
                <a:srgbClr val="0000FF"/>
              </a:solidFill>
            </a:endParaRPr>
          </a:p>
          <a:p>
            <a:pPr lvl="0" rtl="0">
              <a:lnSpc>
                <a:spcPct val="130000"/>
              </a:lnSpc>
              <a:spcBef>
                <a:spcPts val="300"/>
              </a:spcBef>
              <a:buNone/>
            </a:pPr>
            <a:r>
              <a:rPr lang="en-US" sz="1200">
                <a:solidFill>
                  <a:schemeClr val="dk1"/>
                </a:solidFill>
              </a:rPr>
              <a:t>Another interesting point is that the percentage of individuals with low health literacy skills increased when stratified by age. Thus </a:t>
            </a:r>
            <a:r>
              <a:rPr lang="en-US" sz="1200">
                <a:solidFill>
                  <a:srgbClr val="0000FF"/>
                </a:solidFill>
              </a:rPr>
              <a:t>“health literacy decreases with an increase in age”. </a:t>
            </a:r>
            <a:r>
              <a:rPr lang="en-US" sz="1200">
                <a:solidFill>
                  <a:srgbClr val="FF0000"/>
                </a:solidFill>
              </a:rPr>
              <a:t>This is important for us to understand, as the baby boomer population is growing, and accounting for a large portion of our current and future caseloads across the globe.  </a:t>
            </a:r>
          </a:p>
          <a:p>
            <a:pPr lvl="0" rtl="0">
              <a:lnSpc>
                <a:spcPct val="130000"/>
              </a:lnSpc>
              <a:spcBef>
                <a:spcPts val="300"/>
              </a:spcBef>
              <a:buNone/>
            </a:pPr>
            <a:endParaRPr lang="en-US" sz="1200">
              <a:solidFill>
                <a:srgbClr val="FF0000"/>
              </a:solidFill>
            </a:endParaRPr>
          </a:p>
          <a:p>
            <a:pPr lvl="0" indent="0" rtl="0">
              <a:lnSpc>
                <a:spcPct val="130000"/>
              </a:lnSpc>
              <a:spcBef>
                <a:spcPts val="300"/>
              </a:spcBef>
              <a:buClr>
                <a:schemeClr val="dk1"/>
              </a:buClr>
              <a:buSzPct val="115384"/>
              <a:buFont typeface="Arial"/>
              <a:buNone/>
            </a:pPr>
            <a:r>
              <a:rPr lang="en-US" sz="1200">
                <a:solidFill>
                  <a:schemeClr val="dk1"/>
                </a:solidFill>
              </a:rPr>
              <a:t>The situation in Canada, the United States, and Europe is not much different than that found in Australia:  with the majority of Canadians and Americans not having the necessary skills to manage their health adequately.  </a:t>
            </a:r>
          </a:p>
          <a:p>
            <a:pPr marL="0" lvl="0" indent="0" rtl="0">
              <a:lnSpc>
                <a:spcPct val="115000"/>
              </a:lnSpc>
              <a:spcBef>
                <a:spcPts val="0"/>
              </a:spcBef>
              <a:buNone/>
            </a:pPr>
            <a:endParaRPr lang="en-US" sz="1200">
              <a:solidFill>
                <a:schemeClr val="dk1"/>
              </a:solidFill>
              <a:latin typeface="+mn-lt"/>
              <a:ea typeface="Calibri"/>
              <a:cs typeface="Calibri"/>
              <a:sym typeface="Calibri"/>
            </a:endParaRPr>
          </a:p>
          <a:p>
            <a:pPr marL="0" lvl="0" indent="0" rtl="0">
              <a:lnSpc>
                <a:spcPct val="115000"/>
              </a:lnSpc>
              <a:spcBef>
                <a:spcPts val="0"/>
              </a:spcBef>
              <a:buSzPct val="118181"/>
              <a:buNone/>
            </a:pPr>
            <a:r>
              <a:rPr lang="en-US" sz="1200">
                <a:solidFill>
                  <a:schemeClr val="dk1"/>
                </a:solidFill>
                <a:latin typeface="+mn-lt"/>
                <a:ea typeface="Calibri"/>
                <a:cs typeface="Calibri"/>
                <a:sym typeface="Calibri"/>
              </a:rPr>
              <a:t>Across the globe, within countries,  there is a large percentage of the population that is multicultural, multilingual and from diverse backgrounds.  These factors tend to reduce health literacy, as individuals may not be proficient in the main language of the countries in which they reside.</a:t>
            </a:r>
          </a:p>
          <a:p>
            <a:pPr lvl="0" rtl="0">
              <a:lnSpc>
                <a:spcPct val="130000"/>
              </a:lnSpc>
              <a:spcBef>
                <a:spcPts val="300"/>
              </a:spcBef>
              <a:buNone/>
            </a:pPr>
            <a:endParaRPr lang="en-US" sz="1200">
              <a:solidFill>
                <a:srgbClr val="FF0000"/>
              </a:solidFill>
            </a:endParaRPr>
          </a:p>
          <a:p>
            <a:pPr lvl="0" rtl="0">
              <a:lnSpc>
                <a:spcPct val="130000"/>
              </a:lnSpc>
              <a:spcBef>
                <a:spcPts val="300"/>
              </a:spcBef>
              <a:buNone/>
            </a:pPr>
            <a:r>
              <a:rPr lang="en-US" sz="1200">
                <a:solidFill>
                  <a:srgbClr val="0000FF"/>
                </a:solidFill>
              </a:rPr>
              <a:t>→ </a:t>
            </a:r>
            <a:r>
              <a:rPr lang="en-US" sz="1200" u="sng">
                <a:solidFill>
                  <a:schemeClr val="hlink"/>
                </a:solidFill>
                <a:hlinkClick r:id="rId3"/>
              </a:rPr>
              <a:t>http://www.abs.gov.au/AUSSTATS/abs@.nsf/Lookup/4102.0Main+Features20June+2009</a:t>
            </a:r>
            <a:r>
              <a:rPr lang="en-US" sz="1200">
                <a:solidFill>
                  <a:srgbClr val="0000FF"/>
                </a:solidFill>
              </a:rPr>
              <a:t>  that is the direct link to where age stratification is discussed</a:t>
            </a:r>
          </a:p>
          <a:p>
            <a:pPr marL="0" marR="0" lvl="0" indent="0" algn="l" rtl="0">
              <a:lnSpc>
                <a:spcPct val="115000"/>
              </a:lnSpc>
              <a:spcBef>
                <a:spcPts val="0"/>
              </a:spcBef>
              <a:buClr>
                <a:schemeClr val="dk1"/>
              </a:buClr>
              <a:buSzPct val="25000"/>
              <a:buFont typeface="Arial"/>
              <a:buNone/>
            </a:pPr>
            <a:r>
              <a:rPr lang="en-US" sz="1200" b="0" i="0" u="none" strike="noStrike" cap="none" baseline="0">
                <a:solidFill>
                  <a:schemeClr val="dk1"/>
                </a:solidFill>
                <a:latin typeface="+mn-lt"/>
                <a:ea typeface="Calibri"/>
                <a:cs typeface="Calibri"/>
                <a:sym typeface="Calibri"/>
              </a:rPr>
              <a:t>http://www.who.int/healthpromotion/conferences/7gchp/Track1_Inner.pdf</a:t>
            </a:r>
          </a:p>
          <a:p>
            <a:pPr marL="0" marR="0" lvl="0" indent="0" algn="l" rtl="0">
              <a:spcBef>
                <a:spcPts val="0"/>
              </a:spcBef>
              <a:buClr>
                <a:schemeClr val="dk1"/>
              </a:buClr>
              <a:buFont typeface="Arial"/>
              <a:buNone/>
            </a:pPr>
            <a:endParaRPr lang="en-US" sz="1200" b="0" i="0" u="none" strike="noStrike" cap="none" baseline="0">
              <a:solidFill>
                <a:schemeClr val="dk1"/>
              </a:solidFill>
              <a:latin typeface="+mn-lt"/>
              <a:ea typeface="Calibri"/>
              <a:cs typeface="Calibri"/>
              <a:sym typeface="Calibri"/>
            </a:endParaRPr>
          </a:p>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mn-lt"/>
                <a:ea typeface="Calibri"/>
                <a:cs typeface="Calibri"/>
                <a:sym typeface="Calibri"/>
              </a:rPr>
              <a:t>Health literacy: A Prescription to End Confusion - Institute of Medicine. (2004). Retrieved from http://www.iom.edu/Reports/2004/Health-Literacy-A-Prescription-to-End-Confusion.aspx.</a:t>
            </a:r>
          </a:p>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American Medical Association. (2006). An ethical force program consensus report: Improving communication–improving care. Chicago (IL): AMA.</a:t>
            </a:r>
          </a:p>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Health Literacy: The Solid Facts.  World Health Organization:http://www.euro.who.int/__data/assets/pdf_file/0008/190655/e96854.pdf</a:t>
            </a:r>
            <a:endParaRPr lang="en-US" sz="1200" b="0" i="0" u="none" strike="noStrike" cap="none" baseline="0" dirty="0">
              <a:solidFill>
                <a:schemeClr val="dk1"/>
              </a:solidFill>
              <a:latin typeface="Arial"/>
              <a:ea typeface="Arial"/>
              <a:cs typeface="Arial"/>
              <a:sym typeface="Arial"/>
            </a:endParaRPr>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14</a:t>
            </a:fld>
            <a:endParaRPr lang="en-US"/>
          </a:p>
        </p:txBody>
      </p:sp>
    </p:spTree>
    <p:extLst>
      <p:ext uri="{BB962C8B-B14F-4D97-AF65-F5344CB8AC3E}">
        <p14:creationId xmlns:p14="http://schemas.microsoft.com/office/powerpoint/2010/main" val="3314495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rtl="0">
              <a:spcBef>
                <a:spcPts val="0"/>
              </a:spcBef>
              <a:buClr>
                <a:schemeClr val="dk1"/>
              </a:buClr>
              <a:buSzPct val="25000"/>
              <a:buFont typeface="Arial"/>
              <a:buNone/>
            </a:pPr>
            <a:r>
              <a:rPr lang="en-US" sz="1200" dirty="0">
                <a:solidFill>
                  <a:schemeClr val="dk1"/>
                </a:solidFill>
              </a:rPr>
              <a:t>Let’s stop and take a moment to reflect on the demographics of the patient population you serve or will serve. What risk factors for low literacy are represented in the population you serve?  </a:t>
            </a:r>
          </a:p>
          <a:p>
            <a:pPr marL="0" marR="0" lvl="0" indent="0" algn="l" rtl="0">
              <a:spcBef>
                <a:spcPts val="0"/>
              </a:spcBef>
              <a:buClr>
                <a:schemeClr val="dk1"/>
              </a:buClr>
              <a:buFont typeface="Arial"/>
              <a:buNone/>
            </a:pPr>
            <a:endParaRPr lang="en-US" sz="1200" dirty="0">
              <a:solidFill>
                <a:srgbClr val="0000FF"/>
              </a:solidFill>
            </a:endParaRPr>
          </a:p>
          <a:p>
            <a:pPr marL="0" marR="0" lvl="0" indent="0" algn="l" rtl="0">
              <a:spcBef>
                <a:spcPts val="0"/>
              </a:spcBef>
              <a:buClr>
                <a:schemeClr val="dk1"/>
              </a:buClr>
              <a:buSzPct val="25000"/>
              <a:buFont typeface="Arial"/>
              <a:buNone/>
            </a:pPr>
            <a:r>
              <a:rPr lang="en-US" sz="1200" dirty="0">
                <a:solidFill>
                  <a:srgbClr val="0000FF"/>
                </a:solidFill>
              </a:rPr>
              <a:t>Have students indicate red flags, as mentioned in previous slides, that may exist within their patient population. </a:t>
            </a:r>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15</a:t>
            </a:fld>
            <a:endParaRPr lang="en-US"/>
          </a:p>
        </p:txBody>
      </p:sp>
    </p:spTree>
    <p:extLst>
      <p:ext uri="{BB962C8B-B14F-4D97-AF65-F5344CB8AC3E}">
        <p14:creationId xmlns:p14="http://schemas.microsoft.com/office/powerpoint/2010/main" val="3779586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rtl="0">
              <a:spcBef>
                <a:spcPts val="0"/>
              </a:spcBef>
              <a:buClr>
                <a:schemeClr val="dk1"/>
              </a:buClr>
              <a:buSzPct val="25000"/>
              <a:buFont typeface="Arial"/>
              <a:buNone/>
            </a:pPr>
            <a:r>
              <a:rPr lang="en-US" sz="1200" dirty="0">
                <a:solidFill>
                  <a:schemeClr val="dk1"/>
                </a:solidFill>
              </a:rPr>
              <a:t>Let’s stop and take a moment to reflect on the demographics of the patient population you serve or will serve. What risk factors for low literacy are represented in the population you serve?  </a:t>
            </a:r>
          </a:p>
          <a:p>
            <a:pPr marL="0" marR="0" lvl="0" indent="0" algn="l" rtl="0">
              <a:spcBef>
                <a:spcPts val="0"/>
              </a:spcBef>
              <a:buClr>
                <a:schemeClr val="dk1"/>
              </a:buClr>
              <a:buFont typeface="Arial"/>
              <a:buNone/>
            </a:pPr>
            <a:endParaRPr lang="en-US" sz="1200" dirty="0">
              <a:solidFill>
                <a:srgbClr val="0000FF"/>
              </a:solidFill>
            </a:endParaRPr>
          </a:p>
          <a:p>
            <a:pPr marL="0" marR="0" lvl="0" indent="0" algn="l" rtl="0">
              <a:spcBef>
                <a:spcPts val="0"/>
              </a:spcBef>
              <a:buClr>
                <a:schemeClr val="dk1"/>
              </a:buClr>
              <a:buSzPct val="25000"/>
              <a:buFont typeface="Arial"/>
              <a:buNone/>
            </a:pPr>
            <a:r>
              <a:rPr lang="en-US" sz="1200" dirty="0">
                <a:solidFill>
                  <a:srgbClr val="0000FF"/>
                </a:solidFill>
              </a:rPr>
              <a:t>Have students indicate red flags, as mentioned in previous slides, that may exist within their patient population. </a:t>
            </a:r>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16</a:t>
            </a:fld>
            <a:endParaRPr lang="en-US"/>
          </a:p>
        </p:txBody>
      </p:sp>
    </p:spTree>
    <p:extLst>
      <p:ext uri="{BB962C8B-B14F-4D97-AF65-F5344CB8AC3E}">
        <p14:creationId xmlns:p14="http://schemas.microsoft.com/office/powerpoint/2010/main" val="877536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rtl="0">
              <a:spcBef>
                <a:spcPts val="0"/>
              </a:spcBef>
              <a:buNone/>
            </a:pPr>
            <a:r>
              <a:rPr lang="en-US" dirty="0">
                <a:solidFill>
                  <a:srgbClr val="0000FF"/>
                </a:solidFill>
              </a:rPr>
              <a:t>Thus</a:t>
            </a:r>
            <a:r>
              <a:rPr lang="en-US" baseline="0" dirty="0">
                <a:solidFill>
                  <a:srgbClr val="0000FF"/>
                </a:solidFill>
              </a:rPr>
              <a:t> far we have talked about health literacy and its impact on patients and their health.  Now we will turn our attention to </a:t>
            </a:r>
            <a:r>
              <a:rPr lang="en-US" i="1" baseline="0" dirty="0">
                <a:solidFill>
                  <a:srgbClr val="0000FF"/>
                </a:solidFill>
              </a:rPr>
              <a:t>what clinicians and manufacturing </a:t>
            </a:r>
            <a:r>
              <a:rPr lang="en-US" baseline="0" dirty="0">
                <a:solidFill>
                  <a:srgbClr val="0000FF"/>
                </a:solidFill>
              </a:rPr>
              <a:t>companies do to exacerbate the problems encountered by patients with low health literacy. </a:t>
            </a:r>
          </a:p>
          <a:p>
            <a:pPr rtl="0">
              <a:spcBef>
                <a:spcPts val="0"/>
              </a:spcBef>
              <a:buNone/>
            </a:pPr>
            <a:endParaRPr lang="en-US" baseline="0" dirty="0">
              <a:solidFill>
                <a:srgbClr val="0000FF"/>
              </a:solidFill>
            </a:endParaRPr>
          </a:p>
          <a:p>
            <a:pPr rtl="0">
              <a:spcBef>
                <a:spcPts val="0"/>
              </a:spcBef>
              <a:buNone/>
            </a:pPr>
            <a:r>
              <a:rPr lang="en-US" dirty="0">
                <a:solidFill>
                  <a:srgbClr val="0000FF"/>
                </a:solidFill>
              </a:rPr>
              <a:t>The reality is that </a:t>
            </a:r>
            <a:r>
              <a:rPr lang="en-US" baseline="0" dirty="0">
                <a:solidFill>
                  <a:srgbClr val="0000FF"/>
                </a:solidFill>
              </a:rPr>
              <a:t>health literacy is generally low across people all over the world.  Yet, clinicians all over the world tend to communicate with their clients without accounting for this fact.  Thus we speak to clients with an </a:t>
            </a:r>
            <a:r>
              <a:rPr lang="en-US" i="1" baseline="0" dirty="0">
                <a:solidFill>
                  <a:srgbClr val="0000FF"/>
                </a:solidFill>
              </a:rPr>
              <a:t>assumption</a:t>
            </a:r>
            <a:r>
              <a:rPr lang="en-US" baseline="0" dirty="0">
                <a:solidFill>
                  <a:srgbClr val="0000FF"/>
                </a:solidFill>
              </a:rPr>
              <a:t> that they have the same level of familiarity with medical terminology as we do, and that therefore, they must understand.  </a:t>
            </a:r>
          </a:p>
          <a:p>
            <a:pPr rtl="0">
              <a:spcBef>
                <a:spcPts val="0"/>
              </a:spcBef>
              <a:buNone/>
            </a:pPr>
            <a:endParaRPr lang="en-US" dirty="0">
              <a:solidFill>
                <a:srgbClr val="0000FF"/>
              </a:solidFill>
            </a:endParaRPr>
          </a:p>
          <a:p>
            <a:pPr rtl="0">
              <a:spcBef>
                <a:spcPts val="0"/>
              </a:spcBef>
              <a:buNone/>
            </a:pPr>
            <a:r>
              <a:rPr lang="en-US" dirty="0">
                <a:solidFill>
                  <a:srgbClr val="0000FF"/>
                </a:solidFill>
              </a:rPr>
              <a:t>Within a literature review, </a:t>
            </a:r>
            <a:r>
              <a:rPr lang="en-US" dirty="0" err="1">
                <a:solidFill>
                  <a:srgbClr val="0000FF"/>
                </a:solidFill>
              </a:rPr>
              <a:t>Willimas</a:t>
            </a:r>
            <a:r>
              <a:rPr lang="en-US" dirty="0">
                <a:solidFill>
                  <a:srgbClr val="0000FF"/>
                </a:solidFill>
              </a:rPr>
              <a:t> et. al (2002) reported on an older, yet still relevant study (Medical vocabulary knowledge among hospital patients) which evaluated 125 transcripts of patient-physician interviews between physicians and hospitalized patients. Results of the study revealed that much of what a patient is told is not understood by the patient, due to the manner in which the information is delivered. The use of medical jargon/ complicated vocabulary that surpasses the comprehension level of most patients, prevents many patients from achieving a full understanding of their medical situation.  </a:t>
            </a:r>
          </a:p>
          <a:p>
            <a:pPr rtl="0">
              <a:spcBef>
                <a:spcPts val="0"/>
              </a:spcBef>
              <a:buNone/>
            </a:pPr>
            <a:endParaRPr lang="en-US" dirty="0"/>
          </a:p>
          <a:p>
            <a:pPr rtl="0">
              <a:spcBef>
                <a:spcPts val="0"/>
              </a:spcBef>
              <a:buNone/>
            </a:pPr>
            <a:r>
              <a:rPr lang="en-US" b="1" dirty="0"/>
              <a:t>Note to instructor:  </a:t>
            </a:r>
            <a:r>
              <a:rPr lang="en-US" dirty="0"/>
              <a:t>review the results in the bubbles above.  </a:t>
            </a:r>
          </a:p>
          <a:p>
            <a:pPr rtl="0">
              <a:spcBef>
                <a:spcPts val="0"/>
              </a:spcBef>
              <a:buNone/>
            </a:pPr>
            <a:endParaRPr lang="en-US" dirty="0"/>
          </a:p>
          <a:p>
            <a:pPr rtl="0">
              <a:spcBef>
                <a:spcPts val="0"/>
              </a:spcBef>
              <a:buNone/>
            </a:pPr>
            <a:r>
              <a:rPr lang="en-US" dirty="0"/>
              <a:t>These results highlight the discrepancy between what practitioners </a:t>
            </a:r>
            <a:r>
              <a:rPr lang="en-US" i="1" dirty="0"/>
              <a:t>think </a:t>
            </a:r>
            <a:r>
              <a:rPr lang="en-US" dirty="0"/>
              <a:t>patients understand and what  patients</a:t>
            </a:r>
            <a:r>
              <a:rPr lang="en-US" baseline="0" dirty="0"/>
              <a:t> </a:t>
            </a:r>
            <a:r>
              <a:rPr lang="en-US" dirty="0"/>
              <a:t>actually understand.  </a:t>
            </a:r>
            <a:r>
              <a:rPr lang="en-US" dirty="0">
                <a:solidFill>
                  <a:srgbClr val="0000FF"/>
                </a:solidFill>
              </a:rPr>
              <a:t>Think back on your own experiences as a patient and to the video re-enactment of Sophia and James. The confusion evidenced by Sophia regarding her programs and many of the terms used by James may provide a barrier to positive outcomes, as it is clear Sophia was not understanding what James meant, or what it means for her choosing one program over another. </a:t>
            </a:r>
          </a:p>
          <a:p>
            <a:pPr rtl="0">
              <a:spcBef>
                <a:spcPts val="0"/>
              </a:spcBef>
              <a:buNone/>
            </a:pPr>
            <a:endParaRPr lang="en-US" dirty="0">
              <a:solidFill>
                <a:srgbClr val="0000FF"/>
              </a:solidFill>
            </a:endParaRPr>
          </a:p>
          <a:p>
            <a:pPr rtl="0">
              <a:spcBef>
                <a:spcPts val="0"/>
              </a:spcBef>
              <a:buNone/>
            </a:pPr>
            <a:r>
              <a:rPr lang="en-US" dirty="0">
                <a:solidFill>
                  <a:srgbClr val="0000FF"/>
                </a:solidFill>
              </a:rPr>
              <a:t>If</a:t>
            </a:r>
            <a:r>
              <a:rPr lang="en-US" baseline="0" dirty="0">
                <a:solidFill>
                  <a:srgbClr val="0000FF"/>
                </a:solidFill>
              </a:rPr>
              <a:t> on your SILS answer you noted you sometimes need adaptations, consider whether reason for this may be due to excessive use of jargon.</a:t>
            </a:r>
            <a:endParaRPr lang="en-US" dirty="0">
              <a:solidFill>
                <a:srgbClr val="0000FF"/>
              </a:solidFill>
            </a:endParaRPr>
          </a:p>
          <a:p>
            <a:pPr rtl="0">
              <a:spcBef>
                <a:spcPts val="0"/>
              </a:spcBef>
              <a:buNone/>
            </a:pPr>
            <a:endParaRPr lang="en-US" dirty="0">
              <a:solidFill>
                <a:srgbClr val="0000FF"/>
              </a:solidFill>
            </a:endParaRPr>
          </a:p>
          <a:p>
            <a:pPr>
              <a:spcBef>
                <a:spcPts val="0"/>
              </a:spcBef>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17</a:t>
            </a:fld>
            <a:endParaRPr lang="en-US"/>
          </a:p>
        </p:txBody>
      </p:sp>
    </p:spTree>
    <p:extLst>
      <p:ext uri="{BB962C8B-B14F-4D97-AF65-F5344CB8AC3E}">
        <p14:creationId xmlns:p14="http://schemas.microsoft.com/office/powerpoint/2010/main" val="1390094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Tx/>
              <a:buFont typeface="Arial"/>
              <a:buNone/>
              <a:tabLst/>
              <a:defRPr/>
            </a:pPr>
            <a:r>
              <a:rPr lang="en-US" sz="1200" b="0" i="0" u="none" strike="noStrike" cap="none" baseline="0" dirty="0">
                <a:solidFill>
                  <a:schemeClr val="dk1"/>
                </a:solidFill>
                <a:latin typeface="Arial"/>
                <a:ea typeface="Arial"/>
                <a:cs typeface="Arial"/>
                <a:sym typeface="Arial"/>
              </a:rPr>
              <a:t>The results of the study reviewed in the previous study </a:t>
            </a:r>
            <a:r>
              <a:rPr lang="en" sz="1200" dirty="0">
                <a:solidFill>
                  <a:srgbClr val="0000FF"/>
                </a:solidFill>
              </a:rPr>
              <a:t>revealed that much of what a patient is told</a:t>
            </a:r>
            <a:r>
              <a:rPr lang="en-US" sz="1200" dirty="0">
                <a:solidFill>
                  <a:srgbClr val="0000FF"/>
                </a:solidFill>
              </a:rPr>
              <a:t> by</a:t>
            </a:r>
            <a:r>
              <a:rPr lang="en-US" sz="1200" baseline="0" dirty="0">
                <a:solidFill>
                  <a:srgbClr val="0000FF"/>
                </a:solidFill>
              </a:rPr>
              <a:t> a clinician</a:t>
            </a:r>
            <a:r>
              <a:rPr lang="en" sz="1200" dirty="0">
                <a:solidFill>
                  <a:srgbClr val="0000FF"/>
                </a:solidFill>
              </a:rPr>
              <a:t>, is not understood by the patient, due to the manner in which the information is delivered</a:t>
            </a:r>
            <a:r>
              <a:rPr lang="en-US" sz="1200" dirty="0">
                <a:solidFill>
                  <a:srgbClr val="0000FF"/>
                </a:solidFill>
              </a:rPr>
              <a:t> by clinicians</a:t>
            </a:r>
            <a:r>
              <a:rPr lang="en" sz="1200" dirty="0">
                <a:solidFill>
                  <a:srgbClr val="0000FF"/>
                </a:solidFill>
              </a:rPr>
              <a:t>.</a:t>
            </a:r>
            <a:r>
              <a:rPr lang="en-US" sz="1200" dirty="0">
                <a:solidFill>
                  <a:srgbClr val="0000FF"/>
                </a:solidFill>
              </a:rPr>
              <a:t>  Although</a:t>
            </a:r>
            <a:r>
              <a:rPr lang="en-US" sz="1200" baseline="0" dirty="0">
                <a:solidFill>
                  <a:srgbClr val="0000FF"/>
                </a:solidFill>
              </a:rPr>
              <a:t> we cannot change patient literacy levels, we can improve health literacy by communicating in ways we know we are being understood.</a:t>
            </a:r>
            <a:r>
              <a:rPr lang="en" sz="1200" dirty="0">
                <a:solidFill>
                  <a:srgbClr val="0000FF"/>
                </a:solidFill>
              </a:rPr>
              <a:t> </a:t>
            </a:r>
            <a:endParaRPr lang="en-US" sz="1200" dirty="0">
              <a:solidFill>
                <a:srgbClr val="0000FF"/>
              </a:solidFill>
            </a:endParaRPr>
          </a:p>
          <a:p>
            <a:pPr marL="0" marR="0" lvl="0" indent="0" algn="just" rtl="0">
              <a:lnSpc>
                <a:spcPct val="115000"/>
              </a:lnSpc>
              <a:spcBef>
                <a:spcPts val="0"/>
              </a:spcBef>
              <a:spcAft>
                <a:spcPts val="0"/>
              </a:spcAft>
              <a:buClr>
                <a:schemeClr val="dk1"/>
              </a:buClr>
              <a:buSzPct val="25000"/>
              <a:buFont typeface="Arial"/>
              <a:buNone/>
            </a:pPr>
            <a:endParaRPr lang="en-US" sz="1200" b="0" i="0" u="none" strike="noStrike" cap="none" baseline="0" dirty="0">
              <a:solidFill>
                <a:srgbClr val="0000FF"/>
              </a:solidFill>
              <a:latin typeface="Arial"/>
              <a:ea typeface="Arial"/>
              <a:cs typeface="Arial"/>
              <a:sym typeface="Arial"/>
            </a:endParaRPr>
          </a:p>
          <a:p>
            <a:pPr marL="0" marR="0" lvl="0" indent="0" algn="just" rtl="0">
              <a:lnSpc>
                <a:spcPct val="115000"/>
              </a:lnSpc>
              <a:spcBef>
                <a:spcPts val="0"/>
              </a:spcBef>
              <a:spcAft>
                <a:spcPts val="0"/>
              </a:spcAft>
              <a:buClr>
                <a:schemeClr val="dk1"/>
              </a:buClr>
              <a:buSzPct val="25000"/>
              <a:buFont typeface="Arial"/>
              <a:buNone/>
            </a:pPr>
            <a:r>
              <a:rPr lang="en-US" sz="1200" b="0" i="0" u="none" strike="noStrike" cap="none" baseline="0" dirty="0">
                <a:solidFill>
                  <a:srgbClr val="0000FF"/>
                </a:solidFill>
                <a:latin typeface="Arial"/>
                <a:ea typeface="Arial"/>
                <a:cs typeface="Arial"/>
                <a:sym typeface="Arial"/>
              </a:rPr>
              <a:t>In fact </a:t>
            </a:r>
            <a:r>
              <a:rPr lang="en-US" sz="1200" b="0" i="0" u="none" strike="noStrike" cap="none" baseline="0" dirty="0">
                <a:solidFill>
                  <a:srgbClr val="1A1A1A"/>
                </a:solidFill>
                <a:latin typeface="+mn-lt"/>
                <a:ea typeface="Arial"/>
                <a:cs typeface="Arial"/>
                <a:sym typeface="Arial"/>
                <a:rtl val="0"/>
              </a:rPr>
              <a:t>m</a:t>
            </a:r>
            <a:r>
              <a:rPr lang="en" sz="1200" b="0" i="0" u="none" strike="noStrike" cap="none" baseline="0" dirty="0">
                <a:solidFill>
                  <a:srgbClr val="1A1A1A"/>
                </a:solidFill>
                <a:latin typeface="+mn-lt"/>
                <a:ea typeface="Arial"/>
                <a:cs typeface="Arial"/>
                <a:sym typeface="Arial"/>
                <a:rtl val="0"/>
              </a:rPr>
              <a:t>ultiple studies have determined that information retention and comprehension are very poor among patients</a:t>
            </a:r>
            <a:r>
              <a:rPr lang="en-US" sz="1200" b="0" i="0" u="none" strike="noStrike" cap="none" baseline="0" dirty="0">
                <a:solidFill>
                  <a:srgbClr val="1A1A1A"/>
                </a:solidFill>
                <a:latin typeface="+mn-lt"/>
                <a:ea typeface="Arial"/>
                <a:cs typeface="Arial"/>
                <a:sym typeface="Arial"/>
                <a:rtl val="0"/>
              </a:rPr>
              <a:t>, regardless of their age or education level</a:t>
            </a:r>
            <a:r>
              <a:rPr lang="en" sz="1200" b="0" i="0" u="none" strike="noStrike" cap="none" baseline="0" dirty="0">
                <a:solidFill>
                  <a:srgbClr val="1A1A1A"/>
                </a:solidFill>
                <a:latin typeface="+mn-lt"/>
                <a:ea typeface="Arial"/>
                <a:cs typeface="Arial"/>
                <a:sym typeface="Arial"/>
                <a:rtl val="0"/>
              </a:rPr>
              <a:t>.</a:t>
            </a:r>
            <a:endParaRPr lang="en-US" sz="1200" b="0" i="0" u="none" strike="noStrike" cap="none" baseline="0" dirty="0">
              <a:solidFill>
                <a:srgbClr val="1A1A1A"/>
              </a:solidFill>
              <a:latin typeface="+mn-lt"/>
              <a:ea typeface="Arial"/>
              <a:cs typeface="Arial"/>
              <a:sym typeface="Arial"/>
              <a:rtl val="0"/>
            </a:endParaRPr>
          </a:p>
          <a:p>
            <a:pPr marL="0" marR="0" lvl="0" indent="0" algn="just" rtl="0">
              <a:lnSpc>
                <a:spcPct val="115000"/>
              </a:lnSpc>
              <a:spcBef>
                <a:spcPts val="0"/>
              </a:spcBef>
              <a:spcAft>
                <a:spcPts val="0"/>
              </a:spcAft>
              <a:buClr>
                <a:schemeClr val="dk1"/>
              </a:buClr>
              <a:buSzPct val="25000"/>
              <a:buFont typeface="Arial"/>
              <a:buNone/>
            </a:pPr>
            <a:endParaRPr lang="en-US" sz="1200" b="0" i="0" u="none" strike="noStrike" cap="none" baseline="0" dirty="0">
              <a:solidFill>
                <a:srgbClr val="1A1A1A"/>
              </a:solidFill>
              <a:latin typeface="+mn-lt"/>
              <a:ea typeface="Arial"/>
              <a:cs typeface="Arial"/>
              <a:sym typeface="Arial"/>
              <a:rtl val="0"/>
            </a:endParaRPr>
          </a:p>
          <a:p>
            <a:pPr marL="0" marR="0" lvl="0" indent="0" algn="just" rtl="0">
              <a:lnSpc>
                <a:spcPct val="115000"/>
              </a:lnSpc>
              <a:spcBef>
                <a:spcPts val="0"/>
              </a:spcBef>
              <a:spcAft>
                <a:spcPts val="0"/>
              </a:spcAft>
              <a:buClr>
                <a:schemeClr val="dk1"/>
              </a:buClr>
              <a:buSzPct val="25000"/>
              <a:buFont typeface="Arial"/>
              <a:buNone/>
            </a:pPr>
            <a:r>
              <a:rPr lang="en-US" sz="1200" b="0" i="0" u="none" strike="noStrike" cap="none" baseline="0" dirty="0">
                <a:solidFill>
                  <a:srgbClr val="1A1A1A"/>
                </a:solidFill>
                <a:latin typeface="+mn-lt"/>
                <a:ea typeface="Arial"/>
                <a:cs typeface="Arial"/>
                <a:sym typeface="Arial"/>
                <a:rtl val="0"/>
              </a:rPr>
              <a:t>Research has shown that patients remember and understand less than half of what is explained by clinicians.</a:t>
            </a:r>
          </a:p>
          <a:p>
            <a:pPr marL="0" marR="0" lvl="0" indent="0" algn="just" rtl="0">
              <a:lnSpc>
                <a:spcPct val="115000"/>
              </a:lnSpc>
              <a:spcBef>
                <a:spcPts val="0"/>
              </a:spcBef>
              <a:spcAft>
                <a:spcPts val="0"/>
              </a:spcAft>
              <a:buClr>
                <a:schemeClr val="dk1"/>
              </a:buClr>
              <a:buSzPct val="25000"/>
              <a:buFont typeface="Arial"/>
              <a:buNone/>
            </a:pPr>
            <a:endParaRPr lang="en-US" sz="1200" b="0" i="0" u="none" strike="noStrike" cap="none" baseline="0" dirty="0">
              <a:solidFill>
                <a:srgbClr val="1A1A1A"/>
              </a:solidFill>
              <a:latin typeface="+mn-lt"/>
              <a:ea typeface="Arial"/>
              <a:cs typeface="Arial"/>
              <a:sym typeface="Arial"/>
              <a:rtl val="0"/>
            </a:endParaRPr>
          </a:p>
          <a:p>
            <a:pPr marL="0" marR="0" lvl="0" indent="0" algn="just" rtl="0">
              <a:lnSpc>
                <a:spcPct val="115000"/>
              </a:lnSpc>
              <a:spcBef>
                <a:spcPts val="0"/>
              </a:spcBef>
              <a:spcAft>
                <a:spcPts val="0"/>
              </a:spcAft>
              <a:buClr>
                <a:schemeClr val="dk1"/>
              </a:buClr>
              <a:buSzPct val="25000"/>
              <a:buFont typeface="Arial"/>
              <a:buNone/>
            </a:pPr>
            <a:r>
              <a:rPr lang="en-US" sz="1200" b="0" i="0" u="none" strike="noStrike" cap="none" baseline="0" dirty="0">
                <a:solidFill>
                  <a:srgbClr val="1A1A1A"/>
                </a:solidFill>
                <a:latin typeface="+mn-lt"/>
                <a:ea typeface="Arial"/>
                <a:cs typeface="Arial"/>
                <a:sym typeface="Arial"/>
                <a:rtl val="0"/>
              </a:rPr>
              <a:t>Specifically 40-80% of medical information received is forgotten immediately.</a:t>
            </a:r>
          </a:p>
          <a:p>
            <a:pPr marL="0" marR="0" lvl="0" indent="0" algn="just" rtl="0">
              <a:lnSpc>
                <a:spcPct val="115000"/>
              </a:lnSpc>
              <a:spcBef>
                <a:spcPts val="0"/>
              </a:spcBef>
              <a:spcAft>
                <a:spcPts val="0"/>
              </a:spcAft>
              <a:buClr>
                <a:schemeClr val="dk1"/>
              </a:buClr>
              <a:buSzPct val="25000"/>
              <a:buFont typeface="Arial"/>
              <a:buNone/>
            </a:pPr>
            <a:endParaRPr lang="en-US" sz="1200" b="0" i="0" u="none" strike="noStrike" cap="none" baseline="0" dirty="0">
              <a:solidFill>
                <a:srgbClr val="1A1A1A"/>
              </a:solidFill>
              <a:latin typeface="+mn-lt"/>
              <a:ea typeface="Arial"/>
              <a:cs typeface="Arial"/>
              <a:sym typeface="Arial"/>
              <a:rtl val="0"/>
            </a:endParaRPr>
          </a:p>
          <a:p>
            <a:pPr marL="0" marR="0" lvl="0" indent="0" algn="just" rtl="0">
              <a:lnSpc>
                <a:spcPct val="115000"/>
              </a:lnSpc>
              <a:spcBef>
                <a:spcPts val="0"/>
              </a:spcBef>
              <a:spcAft>
                <a:spcPts val="0"/>
              </a:spcAft>
              <a:buClr>
                <a:schemeClr val="dk1"/>
              </a:buClr>
              <a:buSzPct val="25000"/>
              <a:buFont typeface="Arial"/>
              <a:buNone/>
            </a:pPr>
            <a:r>
              <a:rPr lang="en-US" sz="1200" b="0" i="0" u="none" strike="noStrike" cap="none" baseline="0" dirty="0">
                <a:solidFill>
                  <a:srgbClr val="1A1A1A"/>
                </a:solidFill>
                <a:latin typeface="+mn-lt"/>
                <a:ea typeface="Arial"/>
                <a:cs typeface="Arial"/>
                <a:sym typeface="Arial"/>
                <a:rtl val="0"/>
              </a:rPr>
              <a:t>And even then, 50% of the information retained is incorrect. </a:t>
            </a:r>
          </a:p>
          <a:p>
            <a:pPr marL="0" marR="0" lvl="0" indent="0" algn="just" rtl="0">
              <a:lnSpc>
                <a:spcPct val="115000"/>
              </a:lnSpc>
              <a:spcBef>
                <a:spcPts val="0"/>
              </a:spcBef>
              <a:spcAft>
                <a:spcPts val="0"/>
              </a:spcAft>
              <a:buClr>
                <a:schemeClr val="dk1"/>
              </a:buClr>
              <a:buSzPct val="25000"/>
              <a:buFont typeface="Arial"/>
              <a:buNone/>
            </a:pPr>
            <a:endParaRPr lang="en-US" sz="1200" b="0" i="0" u="none" strike="noStrike" cap="none" baseline="0" dirty="0">
              <a:solidFill>
                <a:srgbClr val="1A1A1A"/>
              </a:solidFill>
              <a:latin typeface="+mn-lt"/>
              <a:ea typeface="Arial"/>
              <a:cs typeface="Arial"/>
              <a:sym typeface="Arial"/>
              <a:rtl val="0"/>
            </a:endParaRPr>
          </a:p>
          <a:p>
            <a:pPr marL="0" marR="0" lvl="0" indent="0" algn="just" rtl="0">
              <a:lnSpc>
                <a:spcPct val="115000"/>
              </a:lnSpc>
              <a:spcBef>
                <a:spcPts val="0"/>
              </a:spcBef>
              <a:spcAft>
                <a:spcPts val="0"/>
              </a:spcAft>
              <a:buClr>
                <a:schemeClr val="dk1"/>
              </a:buClr>
              <a:buSzPct val="25000"/>
              <a:buFont typeface="Arial"/>
              <a:buNone/>
            </a:pPr>
            <a:r>
              <a:rPr lang="en-US" sz="1200" b="0" i="0" u="none" strike="noStrike" cap="none" baseline="0" dirty="0">
                <a:solidFill>
                  <a:srgbClr val="1A1A1A"/>
                </a:solidFill>
                <a:latin typeface="+mn-lt"/>
                <a:ea typeface="Arial"/>
                <a:cs typeface="Arial"/>
                <a:sym typeface="Arial"/>
                <a:rtl val="0"/>
              </a:rPr>
              <a:t>Thus, it is essential to check and confirm patient understanding across oral, printed, and web-based sources of information. </a:t>
            </a:r>
            <a:endParaRPr lang="en" sz="1200" b="0" i="0" u="none" strike="noStrike" cap="none" baseline="0" dirty="0">
              <a:solidFill>
                <a:srgbClr val="1A1A1A"/>
              </a:solidFill>
              <a:latin typeface="+mn-lt"/>
              <a:ea typeface="Arial"/>
              <a:cs typeface="Arial"/>
              <a:sym typeface="Arial"/>
              <a:rtl val="0"/>
            </a:endParaRP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18</a:t>
            </a:fld>
            <a:endParaRPr lang="en-US"/>
          </a:p>
        </p:txBody>
      </p:sp>
    </p:spTree>
    <p:extLst>
      <p:ext uri="{BB962C8B-B14F-4D97-AF65-F5344CB8AC3E}">
        <p14:creationId xmlns:p14="http://schemas.microsoft.com/office/powerpoint/2010/main" val="2726264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buNone/>
            </a:pPr>
            <a:r>
              <a:rPr lang="en-US" dirty="0"/>
              <a:t>Let’s consider the</a:t>
            </a:r>
            <a:r>
              <a:rPr lang="en-US" baseline="0" dirty="0"/>
              <a:t> patient perspective once more by watching an ethnographic video and reflect on </a:t>
            </a:r>
            <a:r>
              <a:rPr lang="en-US" dirty="0"/>
              <a:t>how Kathleen’s mother remembers being counseled about her daughter’s hearing loss. Notice the</a:t>
            </a:r>
            <a:r>
              <a:rPr lang="en-US" baseline="0" dirty="0"/>
              <a:t> ways in which</a:t>
            </a:r>
            <a:r>
              <a:rPr lang="en-US" dirty="0"/>
              <a:t> the lack of clear information affected her and the family. </a:t>
            </a:r>
          </a:p>
          <a:p>
            <a:pPr rtl="0">
              <a:spcBef>
                <a:spcPts val="0"/>
              </a:spcBef>
              <a:buNone/>
            </a:pPr>
            <a:endParaRPr lang="en-US" dirty="0"/>
          </a:p>
          <a:p>
            <a:pPr rtl="0">
              <a:spcBef>
                <a:spcPts val="0"/>
              </a:spcBef>
              <a:buNone/>
            </a:pPr>
            <a:r>
              <a:rPr lang="en-US" dirty="0"/>
              <a:t>Note</a:t>
            </a:r>
            <a:r>
              <a:rPr lang="en-US" baseline="0" dirty="0"/>
              <a:t> </a:t>
            </a:r>
            <a:r>
              <a:rPr lang="en-US" baseline="0" noProof="0" dirty="0"/>
              <a:t>to instructor</a:t>
            </a:r>
            <a:r>
              <a:rPr lang="en-US" baseline="0" dirty="0"/>
              <a:t>: Please log into the Ida Institute website, click on the following link, go to the section called “Health Literacy” and watch the video of Kathleen and her family: </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http://idainstitute.com/toolbox/university_course/videos_and_handouts/unit_ii/</a:t>
            </a:r>
            <a:endParaRPr lang="en-US" dirty="0"/>
          </a:p>
          <a:p>
            <a:pPr rtl="0">
              <a:spcBef>
                <a:spcPts val="0"/>
              </a:spcBef>
              <a:buNone/>
            </a:pPr>
            <a:endParaRPr lang="en-US" dirty="0"/>
          </a:p>
          <a:p>
            <a:pPr rtl="0">
              <a:spcBef>
                <a:spcPts val="0"/>
              </a:spcBef>
              <a:buNone/>
            </a:pPr>
            <a:r>
              <a:rPr lang="en-US" dirty="0"/>
              <a:t>Possible discussion points:  Notice how frustrated Kathleen’s mom looks when she recalls how the audiogram was explained to her.  Also, notice that she states they mentioned “Megahertz”, </a:t>
            </a:r>
            <a:r>
              <a:rPr lang="en-US" dirty="0" err="1"/>
              <a:t>etc</a:t>
            </a:r>
            <a:r>
              <a:rPr lang="en-US" dirty="0"/>
              <a:t>… and how she just didn’t understand what her daughter could hear.  She goes on to say, if someone said she had trouble with /</a:t>
            </a:r>
            <a:r>
              <a:rPr lang="en-US" dirty="0" err="1"/>
              <a:t>sh</a:t>
            </a:r>
            <a:r>
              <a:rPr lang="en-US" dirty="0"/>
              <a:t>/ that is something she could understand.  So, here Kathleen’s mom gives a perfect example of unclear and clear language within audiologic appointments.  </a:t>
            </a:r>
          </a:p>
          <a:p>
            <a:pPr rtl="0">
              <a:spcBef>
                <a:spcPts val="0"/>
              </a:spcBef>
              <a:buNone/>
            </a:pPr>
            <a:endParaRPr lang="en-US" dirty="0"/>
          </a:p>
          <a:p>
            <a:pPr>
              <a:spcBef>
                <a:spcPts val="0"/>
              </a:spcBef>
              <a:buNone/>
            </a:pPr>
            <a:r>
              <a:rPr lang="en-US" dirty="0"/>
              <a:t>Additionally, she mentions that when she didn’t understand the terminology, she felt silly or embarrassed.  At some point, when patients feel this way, they may stop asking question because they may not want to show their embarrassment.  This could create negative outcomes, if clarification, and understanding is not confirmed by the audiologist. </a:t>
            </a: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19</a:t>
            </a:fld>
            <a:endParaRPr lang="en-US"/>
          </a:p>
        </p:txBody>
      </p:sp>
    </p:spTree>
    <p:extLst>
      <p:ext uri="{BB962C8B-B14F-4D97-AF65-F5344CB8AC3E}">
        <p14:creationId xmlns:p14="http://schemas.microsoft.com/office/powerpoint/2010/main" val="826953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Source: Reducing the Risk by Designing a Safer, Shame-Free Health Care Environment.  AMA, 2007</a:t>
            </a:r>
          </a:p>
          <a:p>
            <a:pPr marL="0" marR="0" lvl="0" indent="0" algn="l" rtl="0">
              <a:spcBef>
                <a:spcPts val="0"/>
              </a:spcBef>
              <a:buClr>
                <a:schemeClr val="dk1"/>
              </a:buClr>
              <a:buFont typeface="Arial"/>
              <a:buNone/>
            </a:pPr>
            <a:endParaRPr lang="en-US" sz="1200" b="0" i="0" u="none" strike="noStrike" cap="none" baseline="0"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20</a:t>
            </a:fld>
            <a:endParaRPr lang="en-US"/>
          </a:p>
        </p:txBody>
      </p:sp>
    </p:spTree>
    <p:extLst>
      <p:ext uri="{BB962C8B-B14F-4D97-AF65-F5344CB8AC3E}">
        <p14:creationId xmlns:p14="http://schemas.microsoft.com/office/powerpoint/2010/main" val="636946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Arial"/>
              <a:buNone/>
            </a:pPr>
            <a:r>
              <a:rPr lang="en-US" sz="1200" dirty="0">
                <a:solidFill>
                  <a:srgbClr val="0000FF"/>
                </a:solidFill>
              </a:rPr>
              <a:t>Today we are going to be talking about health</a:t>
            </a:r>
            <a:r>
              <a:rPr lang="en-US" sz="1200" baseline="0" dirty="0">
                <a:solidFill>
                  <a:srgbClr val="0000FF"/>
                </a:solidFill>
              </a:rPr>
              <a:t> literacy.  Before we begin discussing the specifics on health care literacy, we would like to have </a:t>
            </a:r>
            <a:r>
              <a:rPr lang="en-US" sz="1200" baseline="0" dirty="0" err="1">
                <a:solidFill>
                  <a:srgbClr val="0000FF"/>
                </a:solidFill>
              </a:rPr>
              <a:t>h</a:t>
            </a:r>
            <a:r>
              <a:rPr lang="en-US" sz="1200" dirty="0" err="1">
                <a:solidFill>
                  <a:srgbClr val="0000FF"/>
                </a:solidFill>
              </a:rPr>
              <a:t>ave</a:t>
            </a:r>
            <a:r>
              <a:rPr lang="en-US" sz="1200" dirty="0">
                <a:solidFill>
                  <a:srgbClr val="0000FF"/>
                </a:solidFill>
              </a:rPr>
              <a:t> each student take this literacy screener,</a:t>
            </a:r>
            <a:r>
              <a:rPr lang="en-US" sz="1200" baseline="0" dirty="0">
                <a:solidFill>
                  <a:srgbClr val="0000FF"/>
                </a:solidFill>
              </a:rPr>
              <a:t> called the Single Item Literacy Screener (SILS).</a:t>
            </a:r>
          </a:p>
          <a:p>
            <a:pPr marL="0" marR="0" lvl="0" indent="0" algn="l" rtl="0">
              <a:spcBef>
                <a:spcPts val="0"/>
              </a:spcBef>
              <a:buClr>
                <a:schemeClr val="dk1"/>
              </a:buClr>
              <a:buSzPct val="25000"/>
              <a:buFont typeface="Arial"/>
              <a:buNone/>
            </a:pPr>
            <a:endParaRPr lang="en-US" sz="1200" baseline="0" dirty="0">
              <a:solidFill>
                <a:srgbClr val="0000FF"/>
              </a:solidFill>
            </a:endParaRPr>
          </a:p>
          <a:p>
            <a:pPr marL="0" marR="0" lvl="0" indent="0" algn="l" rtl="0">
              <a:spcBef>
                <a:spcPts val="0"/>
              </a:spcBef>
              <a:buClr>
                <a:schemeClr val="dk1"/>
              </a:buClr>
              <a:buSzPct val="25000"/>
              <a:buFont typeface="Arial"/>
              <a:buNone/>
            </a:pPr>
            <a:r>
              <a:rPr lang="en-US" sz="1200" baseline="0" dirty="0">
                <a:solidFill>
                  <a:srgbClr val="0000FF"/>
                </a:solidFill>
              </a:rPr>
              <a:t>Please have the student answer the question on the slide:  How often do you need to have someone help you when you read instructions, pamphlets or other materials provided by your doctor or pharmacy.  The student may answer Always, Often, Sometimes, Rarely, Never.</a:t>
            </a:r>
          </a:p>
          <a:p>
            <a:pPr marL="0" marR="0" lvl="0" indent="0" algn="l" rtl="0">
              <a:spcBef>
                <a:spcPts val="0"/>
              </a:spcBef>
              <a:buClr>
                <a:schemeClr val="dk1"/>
              </a:buClr>
              <a:buSzPct val="25000"/>
              <a:buFont typeface="Arial"/>
              <a:buNone/>
            </a:pPr>
            <a:endParaRPr lang="en-US" sz="1200" dirty="0">
              <a:solidFill>
                <a:srgbClr val="0000FF"/>
              </a:solidFill>
            </a:endParaRPr>
          </a:p>
          <a:p>
            <a:pPr marL="457200" marR="0" lvl="0" indent="-298450" algn="l" rtl="0">
              <a:spcBef>
                <a:spcPts val="0"/>
              </a:spcBef>
              <a:buClr>
                <a:srgbClr val="0000FF"/>
              </a:buClr>
              <a:buSzPct val="100000"/>
              <a:buFont typeface="Arial"/>
              <a:buChar char="-"/>
            </a:pPr>
            <a:r>
              <a:rPr lang="en-US" sz="1200" dirty="0">
                <a:solidFill>
                  <a:srgbClr val="0000FF"/>
                </a:solidFill>
              </a:rPr>
              <a:t>If a student answers with either “never” or “rarely”, they “pass”,</a:t>
            </a:r>
            <a:r>
              <a:rPr lang="en-US" sz="1200" baseline="0" dirty="0">
                <a:solidFill>
                  <a:srgbClr val="0000FF"/>
                </a:solidFill>
              </a:rPr>
              <a:t> and this means they don’t need modifications.</a:t>
            </a:r>
            <a:endParaRPr lang="en-US" sz="1200" dirty="0">
              <a:solidFill>
                <a:srgbClr val="0000FF"/>
              </a:solidFill>
            </a:endParaRPr>
          </a:p>
          <a:p>
            <a:pPr marL="457200" marR="0" lvl="0" indent="-298450" algn="l" rtl="0">
              <a:spcBef>
                <a:spcPts val="0"/>
              </a:spcBef>
              <a:buClr>
                <a:srgbClr val="0000FF"/>
              </a:buClr>
              <a:buSzPct val="100000"/>
              <a:buFont typeface="Arial"/>
              <a:buChar char="-"/>
            </a:pPr>
            <a:r>
              <a:rPr lang="en-US" sz="1200" dirty="0">
                <a:solidFill>
                  <a:srgbClr val="0000FF"/>
                </a:solidFill>
              </a:rPr>
              <a:t>If a student answers with either “always” “often” or “sometimes” this is considered a positive result and suggests that health care literacy skills are such that they will require a clinician to modify the way in which they present information.   This</a:t>
            </a:r>
            <a:r>
              <a:rPr lang="en-US" sz="1200" baseline="0" dirty="0">
                <a:solidFill>
                  <a:srgbClr val="0000FF"/>
                </a:solidFill>
              </a:rPr>
              <a:t> is the results we may be more likely to see in patients. </a:t>
            </a:r>
            <a:endParaRPr lang="en-US" sz="1200" dirty="0">
              <a:solidFill>
                <a:srgbClr val="0000FF"/>
              </a:solidFill>
            </a:endParaRPr>
          </a:p>
          <a:p>
            <a:pPr marR="0" algn="l" rtl="0">
              <a:spcBef>
                <a:spcPts val="0"/>
              </a:spcBef>
              <a:buNone/>
            </a:pPr>
            <a:endParaRPr lang="en-US" sz="1200" dirty="0">
              <a:solidFill>
                <a:srgbClr val="0000FF"/>
              </a:solidFill>
            </a:endParaRPr>
          </a:p>
          <a:p>
            <a:pPr marR="0" lvl="0" algn="l" rtl="0">
              <a:spcBef>
                <a:spcPts val="0"/>
              </a:spcBef>
              <a:buNone/>
            </a:pPr>
            <a:r>
              <a:rPr lang="en-US" sz="1200" dirty="0">
                <a:solidFill>
                  <a:srgbClr val="0000FF"/>
                </a:solidFill>
              </a:rPr>
              <a:t>It should be noted how quickly this screening was performed. Please have the students keep this information for themselves and have them</a:t>
            </a:r>
            <a:r>
              <a:rPr lang="en-US" sz="1200" baseline="0" dirty="0">
                <a:solidFill>
                  <a:srgbClr val="0000FF"/>
                </a:solidFill>
              </a:rPr>
              <a:t> reflect on how they could incorporate this in their daily clinical routines. We will refer back to this screener throughout the lecture and reflect on its usefulness.</a:t>
            </a:r>
            <a:endParaRPr lang="en-US" sz="1200" dirty="0">
              <a:solidFill>
                <a:srgbClr val="0000FF"/>
              </a:solidFill>
            </a:endParaRP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3</a:t>
            </a:fld>
            <a:endParaRPr lang="en-US"/>
          </a:p>
        </p:txBody>
      </p:sp>
    </p:spTree>
    <p:extLst>
      <p:ext uri="{BB962C8B-B14F-4D97-AF65-F5344CB8AC3E}">
        <p14:creationId xmlns:p14="http://schemas.microsoft.com/office/powerpoint/2010/main" val="1238710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rtl="0">
              <a:lnSpc>
                <a:spcPct val="115000"/>
              </a:lnSpc>
              <a:spcBef>
                <a:spcPts val="0"/>
              </a:spcBef>
              <a:buClr>
                <a:schemeClr val="dk1"/>
              </a:buClr>
              <a:buSzPct val="25000"/>
              <a:buFont typeface="Arial"/>
              <a:buNone/>
            </a:pPr>
            <a:r>
              <a:rPr lang="en-US" dirty="0"/>
              <a:t>As</a:t>
            </a:r>
            <a:r>
              <a:rPr lang="en-US" baseline="0" dirty="0"/>
              <a:t> we begin or continue our training in Audiology, it is important to understand several aspects of our patient’s literacy and health literacy and to examine those in the context of how we communicate in clinical situations.  </a:t>
            </a:r>
            <a:r>
              <a:rPr lang="en-US" dirty="0"/>
              <a:t>In the next set of slides we will review a recent research article that was published by Nair &amp; </a:t>
            </a:r>
            <a:r>
              <a:rPr lang="en-US" dirty="0" err="1"/>
              <a:t>Cienkowski</a:t>
            </a:r>
            <a:r>
              <a:rPr lang="en-US" dirty="0"/>
              <a:t>, whose main focus was to understand the impact of health literacy on patient understanding and patient counseling in Audiology, as it is typically done.  That is, their</a:t>
            </a:r>
            <a:r>
              <a:rPr lang="en-US" baseline="0" dirty="0"/>
              <a:t> goal was to examine </a:t>
            </a:r>
            <a:r>
              <a:rPr lang="en-US" i="1" baseline="0" dirty="0"/>
              <a:t>what we say </a:t>
            </a:r>
            <a:r>
              <a:rPr lang="en-US" baseline="0" dirty="0"/>
              <a:t>during hearing aid orientation counseling, and what the materials we give our clients for support say, in the context of client literacy status. </a:t>
            </a:r>
          </a:p>
          <a:p>
            <a:pPr marL="0" marR="0" lvl="0" indent="0" algn="l" rtl="0">
              <a:lnSpc>
                <a:spcPct val="115000"/>
              </a:lnSpc>
              <a:spcBef>
                <a:spcPts val="0"/>
              </a:spcBef>
              <a:buClr>
                <a:schemeClr val="dk1"/>
              </a:buClr>
              <a:buSzPct val="25000"/>
              <a:buFont typeface="Arial"/>
              <a:buNone/>
            </a:pPr>
            <a:endParaRPr lang="en-US" baseline="0" dirty="0"/>
          </a:p>
          <a:p>
            <a:pPr marL="0" marR="0" lvl="0" indent="0" algn="l" rtl="0">
              <a:lnSpc>
                <a:spcPct val="115000"/>
              </a:lnSpc>
              <a:spcBef>
                <a:spcPts val="0"/>
              </a:spcBef>
              <a:buClr>
                <a:schemeClr val="dk1"/>
              </a:buClr>
              <a:buSzPct val="25000"/>
              <a:buFont typeface="Arial"/>
              <a:buNone/>
            </a:pPr>
            <a:r>
              <a:rPr lang="en-US" baseline="0" dirty="0"/>
              <a:t>Are the words we use in oral and written format at a level that clients understand?   This is important for us to understand because in this course we will be exploring mismatch in communication between clinician and client.  This is one area where a mismatch in communication exists.  </a:t>
            </a:r>
          </a:p>
          <a:p>
            <a:pPr marL="0" marR="0" lvl="0" indent="0" algn="l" rtl="0">
              <a:lnSpc>
                <a:spcPct val="115000"/>
              </a:lnSpc>
              <a:spcBef>
                <a:spcPts val="0"/>
              </a:spcBef>
              <a:buClr>
                <a:schemeClr val="dk1"/>
              </a:buClr>
              <a:buSzPct val="25000"/>
              <a:buFont typeface="Arial"/>
              <a:buNone/>
            </a:pPr>
            <a:endParaRPr lang="en-US" baseline="0" dirty="0"/>
          </a:p>
          <a:p>
            <a:pPr marL="0" marR="0" lvl="0" indent="0" algn="l" rtl="0">
              <a:lnSpc>
                <a:spcPct val="115000"/>
              </a:lnSpc>
              <a:spcBef>
                <a:spcPts val="0"/>
              </a:spcBef>
              <a:buClr>
                <a:schemeClr val="dk1"/>
              </a:buClr>
              <a:buSzPct val="25000"/>
              <a:buFont typeface="Arial"/>
              <a:buNone/>
            </a:pPr>
            <a:r>
              <a:rPr lang="en-US" dirty="0"/>
              <a:t>The research questions they asked were as follows: </a:t>
            </a:r>
          </a:p>
          <a:p>
            <a:pPr marL="0" marR="0" lvl="0" indent="0" algn="l" rtl="0">
              <a:lnSpc>
                <a:spcPct val="115000"/>
              </a:lnSpc>
              <a:spcBef>
                <a:spcPts val="0"/>
              </a:spcBef>
              <a:buClr>
                <a:schemeClr val="dk1"/>
              </a:buClr>
              <a:buFont typeface="Arial"/>
              <a:buNone/>
            </a:pPr>
            <a:endParaRPr lang="en-US" dirty="0"/>
          </a:p>
          <a:p>
            <a:pPr lvl="0" indent="0" rtl="0">
              <a:spcBef>
                <a:spcPts val="0"/>
              </a:spcBef>
              <a:buClr>
                <a:schemeClr val="dk1"/>
              </a:buClr>
              <a:buSzPct val="100000"/>
              <a:buFont typeface="Arial"/>
              <a:buChar char="●"/>
            </a:pPr>
            <a:r>
              <a:rPr lang="en-US" dirty="0">
                <a:solidFill>
                  <a:schemeClr val="dk1"/>
                </a:solidFill>
              </a:rPr>
              <a:t>What is the predicted health literacy of patients receiving audiological services?</a:t>
            </a:r>
          </a:p>
          <a:p>
            <a:pPr lvl="0" indent="0" rtl="0">
              <a:spcBef>
                <a:spcPts val="0"/>
              </a:spcBef>
              <a:buClr>
                <a:schemeClr val="dk1"/>
              </a:buClr>
              <a:buSzPct val="100000"/>
              <a:buFont typeface="Arial"/>
              <a:buChar char="●"/>
            </a:pPr>
            <a:endParaRPr lang="en-US" dirty="0">
              <a:solidFill>
                <a:schemeClr val="dk1"/>
              </a:solidFill>
            </a:endParaRPr>
          </a:p>
          <a:p>
            <a:pPr lvl="0" indent="0" rtl="0">
              <a:spcBef>
                <a:spcPts val="1000"/>
              </a:spcBef>
              <a:buClr>
                <a:schemeClr val="dk1"/>
              </a:buClr>
              <a:buSzPct val="100000"/>
              <a:buFont typeface="Arial"/>
              <a:buChar char="●"/>
            </a:pPr>
            <a:r>
              <a:rPr lang="en-US" dirty="0">
                <a:solidFill>
                  <a:schemeClr val="dk1"/>
                </a:solidFill>
              </a:rPr>
              <a:t>Are there significant differences present in the level of language used by patients and the average level of reading among U.S. adults?</a:t>
            </a:r>
          </a:p>
          <a:p>
            <a:pPr lvl="0" indent="0" rtl="0">
              <a:spcBef>
                <a:spcPts val="1000"/>
              </a:spcBef>
              <a:buClr>
                <a:schemeClr val="dk1"/>
              </a:buClr>
              <a:buSzPct val="100000"/>
              <a:buFont typeface="Arial"/>
              <a:buChar char="●"/>
            </a:pPr>
            <a:endParaRPr lang="en-US" dirty="0">
              <a:solidFill>
                <a:schemeClr val="dk1"/>
              </a:solidFill>
            </a:endParaRPr>
          </a:p>
          <a:p>
            <a:pPr lvl="0" indent="0" rtl="0">
              <a:spcBef>
                <a:spcPts val="1000"/>
              </a:spcBef>
              <a:buClr>
                <a:schemeClr val="dk1"/>
              </a:buClr>
              <a:buSzPct val="100000"/>
              <a:buFont typeface="Arial"/>
              <a:buChar char="●"/>
            </a:pPr>
            <a:r>
              <a:rPr lang="en-US" dirty="0">
                <a:solidFill>
                  <a:schemeClr val="dk1"/>
                </a:solidFill>
              </a:rPr>
              <a:t>Are there significant differences present between the level of language used by audiologists and patients? </a:t>
            </a:r>
          </a:p>
          <a:p>
            <a:pPr lvl="0" indent="0" rtl="0">
              <a:spcBef>
                <a:spcPts val="1000"/>
              </a:spcBef>
              <a:buClr>
                <a:schemeClr val="dk1"/>
              </a:buClr>
              <a:buSzPct val="100000"/>
              <a:buFont typeface="Arial"/>
              <a:buChar char="●"/>
            </a:pPr>
            <a:endParaRPr lang="en-US" dirty="0">
              <a:solidFill>
                <a:schemeClr val="dk1"/>
              </a:solidFill>
            </a:endParaRPr>
          </a:p>
          <a:p>
            <a:pPr lvl="0" indent="0" rtl="0">
              <a:spcBef>
                <a:spcPts val="1000"/>
              </a:spcBef>
              <a:buClr>
                <a:schemeClr val="dk1"/>
              </a:buClr>
              <a:buSzPct val="100000"/>
              <a:buFont typeface="Arial"/>
              <a:buChar char="●"/>
            </a:pPr>
            <a:r>
              <a:rPr lang="en-US" dirty="0">
                <a:solidFill>
                  <a:schemeClr val="dk1"/>
                </a:solidFill>
              </a:rPr>
              <a:t>Are there significant differences present in the level of patient education materials (i.e. hearing aid instruction guide) and the level of language used by audiologists? </a:t>
            </a:r>
          </a:p>
          <a:p>
            <a:pPr lvl="0" indent="0" rtl="0">
              <a:spcBef>
                <a:spcPts val="1000"/>
              </a:spcBef>
              <a:buClr>
                <a:schemeClr val="dk1"/>
              </a:buClr>
              <a:buSzPct val="100000"/>
              <a:buFont typeface="Arial"/>
              <a:buChar char="●"/>
            </a:pPr>
            <a:endParaRPr lang="en-US" dirty="0">
              <a:solidFill>
                <a:schemeClr val="dk1"/>
              </a:solidFill>
            </a:endParaRPr>
          </a:p>
          <a:p>
            <a:pPr lvl="0" indent="0" rtl="0">
              <a:spcBef>
                <a:spcPts val="1000"/>
              </a:spcBef>
              <a:buClr>
                <a:schemeClr val="dk1"/>
              </a:buClr>
              <a:buSzPct val="100000"/>
              <a:buFont typeface="Arial"/>
              <a:buChar char="●"/>
            </a:pPr>
            <a:r>
              <a:rPr lang="en-US" dirty="0">
                <a:solidFill>
                  <a:schemeClr val="dk1"/>
                </a:solidFill>
              </a:rPr>
              <a:t>Are there patient demographic variables present that are good predictors of the language used by audiologists? </a:t>
            </a:r>
          </a:p>
          <a:p>
            <a:pPr lvl="0" indent="0" rtl="0">
              <a:spcBef>
                <a:spcPts val="1000"/>
              </a:spcBef>
              <a:buClr>
                <a:schemeClr val="dk1"/>
              </a:buClr>
              <a:buSzPct val="100000"/>
              <a:buFont typeface="Arial"/>
              <a:buChar char="●"/>
            </a:pPr>
            <a:endParaRPr lang="en-US" dirty="0">
              <a:solidFill>
                <a:schemeClr val="dk1"/>
              </a:solidFill>
            </a:endParaRPr>
          </a:p>
          <a:p>
            <a:pPr lvl="0" indent="0" rtl="0">
              <a:spcBef>
                <a:spcPts val="1000"/>
              </a:spcBef>
              <a:buClr>
                <a:schemeClr val="dk1"/>
              </a:buClr>
              <a:buSzPct val="100000"/>
              <a:buFont typeface="Arial"/>
              <a:buChar char="●"/>
            </a:pPr>
            <a:r>
              <a:rPr lang="en-US" dirty="0">
                <a:solidFill>
                  <a:schemeClr val="dk1"/>
                </a:solidFill>
              </a:rPr>
              <a:t>We will discuss the main findings</a:t>
            </a:r>
            <a:r>
              <a:rPr lang="en-US" baseline="0" dirty="0">
                <a:solidFill>
                  <a:schemeClr val="dk1"/>
                </a:solidFill>
              </a:rPr>
              <a:t> of this study.</a:t>
            </a:r>
            <a:endParaRPr lang="en-US" dirty="0">
              <a:solidFill>
                <a:schemeClr val="dk1"/>
              </a:solidFill>
            </a:endParaRPr>
          </a:p>
          <a:p>
            <a:pPr marL="0" marR="0" lvl="0" indent="0" algn="l" rtl="0">
              <a:lnSpc>
                <a:spcPct val="115000"/>
              </a:lnSpc>
              <a:spcBef>
                <a:spcPts val="0"/>
              </a:spcBef>
              <a:buClr>
                <a:schemeClr val="dk1"/>
              </a:buClr>
              <a:buFont typeface="Arial"/>
              <a:buNone/>
            </a:pPr>
            <a:endParaRPr lang="en-US" dirty="0"/>
          </a:p>
          <a:p>
            <a:pPr marL="0" marR="0" lvl="0" indent="0" algn="l" rtl="0">
              <a:lnSpc>
                <a:spcPct val="115000"/>
              </a:lnSpc>
              <a:spcBef>
                <a:spcPts val="0"/>
              </a:spcBef>
              <a:buClr>
                <a:schemeClr val="dk1"/>
              </a:buClr>
              <a:buFont typeface="Arial"/>
              <a:buNone/>
            </a:pPr>
            <a:endParaRPr lang="en-US" dirty="0"/>
          </a:p>
          <a:p>
            <a:pPr marL="0" marR="0" lvl="0" indent="0" algn="l" rtl="0">
              <a:lnSpc>
                <a:spcPct val="115000"/>
              </a:lnSpc>
              <a:spcBef>
                <a:spcPts val="0"/>
              </a:spcBef>
              <a:buClr>
                <a:schemeClr val="dk1"/>
              </a:buClr>
              <a:buFont typeface="Arial"/>
              <a:buNone/>
            </a:pPr>
            <a:endParaRPr lang="en-US" dirty="0"/>
          </a:p>
          <a:p>
            <a:pPr marL="0" marR="0" lvl="0" indent="0" algn="l" rtl="0">
              <a:spcBef>
                <a:spcPts val="0"/>
              </a:spcBef>
              <a:buClr>
                <a:schemeClr val="dk1"/>
              </a:buClr>
              <a:buFont typeface="Arial"/>
              <a:buNone/>
            </a:pPr>
            <a:endParaRPr lang="en-US" sz="1800" b="0" i="0" u="none" strike="noStrike" cap="none" baseline="0" dirty="0">
              <a:solidFill>
                <a:schemeClr val="dk1"/>
              </a:solidFill>
              <a:latin typeface="Arial"/>
              <a:ea typeface="Arial"/>
              <a:cs typeface="Arial"/>
              <a:sym typeface="Arial"/>
            </a:endParaRPr>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21</a:t>
            </a:fld>
            <a:endParaRPr lang="en-US"/>
          </a:p>
        </p:txBody>
      </p:sp>
    </p:spTree>
    <p:extLst>
      <p:ext uri="{BB962C8B-B14F-4D97-AF65-F5344CB8AC3E}">
        <p14:creationId xmlns:p14="http://schemas.microsoft.com/office/powerpoint/2010/main" val="212342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rtl="0">
              <a:spcBef>
                <a:spcPts val="0"/>
              </a:spcBef>
              <a:buClr>
                <a:schemeClr val="dk1"/>
              </a:buClr>
              <a:buSzPct val="25000"/>
              <a:buFont typeface="Arial"/>
              <a:buNone/>
            </a:pPr>
            <a:r>
              <a:rPr lang="en-US" sz="1200" dirty="0">
                <a:solidFill>
                  <a:schemeClr val="dk1"/>
                </a:solidFill>
              </a:rPr>
              <a:t>The clinical encounters of 3 experienced audiologists with 12 adult hearing impaired participants during hearing</a:t>
            </a:r>
            <a:r>
              <a:rPr lang="en-US" sz="1200" baseline="0" dirty="0">
                <a:solidFill>
                  <a:schemeClr val="dk1"/>
                </a:solidFill>
              </a:rPr>
              <a:t> aid orientation appointments</a:t>
            </a:r>
            <a:r>
              <a:rPr lang="en-US" sz="1200" dirty="0">
                <a:solidFill>
                  <a:schemeClr val="dk1"/>
                </a:solidFill>
              </a:rPr>
              <a:t> were video taped and transcribed.  </a:t>
            </a:r>
            <a:r>
              <a:rPr lang="en-US" sz="1200" dirty="0">
                <a:solidFill>
                  <a:srgbClr val="0000FF"/>
                </a:solidFill>
              </a:rPr>
              <a:t>Of these audiologists, only two had graduate level counseling courses. This is an important point.  Of audiologists currently practicing, each may have had a very different education in regards to counseling. Depending upon the highest degree obtained by the audiologist and the institution where that degree was obtained, exposure to counseling modules may greatly vary.  Some may have not had availability to any formal counseling training.</a:t>
            </a:r>
          </a:p>
          <a:p>
            <a:pPr marL="0" marR="0" lvl="0" indent="0" algn="l" rtl="0">
              <a:spcBef>
                <a:spcPts val="0"/>
              </a:spcBef>
              <a:buClr>
                <a:schemeClr val="dk1"/>
              </a:buClr>
              <a:buSzPct val="25000"/>
              <a:buFont typeface="Arial"/>
              <a:buNone/>
            </a:pPr>
            <a:endParaRPr lang="en-US" sz="1200" dirty="0">
              <a:solidFill>
                <a:srgbClr val="0000FF"/>
              </a:solidFill>
            </a:endParaRPr>
          </a:p>
          <a:p>
            <a:pPr marL="0" marR="0" lvl="0" indent="0" algn="l" rtl="0">
              <a:spcBef>
                <a:spcPts val="0"/>
              </a:spcBef>
              <a:buClr>
                <a:schemeClr val="dk1"/>
              </a:buClr>
              <a:buSzPct val="25000"/>
              <a:buFont typeface="Arial"/>
              <a:buNone/>
            </a:pPr>
            <a:r>
              <a:rPr lang="en-US" sz="1200" dirty="0">
                <a:solidFill>
                  <a:srgbClr val="0000FF"/>
                </a:solidFill>
              </a:rPr>
              <a:t>All of the patients were hearing aid users, about half were experienced users and about half were new users. The average age of the participant was ~70 years old and the average PTA was ~36 dB HL.  Please remember that there are risk factors associated</a:t>
            </a:r>
            <a:r>
              <a:rPr lang="en-US" sz="1200" baseline="0" dirty="0">
                <a:solidFill>
                  <a:srgbClr val="0000FF"/>
                </a:solidFill>
              </a:rPr>
              <a:t> with age and reduced health literacy.  </a:t>
            </a:r>
            <a:endParaRPr lang="en-US" sz="1200" dirty="0">
              <a:solidFill>
                <a:srgbClr val="0000FF"/>
              </a:solidFill>
            </a:endParaRPr>
          </a:p>
          <a:p>
            <a:pPr marL="0" marR="0" lvl="0" indent="0" algn="l" rtl="0">
              <a:spcBef>
                <a:spcPts val="0"/>
              </a:spcBef>
              <a:buClr>
                <a:schemeClr val="dk1"/>
              </a:buClr>
              <a:buFont typeface="Arial"/>
              <a:buNone/>
            </a:pPr>
            <a:endParaRPr lang="en-US" sz="1200" dirty="0">
              <a:solidFill>
                <a:srgbClr val="0000FF"/>
              </a:solidFill>
            </a:endParaRPr>
          </a:p>
          <a:p>
            <a:pPr marL="0" marR="0" lvl="0" indent="0" algn="l" rtl="0">
              <a:spcBef>
                <a:spcPts val="0"/>
              </a:spcBef>
              <a:buClr>
                <a:schemeClr val="dk1"/>
              </a:buClr>
              <a:buSzPct val="25000"/>
              <a:buFont typeface="Arial"/>
              <a:buNone/>
            </a:pPr>
            <a:r>
              <a:rPr lang="en-US" sz="1200" dirty="0">
                <a:solidFill>
                  <a:srgbClr val="0000FF"/>
                </a:solidFill>
              </a:rPr>
              <a:t>The hearing aid orientation appointments were videotaped and transcribed. Some patients were given hearing aid guides provided by the hearing aid manufacturers and these</a:t>
            </a:r>
            <a:r>
              <a:rPr lang="en-US" sz="1200" baseline="0" dirty="0">
                <a:solidFill>
                  <a:srgbClr val="0000FF"/>
                </a:solidFill>
              </a:rPr>
              <a:t> were analyzed as well</a:t>
            </a:r>
            <a:r>
              <a:rPr lang="en-US" sz="1200" dirty="0">
                <a:solidFill>
                  <a:srgbClr val="0000FF"/>
                </a:solidFill>
              </a:rPr>
              <a:t>.</a:t>
            </a:r>
          </a:p>
          <a:p>
            <a:pPr marL="0" marR="0" lvl="0" indent="0" algn="l" rtl="0">
              <a:spcBef>
                <a:spcPts val="0"/>
              </a:spcBef>
              <a:buClr>
                <a:schemeClr val="dk1"/>
              </a:buClr>
              <a:buSzPct val="25000"/>
              <a:buFont typeface="Arial"/>
              <a:buNone/>
            </a:pPr>
            <a:endParaRPr lang="en-US" sz="1200" dirty="0">
              <a:solidFill>
                <a:srgbClr val="0000FF"/>
              </a:solidFill>
            </a:endParaRPr>
          </a:p>
          <a:p>
            <a:pPr marL="0" marR="0" lvl="0" indent="0" algn="l" rtl="0">
              <a:spcBef>
                <a:spcPts val="0"/>
              </a:spcBef>
              <a:buClr>
                <a:schemeClr val="dk1"/>
              </a:buClr>
              <a:buSzPct val="25000"/>
              <a:buFont typeface="Arial"/>
              <a:buNone/>
            </a:pPr>
            <a:r>
              <a:rPr lang="en-US" sz="1200" dirty="0">
                <a:solidFill>
                  <a:srgbClr val="0000FF"/>
                </a:solidFill>
              </a:rPr>
              <a:t> The transcripts of the sessions were analyzed using the FKGL formula.   The approximate</a:t>
            </a:r>
            <a:r>
              <a:rPr lang="en-US" sz="1200" baseline="0" dirty="0">
                <a:solidFill>
                  <a:srgbClr val="0000FF"/>
                </a:solidFill>
              </a:rPr>
              <a:t> </a:t>
            </a:r>
            <a:r>
              <a:rPr lang="en-US" sz="1200" dirty="0">
                <a:solidFill>
                  <a:srgbClr val="0000FF"/>
                </a:solidFill>
              </a:rPr>
              <a:t>grade level of the transcripts</a:t>
            </a:r>
            <a:r>
              <a:rPr lang="en-US" sz="1200" baseline="0" dirty="0">
                <a:solidFill>
                  <a:srgbClr val="0000FF"/>
                </a:solidFill>
              </a:rPr>
              <a:t> and any written material given to the patient </a:t>
            </a:r>
            <a:r>
              <a:rPr lang="en-US" sz="1200" dirty="0">
                <a:solidFill>
                  <a:srgbClr val="0000FF"/>
                </a:solidFill>
              </a:rPr>
              <a:t>was determined. The number calculated equals the grade level required for understanding the spoken</a:t>
            </a:r>
            <a:r>
              <a:rPr lang="en-US" sz="1200" baseline="0" dirty="0">
                <a:solidFill>
                  <a:srgbClr val="0000FF"/>
                </a:solidFill>
              </a:rPr>
              <a:t> language in that session</a:t>
            </a:r>
            <a:r>
              <a:rPr lang="en-US" sz="1200" dirty="0">
                <a:solidFill>
                  <a:srgbClr val="0000FF"/>
                </a:solidFill>
              </a:rPr>
              <a:t>. So, if the FKGL level determined was 5.3, that indicates that the sample</a:t>
            </a:r>
            <a:r>
              <a:rPr lang="en-US" sz="1200" baseline="0" dirty="0">
                <a:solidFill>
                  <a:srgbClr val="0000FF"/>
                </a:solidFill>
              </a:rPr>
              <a:t> should be understood by an average fifth grade student (in the USA).</a:t>
            </a:r>
            <a:endParaRPr lang="en-US" sz="1200" dirty="0">
              <a:solidFill>
                <a:srgbClr val="0000FF"/>
              </a:solidFill>
            </a:endParaRPr>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22</a:t>
            </a:fld>
            <a:endParaRPr lang="en-US"/>
          </a:p>
        </p:txBody>
      </p:sp>
    </p:spTree>
    <p:extLst>
      <p:ext uri="{BB962C8B-B14F-4D97-AF65-F5344CB8AC3E}">
        <p14:creationId xmlns:p14="http://schemas.microsoft.com/office/powerpoint/2010/main" val="2430207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rtl="0">
              <a:spcBef>
                <a:spcPts val="0"/>
              </a:spcBef>
              <a:buClr>
                <a:schemeClr val="dk1"/>
              </a:buClr>
              <a:buSzPct val="25000"/>
              <a:buFont typeface="Arial"/>
              <a:buNone/>
            </a:pPr>
            <a:r>
              <a:rPr lang="en-US" sz="1200" dirty="0">
                <a:solidFill>
                  <a:schemeClr val="dk1"/>
                </a:solidFill>
              </a:rPr>
              <a:t>The</a:t>
            </a:r>
            <a:r>
              <a:rPr lang="en-US" sz="1200" baseline="0" dirty="0">
                <a:solidFill>
                  <a:schemeClr val="dk1"/>
                </a:solidFill>
              </a:rPr>
              <a:t> results for each of the 12 sessions are shown in the above figures.  </a:t>
            </a:r>
            <a:r>
              <a:rPr lang="en-US" sz="1200" dirty="0">
                <a:solidFill>
                  <a:schemeClr val="dk1"/>
                </a:solidFill>
              </a:rPr>
              <a:t>Figure 1 shows the grade level on the Y-axis and the </a:t>
            </a:r>
            <a:r>
              <a:rPr lang="en-US" sz="1200" dirty="0">
                <a:solidFill>
                  <a:srgbClr val="FF0000"/>
                </a:solidFill>
              </a:rPr>
              <a:t>predicted grade level for each Audiologist-Patient dyad.  The dark blue bars show the grade level being used by the Audiologist and the predicted grade level of the patient is shown in the light blue bar, based on the transcripts.  The dashed line shows the Average National Grade Level for Reading as being the 4th grade for USA.  </a:t>
            </a:r>
          </a:p>
          <a:p>
            <a:pPr marL="0" marR="0" lvl="0" indent="0" algn="l" rtl="0">
              <a:spcBef>
                <a:spcPts val="0"/>
              </a:spcBef>
              <a:buClr>
                <a:schemeClr val="dk1"/>
              </a:buClr>
              <a:buFont typeface="Arial"/>
              <a:buNone/>
            </a:pPr>
            <a:endParaRPr lang="en-US" sz="1200" dirty="0">
              <a:solidFill>
                <a:srgbClr val="FF0000"/>
              </a:solidFill>
            </a:endParaRPr>
          </a:p>
          <a:p>
            <a:pPr marL="0" marR="0" lvl="0" indent="0" algn="l" rtl="0">
              <a:spcBef>
                <a:spcPts val="0"/>
              </a:spcBef>
              <a:buClr>
                <a:schemeClr val="dk1"/>
              </a:buClr>
              <a:buSzPct val="25000"/>
              <a:buFont typeface="Arial"/>
              <a:buNone/>
            </a:pPr>
            <a:r>
              <a:rPr lang="en-US" sz="1200" dirty="0">
                <a:solidFill>
                  <a:srgbClr val="FF0000"/>
                </a:solidFill>
              </a:rPr>
              <a:t>There are some important things to note from this figure:</a:t>
            </a:r>
          </a:p>
          <a:p>
            <a:pPr marL="0" marR="0" lvl="0" indent="0" algn="l" rtl="0">
              <a:spcBef>
                <a:spcPts val="0"/>
              </a:spcBef>
              <a:buClr>
                <a:schemeClr val="dk1"/>
              </a:buClr>
              <a:buFont typeface="Arial"/>
              <a:buNone/>
            </a:pPr>
            <a:endParaRPr lang="en-US" sz="1200" dirty="0">
              <a:solidFill>
                <a:srgbClr val="FF0000"/>
              </a:solidFill>
            </a:endParaRPr>
          </a:p>
          <a:p>
            <a:pPr marL="0" marR="0" lvl="0" indent="0" algn="l" rtl="0">
              <a:spcBef>
                <a:spcPts val="0"/>
              </a:spcBef>
              <a:buClr>
                <a:schemeClr val="dk1"/>
              </a:buClr>
              <a:buSzPct val="25000"/>
              <a:buFont typeface="Arial"/>
              <a:buNone/>
            </a:pPr>
            <a:r>
              <a:rPr lang="en-US" sz="1200" dirty="0">
                <a:solidFill>
                  <a:srgbClr val="FF0000"/>
                </a:solidFill>
              </a:rPr>
              <a:t>When looking across dyads (1-12) all of the patients had predicted literacy that was below a fourth grade reading level.  In fact, the grade level seems to be between</a:t>
            </a:r>
            <a:r>
              <a:rPr lang="en-US" sz="1200" baseline="0" dirty="0">
                <a:solidFill>
                  <a:srgbClr val="FF0000"/>
                </a:solidFill>
              </a:rPr>
              <a:t> </a:t>
            </a:r>
            <a:r>
              <a:rPr lang="en-US" sz="1200" dirty="0">
                <a:solidFill>
                  <a:srgbClr val="FF0000"/>
                </a:solidFill>
              </a:rPr>
              <a:t>1-2 for these patients. </a:t>
            </a:r>
          </a:p>
          <a:p>
            <a:pPr marL="0" marR="0" lvl="0" indent="0" algn="l" rtl="0">
              <a:spcBef>
                <a:spcPts val="0"/>
              </a:spcBef>
              <a:buClr>
                <a:schemeClr val="dk1"/>
              </a:buClr>
              <a:buSzPct val="25000"/>
              <a:buFont typeface="Arial"/>
              <a:buNone/>
            </a:pPr>
            <a:endParaRPr lang="en-US" sz="1200" dirty="0">
              <a:solidFill>
                <a:srgbClr val="FF0000"/>
              </a:solidFill>
            </a:endParaRPr>
          </a:p>
          <a:p>
            <a:pPr marL="0" marR="0" lvl="0" indent="0" algn="l" rtl="0">
              <a:spcBef>
                <a:spcPts val="0"/>
              </a:spcBef>
              <a:buClr>
                <a:schemeClr val="dk1"/>
              </a:buClr>
              <a:buSzPct val="25000"/>
              <a:buFont typeface="Arial"/>
              <a:buNone/>
            </a:pPr>
            <a:r>
              <a:rPr lang="en-US" sz="1200" dirty="0">
                <a:solidFill>
                  <a:srgbClr val="FF0000"/>
                </a:solidFill>
              </a:rPr>
              <a:t>The language</a:t>
            </a:r>
            <a:r>
              <a:rPr lang="en-US" sz="1200" baseline="0" dirty="0">
                <a:solidFill>
                  <a:srgbClr val="FF0000"/>
                </a:solidFill>
              </a:rPr>
              <a:t> used by the audiologists varied widely across dyads, but not between audiologists (when statistically analyzed)</a:t>
            </a:r>
            <a:r>
              <a:rPr lang="en-US" sz="1200" dirty="0">
                <a:solidFill>
                  <a:srgbClr val="FF0000"/>
                </a:solidFill>
              </a:rPr>
              <a:t>. When comparing the dyads,</a:t>
            </a:r>
            <a:r>
              <a:rPr lang="en-US" sz="1200" baseline="0" dirty="0">
                <a:solidFill>
                  <a:srgbClr val="FF0000"/>
                </a:solidFill>
              </a:rPr>
              <a:t> one </a:t>
            </a:r>
            <a:r>
              <a:rPr lang="en-US" sz="1200" dirty="0">
                <a:solidFill>
                  <a:srgbClr val="FF0000"/>
                </a:solidFill>
              </a:rPr>
              <a:t>thing to note is that there is a STATISTICALLY</a:t>
            </a:r>
            <a:r>
              <a:rPr lang="en-US" sz="1200" baseline="0" dirty="0">
                <a:solidFill>
                  <a:srgbClr val="FF0000"/>
                </a:solidFill>
              </a:rPr>
              <a:t> S</a:t>
            </a:r>
            <a:r>
              <a:rPr lang="en-US" sz="1200" dirty="0">
                <a:solidFill>
                  <a:srgbClr val="FF0000"/>
                </a:solidFill>
              </a:rPr>
              <a:t>IGNIFICANT mismatch in the grade level of the language used by audiologists and the grade level of the patient,  with all but one of these showing that audiologists language was significantly higher than that of the patient. This can lead to misunderstanding of information, as was noted with Sophia and James.</a:t>
            </a:r>
          </a:p>
          <a:p>
            <a:pPr marL="0" marR="0" lvl="0" indent="0" algn="l" rtl="0">
              <a:spcBef>
                <a:spcPts val="0"/>
              </a:spcBef>
              <a:buClr>
                <a:schemeClr val="dk1"/>
              </a:buClr>
              <a:buFont typeface="Arial"/>
              <a:buNone/>
            </a:pPr>
            <a:endParaRPr lang="en-US" sz="1200" dirty="0">
              <a:solidFill>
                <a:srgbClr val="FF0000"/>
              </a:solidFill>
            </a:endParaRPr>
          </a:p>
          <a:p>
            <a:pPr marL="0" marR="0" lvl="0" indent="0" algn="l" rtl="0">
              <a:spcBef>
                <a:spcPts val="0"/>
              </a:spcBef>
              <a:buClr>
                <a:schemeClr val="dk1"/>
              </a:buClr>
              <a:buSzPct val="25000"/>
              <a:buFont typeface="Arial"/>
              <a:buNone/>
            </a:pPr>
            <a:r>
              <a:rPr lang="en-US" sz="1200" dirty="0">
                <a:solidFill>
                  <a:srgbClr val="FF0000"/>
                </a:solidFill>
              </a:rPr>
              <a:t>Figure 2 shows the results of the analysis for the Hearing Aid Orientation materials given to the patients in comparison to the patient’s literacy level.  </a:t>
            </a:r>
          </a:p>
          <a:p>
            <a:pPr marL="0" marR="0" lvl="0" indent="0" algn="l" rtl="0">
              <a:spcBef>
                <a:spcPts val="0"/>
              </a:spcBef>
              <a:buClr>
                <a:schemeClr val="dk1"/>
              </a:buClr>
              <a:buFont typeface="Arial"/>
              <a:buNone/>
            </a:pPr>
            <a:endParaRPr lang="en-US" sz="1200" dirty="0">
              <a:solidFill>
                <a:srgbClr val="FF0000"/>
              </a:solidFill>
            </a:endParaRPr>
          </a:p>
          <a:p>
            <a:pPr marL="0" marR="0" lvl="0" indent="0" algn="l" rtl="0">
              <a:spcBef>
                <a:spcPts val="0"/>
              </a:spcBef>
              <a:buClr>
                <a:schemeClr val="dk1"/>
              </a:buClr>
              <a:buSzPct val="25000"/>
              <a:buFont typeface="Arial"/>
              <a:buNone/>
            </a:pPr>
            <a:r>
              <a:rPr lang="en-US" sz="1200" dirty="0">
                <a:solidFill>
                  <a:srgbClr val="FF0000"/>
                </a:solidFill>
              </a:rPr>
              <a:t>Again here, there is a significant mismatch in the level used by the hearing aid and the patient’s level.  The average predicted health literacy level of the orientation materials was in the range of 8-9th grade, significantly exceeding that of the client!!  This degree of mismatch all but guarantees that these particular patients will not understand the majority of the material given to them as support for hearing aid orientation. </a:t>
            </a:r>
          </a:p>
          <a:p>
            <a:pPr marL="0" marR="0" lvl="0" indent="0" algn="l" rtl="0">
              <a:spcBef>
                <a:spcPts val="0"/>
              </a:spcBef>
              <a:buClr>
                <a:schemeClr val="dk1"/>
              </a:buClr>
              <a:buFont typeface="Arial"/>
              <a:buNone/>
            </a:pPr>
            <a:endParaRPr lang="en-US" sz="1200" dirty="0">
              <a:solidFill>
                <a:srgbClr val="FF0000"/>
              </a:solidFill>
            </a:endParaRPr>
          </a:p>
          <a:p>
            <a:pPr marL="0" marR="0" lvl="0" indent="0" algn="l" rtl="0">
              <a:spcBef>
                <a:spcPts val="0"/>
              </a:spcBef>
              <a:buClr>
                <a:schemeClr val="dk1"/>
              </a:buClr>
              <a:buSzPct val="25000"/>
              <a:buFont typeface="Arial"/>
              <a:buNone/>
            </a:pPr>
            <a:r>
              <a:rPr lang="en-US" sz="1200" dirty="0">
                <a:solidFill>
                  <a:srgbClr val="0000FF"/>
                </a:solidFill>
              </a:rPr>
              <a:t>Main </a:t>
            </a:r>
            <a:r>
              <a:rPr lang="en-US" sz="1200" dirty="0" err="1">
                <a:solidFill>
                  <a:srgbClr val="0000FF"/>
                </a:solidFill>
              </a:rPr>
              <a:t>conclusion:Audiologist</a:t>
            </a:r>
            <a:r>
              <a:rPr lang="en-US" sz="1200" baseline="0" dirty="0">
                <a:solidFill>
                  <a:srgbClr val="0000FF"/>
                </a:solidFill>
              </a:rPr>
              <a:t> counseling vocabulary and the</a:t>
            </a:r>
            <a:r>
              <a:rPr lang="en-US" sz="1200" dirty="0">
                <a:solidFill>
                  <a:srgbClr val="0000FF"/>
                </a:solidFill>
              </a:rPr>
              <a:t> materials provided by the manufacturers are at a level far above what the average patient can comprehend. As audiologists, we need to work to ensure our patients are able to comprehend what we tell them. According to this study, we are doing a much better job than the manufacturers in presenting material appropriately. However, it is important to note that audiologists are still above the level needed for understanding.  </a:t>
            </a:r>
          </a:p>
          <a:p>
            <a:pPr marL="0" marR="0" lvl="0" indent="0" algn="l" rtl="0">
              <a:spcBef>
                <a:spcPts val="0"/>
              </a:spcBef>
              <a:buClr>
                <a:schemeClr val="dk1"/>
              </a:buClr>
              <a:buSzPct val="25000"/>
              <a:buFont typeface="Arial"/>
              <a:buNone/>
            </a:pPr>
            <a:endParaRPr lang="en-US" sz="1200" dirty="0">
              <a:solidFill>
                <a:srgbClr val="0000FF"/>
              </a:solidFill>
            </a:endParaRPr>
          </a:p>
          <a:p>
            <a:pPr marL="0" marR="0" lvl="0" indent="0" algn="l" rtl="0">
              <a:spcBef>
                <a:spcPts val="0"/>
              </a:spcBef>
              <a:buClr>
                <a:schemeClr val="dk1"/>
              </a:buClr>
              <a:buFont typeface="Arial"/>
              <a:buNone/>
            </a:pPr>
            <a:endParaRPr lang="en-US" sz="120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23</a:t>
            </a:fld>
            <a:endParaRPr lang="en-US"/>
          </a:p>
        </p:txBody>
      </p:sp>
    </p:spTree>
    <p:extLst>
      <p:ext uri="{BB962C8B-B14F-4D97-AF65-F5344CB8AC3E}">
        <p14:creationId xmlns:p14="http://schemas.microsoft.com/office/powerpoint/2010/main" val="2476408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We will now review a more recent study that examined in more detail the suitability of hearing aid user guides for older adults.  </a:t>
            </a:r>
          </a:p>
          <a:p>
            <a:pPr marL="0" marR="0" lvl="0" indent="0" algn="l" rtl="0">
              <a:spcBef>
                <a:spcPts val="0"/>
              </a:spcBef>
              <a:buClr>
                <a:schemeClr val="dk1"/>
              </a:buClr>
              <a:buSzPct val="25000"/>
              <a:buFont typeface="Arial"/>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The rationale for the study is shown above</a:t>
            </a:r>
          </a:p>
          <a:p>
            <a:pPr marL="0" marR="0" lvl="0" indent="0" algn="l" rtl="0">
              <a:spcBef>
                <a:spcPts val="0"/>
              </a:spcBef>
              <a:buClr>
                <a:schemeClr val="dk1"/>
              </a:buClr>
              <a:buSzPct val="25000"/>
              <a:buFont typeface="Arial"/>
              <a:buNone/>
            </a:pPr>
            <a:endParaRPr lang="en-US" sz="1200" b="0" i="0" u="none" strike="noStrike" cap="none" baseline="0" dirty="0">
              <a:solidFill>
                <a:schemeClr val="dk1"/>
              </a:solidFill>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 sz="1200" dirty="0">
                <a:solidFill>
                  <a:schemeClr val="dk1"/>
                </a:solidFill>
                <a:latin typeface="+mn-lt"/>
                <a:ea typeface="Calibri"/>
                <a:cs typeface="Calibri"/>
                <a:sym typeface="Calibri"/>
              </a:rPr>
              <a:t>Caposecco et al. (2014) analyzed the content, literacy demand, readability, graphic content, layout, interactivity and cultural appropriateness of 36 printed hearing aid user guides from nine manufactures to determine their suitability for older adults.  Readability was assessed using four reading ease/grade level algorithms</a:t>
            </a:r>
            <a:r>
              <a:rPr lang="en-US" sz="1200" dirty="0">
                <a:solidFill>
                  <a:schemeClr val="dk1"/>
                </a:solidFill>
                <a:latin typeface="+mn-lt"/>
                <a:ea typeface="Calibri"/>
                <a:cs typeface="Calibri"/>
                <a:sym typeface="Calibri"/>
              </a:rPr>
              <a:t>, shown</a:t>
            </a:r>
            <a:r>
              <a:rPr lang="en-US" sz="1200" baseline="0" dirty="0">
                <a:solidFill>
                  <a:schemeClr val="dk1"/>
                </a:solidFill>
                <a:latin typeface="+mn-lt"/>
                <a:ea typeface="Calibri"/>
                <a:cs typeface="Calibri"/>
                <a:sym typeface="Calibri"/>
              </a:rPr>
              <a:t> in the Tool column above</a:t>
            </a:r>
            <a:r>
              <a:rPr lang="en" sz="1200" dirty="0">
                <a:solidFill>
                  <a:schemeClr val="dk1"/>
                </a:solidFill>
                <a:latin typeface="+mn-lt"/>
                <a:ea typeface="Calibri"/>
                <a:cs typeface="Calibri"/>
                <a:sym typeface="Calibri"/>
              </a:rPr>
              <a:t>.  The table shows what these algorithms are called, who developed them, what they calculate and how they are scored.  All four are widely implemented across a number of disciplines (including health care) to ascertain the complexity of written language</a:t>
            </a:r>
            <a:r>
              <a:rPr lang="en-US" sz="1200" dirty="0">
                <a:solidFill>
                  <a:schemeClr val="dk1"/>
                </a:solidFill>
                <a:latin typeface="+mn-lt"/>
                <a:ea typeface="Calibri"/>
                <a:cs typeface="Calibri"/>
                <a:sym typeface="Calibri"/>
              </a:rPr>
              <a:t> used</a:t>
            </a:r>
            <a:r>
              <a:rPr lang="en" sz="1200" dirty="0">
                <a:solidFill>
                  <a:schemeClr val="dk1"/>
                </a:solidFill>
                <a:latin typeface="+mn-lt"/>
                <a:ea typeface="Calibri"/>
                <a:cs typeface="Calibri"/>
                <a:sym typeface="Calibri"/>
              </a:rPr>
              <a:t>.  </a:t>
            </a:r>
          </a:p>
          <a:p>
            <a:pPr marL="0" marR="0" lvl="0" indent="0" algn="l" rtl="0">
              <a:spcBef>
                <a:spcPts val="0"/>
              </a:spcBef>
              <a:buClr>
                <a:schemeClr val="dk1"/>
              </a:buClr>
              <a:buSzPct val="25000"/>
              <a:buFont typeface="Arial"/>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 sz="1200" b="0" i="0" u="none" strike="noStrike" cap="none" baseline="0" dirty="0">
                <a:solidFill>
                  <a:schemeClr val="dk1"/>
                </a:solidFill>
                <a:latin typeface="Arial"/>
                <a:ea typeface="Arial"/>
                <a:cs typeface="Arial"/>
                <a:sym typeface="Arial"/>
              </a:rPr>
              <a:t>Davis T.C., Bocchini J.A., Fredrickson D., Arnold C., Mayeaux E.J. et al. 1996. Parent comprehension of polio vaccine information pamphlets. Pediatrics, 97, 804–810.</a:t>
            </a:r>
          </a:p>
          <a:p>
            <a:pPr marL="0" marR="0" lvl="0" indent="0" algn="l" rtl="0">
              <a:spcBef>
                <a:spcPts val="0"/>
              </a:spcBef>
              <a:buClr>
                <a:schemeClr val="dk1"/>
              </a:buClr>
              <a:buSzPct val="25000"/>
              <a:buFont typeface="Arial"/>
              <a:buNone/>
            </a:pPr>
            <a:r>
              <a:rPr lang="en" sz="1200" b="0" i="0" u="none" strike="noStrike" cap="none" baseline="0" dirty="0">
                <a:solidFill>
                  <a:schemeClr val="dk1"/>
                </a:solidFill>
                <a:latin typeface="Arial"/>
                <a:ea typeface="Arial"/>
                <a:cs typeface="Arial"/>
                <a:sym typeface="Arial"/>
              </a:rPr>
              <a:t>Doak C.C., Doak L.G. &amp; Root J. 1996. </a:t>
            </a:r>
            <a:r>
              <a:rPr lang="en" sz="1200" b="0" i="1" u="none" strike="noStrike" cap="none" baseline="0" dirty="0">
                <a:solidFill>
                  <a:schemeClr val="dk1"/>
                </a:solidFill>
                <a:latin typeface="Arial"/>
                <a:ea typeface="Arial"/>
                <a:cs typeface="Arial"/>
                <a:sym typeface="Arial"/>
              </a:rPr>
              <a:t>Teaching Patients With Low Literacy Levels, </a:t>
            </a:r>
            <a:r>
              <a:rPr lang="en" sz="1200" b="0" i="0" u="none" strike="noStrike" cap="none" baseline="0" dirty="0">
                <a:solidFill>
                  <a:schemeClr val="dk1"/>
                </a:solidFill>
                <a:latin typeface="Arial"/>
                <a:ea typeface="Arial"/>
                <a:cs typeface="Arial"/>
                <a:sym typeface="Arial"/>
              </a:rPr>
              <a:t>Philadelphia: J.B. Lippincott.</a:t>
            </a:r>
          </a:p>
          <a:p>
            <a:pPr marL="0" marR="0" lvl="0" indent="0" algn="l" rtl="0">
              <a:spcBef>
                <a:spcPts val="0"/>
              </a:spcBef>
              <a:buClr>
                <a:schemeClr val="dk1"/>
              </a:buClr>
              <a:buSzPct val="25000"/>
              <a:buFont typeface="Arial"/>
              <a:buNone/>
            </a:pPr>
            <a:r>
              <a:rPr lang="en" sz="1200" b="0" i="0" u="none" strike="noStrike" cap="none" baseline="0" dirty="0">
                <a:solidFill>
                  <a:schemeClr val="dk1"/>
                </a:solidFill>
                <a:latin typeface="Arial"/>
                <a:ea typeface="Arial"/>
                <a:cs typeface="Arial"/>
                <a:sym typeface="Arial"/>
              </a:rPr>
              <a:t>Nair E.L. &amp; Cienkowski K.M. 2010. The impact of health literacy on patient understanding of counseling and education materials. Int J Audiol, 49, 71-75.</a:t>
            </a:r>
          </a:p>
          <a:p>
            <a:pPr marL="0" marR="0" lvl="0" indent="0" algn="l" rtl="0">
              <a:spcBef>
                <a:spcPts val="0"/>
              </a:spcBef>
              <a:buClr>
                <a:schemeClr val="dk1"/>
              </a:buClr>
              <a:buSzPct val="25000"/>
              <a:buFont typeface="Arial"/>
              <a:buNone/>
            </a:pPr>
            <a:r>
              <a:rPr lang="en" sz="1200" b="0" i="0" u="none" strike="noStrike" cap="none" baseline="0" dirty="0">
                <a:solidFill>
                  <a:schemeClr val="dk1"/>
                </a:solidFill>
                <a:latin typeface="Arial"/>
                <a:ea typeface="Arial"/>
                <a:cs typeface="Arial"/>
                <a:sym typeface="Arial"/>
              </a:rPr>
              <a:t>Weintraub D., Maliski S.L., Fink A., Choe S. &amp; Litwin M.S. 2004. Suitability of prostate cancer education materials: Applying a standardized assessment tool to currently available materials. </a:t>
            </a:r>
            <a:r>
              <a:rPr lang="en" sz="1200" b="0" i="1" u="none" strike="noStrike" cap="none" baseline="0" dirty="0">
                <a:solidFill>
                  <a:schemeClr val="dk1"/>
                </a:solidFill>
                <a:latin typeface="Arial"/>
                <a:ea typeface="Arial"/>
                <a:cs typeface="Arial"/>
                <a:sym typeface="Arial"/>
              </a:rPr>
              <a:t>Patient Educ Couns</a:t>
            </a:r>
            <a:r>
              <a:rPr lang="en" sz="1200" b="0" i="0" u="none" strike="noStrike" cap="none" baseline="0" dirty="0">
                <a:solidFill>
                  <a:schemeClr val="dk1"/>
                </a:solidFill>
                <a:latin typeface="Arial"/>
                <a:ea typeface="Arial"/>
                <a:cs typeface="Arial"/>
                <a:sym typeface="Arial"/>
              </a:rPr>
              <a:t>, 55, 275–280.</a:t>
            </a:r>
          </a:p>
          <a:p>
            <a:pPr marL="0" marR="0" lvl="0" indent="0" algn="l" rtl="0">
              <a:spcBef>
                <a:spcPts val="0"/>
              </a:spcBef>
              <a:buClr>
                <a:schemeClr val="dk1"/>
              </a:buClr>
              <a:buSzPct val="25000"/>
              <a:buFont typeface="Arial"/>
              <a:buNone/>
            </a:pPr>
            <a:r>
              <a:rPr lang="en" sz="1200" b="0" i="0" u="none" strike="noStrike" cap="none" baseline="0" dirty="0">
                <a:solidFill>
                  <a:schemeClr val="dk1"/>
                </a:solidFill>
                <a:latin typeface="Arial"/>
                <a:ea typeface="Arial"/>
                <a:cs typeface="Arial"/>
                <a:sym typeface="Arial"/>
              </a:rPr>
              <a:t>					</a:t>
            </a:r>
          </a:p>
          <a:p>
            <a:pPr marL="0" marR="0" lvl="0" indent="0" algn="l" rtl="0">
              <a:spcBef>
                <a:spcPts val="0"/>
              </a:spcBef>
              <a:buClr>
                <a:schemeClr val="dk1"/>
              </a:buClr>
              <a:buSzPct val="25000"/>
              <a:buFont typeface="Arial"/>
              <a:buNone/>
            </a:pPr>
            <a:r>
              <a:rPr lang="en" sz="1200" b="0" i="0" u="none" strike="noStrike" cap="none" baseline="0" dirty="0">
                <a:solidFill>
                  <a:schemeClr val="dk1"/>
                </a:solidFill>
                <a:latin typeface="Arial"/>
                <a:ea typeface="Arial"/>
                <a:cs typeface="Arial"/>
                <a:sym typeface="Arial"/>
              </a:rPr>
              <a:t>				</a:t>
            </a:r>
          </a:p>
          <a:p>
            <a:pPr marL="0" marR="0" lvl="0" indent="0" algn="l" rtl="0">
              <a:spcBef>
                <a:spcPts val="0"/>
              </a:spcBef>
              <a:buClr>
                <a:schemeClr val="dk1"/>
              </a:buClr>
              <a:buSzPct val="25000"/>
              <a:buFont typeface="Arial"/>
              <a:buNone/>
            </a:pPr>
            <a:r>
              <a:rPr lang="en" sz="1200" b="0" i="0" u="none" strike="noStrike" cap="none" baseline="0" dirty="0">
                <a:solidFill>
                  <a:schemeClr val="dk1"/>
                </a:solidFill>
                <a:latin typeface="Arial"/>
                <a:ea typeface="Arial"/>
                <a:cs typeface="Arial"/>
                <a:sym typeface="Arial"/>
              </a:rPr>
              <a:t>			</a:t>
            </a:r>
          </a:p>
          <a:p>
            <a:pPr marL="0" marR="0" lvl="0" indent="0" algn="l" rtl="0">
              <a:spcBef>
                <a:spcPts val="0"/>
              </a:spcBef>
              <a:buClr>
                <a:schemeClr val="dk1"/>
              </a:buClr>
              <a:buSzPct val="25000"/>
              <a:buFont typeface="Arial"/>
              <a:buNone/>
            </a:pPr>
            <a:r>
              <a:rPr lang="en" sz="1200" b="0" i="0" u="none" strike="noStrike" cap="none" baseline="0" dirty="0">
                <a:solidFill>
                  <a:schemeClr val="dk1"/>
                </a:solidFill>
                <a:latin typeface="Arial"/>
                <a:ea typeface="Arial"/>
                <a:cs typeface="Arial"/>
                <a:sym typeface="Arial"/>
              </a:rPr>
              <a:t>		</a:t>
            </a:r>
          </a:p>
          <a:p>
            <a:pPr marL="0" marR="0" lvl="0" indent="0" algn="l" rtl="0">
              <a:spcBef>
                <a:spcPts val="0"/>
              </a:spcBef>
              <a:buClr>
                <a:schemeClr val="dk1"/>
              </a:buClr>
              <a:buSzPct val="25000"/>
              <a:buFont typeface="Arial"/>
              <a:buNone/>
            </a:pPr>
            <a:r>
              <a:rPr lang="en" sz="1200" b="0" i="0" u="none" strike="noStrike" cap="none" baseline="0" dirty="0">
                <a:solidFill>
                  <a:schemeClr val="dk1"/>
                </a:solidFill>
                <a:latin typeface="Arial"/>
                <a:ea typeface="Arial"/>
                <a:cs typeface="Arial"/>
                <a:sym typeface="Arial"/>
              </a:rPr>
              <a:t>	 </a:t>
            </a:r>
          </a:p>
          <a:p>
            <a:pPr marL="0" marR="0" lvl="0" indent="0" algn="l" rtl="0">
              <a:spcBef>
                <a:spcPts val="0"/>
              </a:spcBef>
              <a:buClr>
                <a:schemeClr val="dk1"/>
              </a:buClr>
              <a:buSzPct val="25000"/>
              <a:buFont typeface="Arial"/>
              <a:buNone/>
            </a:pPr>
            <a:r>
              <a:rPr lang="en" sz="1200" b="0" i="0" u="none" strike="noStrike" cap="none" baseline="0" dirty="0">
                <a:solidFill>
                  <a:schemeClr val="dk1"/>
                </a:solidFill>
                <a:latin typeface="Arial"/>
                <a:ea typeface="Arial"/>
                <a:cs typeface="Arial"/>
                <a:sym typeface="Arial"/>
              </a:rPr>
              <a:t>			</a:t>
            </a:r>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24</a:t>
            </a:fld>
            <a:endParaRPr lang="en-US"/>
          </a:p>
        </p:txBody>
      </p:sp>
    </p:spTree>
    <p:extLst>
      <p:ext uri="{BB962C8B-B14F-4D97-AF65-F5344CB8AC3E}">
        <p14:creationId xmlns:p14="http://schemas.microsoft.com/office/powerpoint/2010/main" val="2016658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Arial"/>
              <a:buNone/>
            </a:pPr>
            <a:r>
              <a:rPr lang="en" sz="1200" dirty="0">
                <a:solidFill>
                  <a:schemeClr val="dk1"/>
                </a:solidFill>
                <a:latin typeface="+mn-lt"/>
                <a:ea typeface="Calibri"/>
                <a:cs typeface="Calibri"/>
                <a:sym typeface="Calibri"/>
              </a:rPr>
              <a:t>Readability was assessed using four reading ease/grade level algorithms</a:t>
            </a:r>
            <a:r>
              <a:rPr lang="en-US" sz="1200" dirty="0">
                <a:solidFill>
                  <a:schemeClr val="dk1"/>
                </a:solidFill>
                <a:latin typeface="+mn-lt"/>
                <a:ea typeface="Calibri"/>
                <a:cs typeface="Calibri"/>
                <a:sym typeface="Calibri"/>
              </a:rPr>
              <a:t>, shown</a:t>
            </a:r>
            <a:r>
              <a:rPr lang="en-US" sz="1200" baseline="0" dirty="0">
                <a:solidFill>
                  <a:schemeClr val="dk1"/>
                </a:solidFill>
                <a:latin typeface="+mn-lt"/>
                <a:ea typeface="Calibri"/>
                <a:cs typeface="Calibri"/>
                <a:sym typeface="Calibri"/>
              </a:rPr>
              <a:t> in the Tool column above</a:t>
            </a:r>
            <a:r>
              <a:rPr lang="en" sz="1200" dirty="0">
                <a:solidFill>
                  <a:schemeClr val="dk1"/>
                </a:solidFill>
                <a:latin typeface="+mn-lt"/>
                <a:ea typeface="Calibri"/>
                <a:cs typeface="Calibri"/>
                <a:sym typeface="Calibri"/>
              </a:rPr>
              <a:t>.  The table shows what these algorithms are called, who developed them, what they calculate and how they are scored.  All four are widely implemented across a number of disciplines (including health care) to ascertain the complexity of written language</a:t>
            </a:r>
            <a:r>
              <a:rPr lang="en-US" sz="1200" dirty="0">
                <a:solidFill>
                  <a:schemeClr val="dk1"/>
                </a:solidFill>
                <a:latin typeface="+mn-lt"/>
                <a:ea typeface="Calibri"/>
                <a:cs typeface="Calibri"/>
                <a:sym typeface="Calibri"/>
              </a:rPr>
              <a:t>. </a:t>
            </a:r>
          </a:p>
          <a:p>
            <a:pPr marL="0" marR="0" lvl="0" indent="0" algn="l" rtl="0">
              <a:spcBef>
                <a:spcPts val="0"/>
              </a:spcBef>
              <a:buClr>
                <a:schemeClr val="dk1"/>
              </a:buClr>
              <a:buSzPct val="25000"/>
              <a:buFont typeface="Arial"/>
              <a:buNone/>
            </a:pPr>
            <a:endParaRPr lang="en-US" sz="1200"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Arial"/>
              <a:buNone/>
            </a:pPr>
            <a:r>
              <a:rPr lang="en-US" sz="1200" dirty="0">
                <a:solidFill>
                  <a:schemeClr val="dk1"/>
                </a:solidFill>
                <a:latin typeface="+mn-lt"/>
                <a:ea typeface="Calibri"/>
                <a:cs typeface="Calibri"/>
                <a:sym typeface="Calibri"/>
              </a:rPr>
              <a:t>It is typically recommended that several</a:t>
            </a:r>
            <a:r>
              <a:rPr lang="en-US" sz="1200" baseline="0" dirty="0">
                <a:solidFill>
                  <a:schemeClr val="dk1"/>
                </a:solidFill>
                <a:latin typeface="+mn-lt"/>
                <a:ea typeface="Calibri"/>
                <a:cs typeface="Calibri"/>
                <a:sym typeface="Calibri"/>
              </a:rPr>
              <a:t> of these tools be used.  In the above study, the mean reading level required to understand the hearing aid instruction materials is 9.6.  This is greater than the average reading level in the US, by 4 grade levels, and is considered too complex.</a:t>
            </a:r>
            <a:endParaRPr lang="en" sz="1200"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25</a:t>
            </a:fld>
            <a:endParaRPr lang="en-US"/>
          </a:p>
        </p:txBody>
      </p:sp>
    </p:spTree>
    <p:extLst>
      <p:ext uri="{BB962C8B-B14F-4D97-AF65-F5344CB8AC3E}">
        <p14:creationId xmlns:p14="http://schemas.microsoft.com/office/powerpoint/2010/main" val="1476201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rtl="0">
              <a:spcBef>
                <a:spcPts val="0"/>
              </a:spcBef>
              <a:buClr>
                <a:schemeClr val="dk1"/>
              </a:buClr>
              <a:buSzPct val="25000"/>
              <a:buFont typeface="Arial"/>
              <a:buNone/>
            </a:pPr>
            <a:r>
              <a:rPr lang="en-US" sz="1200" dirty="0" err="1"/>
              <a:t>Caposecco</a:t>
            </a:r>
            <a:r>
              <a:rPr lang="en-US" sz="1200" dirty="0"/>
              <a:t> et al. evaluated</a:t>
            </a:r>
            <a:r>
              <a:rPr lang="en-US" sz="1200" baseline="0" dirty="0"/>
              <a:t> more than just ease of readability and reading grade level.  They also </a:t>
            </a:r>
            <a:r>
              <a:rPr lang="en-US" sz="1200" dirty="0"/>
              <a:t>used the Suitability of Assessment Materials kit  to uncover the multi-dimensional elements (i.e. those that exist beyond ‘readability’) which make printed materials like hearing aid guides too complex for laypersons.  The table above</a:t>
            </a:r>
            <a:r>
              <a:rPr lang="en-US" sz="1200" baseline="0" dirty="0"/>
              <a:t> shows the breakdown in categories examined.  </a:t>
            </a:r>
            <a:endParaRPr lang="en-US" sz="1200" dirty="0"/>
          </a:p>
          <a:p>
            <a:pPr marL="0" marR="0" lvl="0" indent="0" algn="l" rtl="0">
              <a:spcBef>
                <a:spcPts val="0"/>
              </a:spcBef>
              <a:buClr>
                <a:schemeClr val="dk1"/>
              </a:buClr>
              <a:buFont typeface="Arial"/>
              <a:buNone/>
            </a:pPr>
            <a:endParaRPr lang="en-US" sz="1200" dirty="0"/>
          </a:p>
          <a:p>
            <a:pPr marL="0" marR="0" lvl="0" indent="0" algn="l" rtl="0">
              <a:spcBef>
                <a:spcPts val="0"/>
              </a:spcBef>
              <a:buClr>
                <a:schemeClr val="dk1"/>
              </a:buClr>
              <a:buSzPct val="25000"/>
              <a:buFont typeface="Arial"/>
              <a:buNone/>
            </a:pPr>
            <a:r>
              <a:rPr lang="en-US" sz="1200" dirty="0"/>
              <a:t>The second row of the infographic shows the areas scored in the SAM analysis, and the third row contains examples within each area. </a:t>
            </a:r>
          </a:p>
          <a:p>
            <a:pPr marL="0" marR="0" lvl="0" indent="0" algn="l" rtl="0">
              <a:spcBef>
                <a:spcPts val="0"/>
              </a:spcBef>
              <a:buClr>
                <a:schemeClr val="dk1"/>
              </a:buClr>
              <a:buSzPct val="25000"/>
              <a:buFont typeface="Arial"/>
              <a:buNone/>
            </a:pPr>
            <a:endParaRPr lang="en-US" sz="1200" dirty="0"/>
          </a:p>
          <a:p>
            <a:pPr marL="0" marR="0" lvl="0" indent="0" algn="l" rtl="0">
              <a:spcBef>
                <a:spcPts val="0"/>
              </a:spcBef>
              <a:buClr>
                <a:schemeClr val="dk1"/>
              </a:buClr>
              <a:buSzPct val="25000"/>
              <a:buFont typeface="Arial"/>
              <a:buNone/>
            </a:pPr>
            <a:r>
              <a:rPr lang="en-US" sz="1200" dirty="0"/>
              <a:t>The SAM analysis</a:t>
            </a:r>
            <a:r>
              <a:rPr lang="en-US" sz="1200" baseline="0" dirty="0"/>
              <a:t> rates Content of material by evaluating its purpose, number of topics covered, scope, sentence construction, and summary. </a:t>
            </a:r>
            <a:r>
              <a:rPr lang="en-US" sz="1200" dirty="0"/>
              <a:t> A second</a:t>
            </a:r>
            <a:r>
              <a:rPr lang="en-US" sz="1200" baseline="0" dirty="0"/>
              <a:t> rate is called Literacy Demand and includes analysis of reading grade level, style, vocabulary, and use of headings.  A third area analyzed is use of graphics, </a:t>
            </a:r>
            <a:r>
              <a:rPr lang="en-US" sz="1200" dirty="0"/>
              <a:t>As you can see, “graphics” are scored on whether they are relevant to the material, whether they are captioned, and whether they are line drawings or photographs. </a:t>
            </a:r>
            <a:r>
              <a:rPr lang="en-US" sz="1200" baseline="0" dirty="0"/>
              <a:t>A fourth area examined involves Layout and Typography.  Is the text font small, is it too dense? </a:t>
            </a:r>
            <a:r>
              <a:rPr lang="en-US" sz="1200" dirty="0"/>
              <a:t>“Learning stimulation and motivation” is a particularly interesting area to score, as it looks at whether the material contains interactive learning that can enhance self-efficacy.  Finally, Cultural</a:t>
            </a:r>
            <a:r>
              <a:rPr lang="en-US" sz="1200" baseline="0" dirty="0"/>
              <a:t> suitability is also rated. </a:t>
            </a:r>
          </a:p>
          <a:p>
            <a:pPr marL="0" marR="0" lvl="0" indent="0" algn="l" rtl="0">
              <a:spcBef>
                <a:spcPts val="0"/>
              </a:spcBef>
              <a:buClr>
                <a:schemeClr val="dk1"/>
              </a:buClr>
              <a:buSzPct val="25000"/>
              <a:buFont typeface="Arial"/>
              <a:buNone/>
            </a:pPr>
            <a:endParaRPr lang="en-US" sz="1200" baseline="0" dirty="0"/>
          </a:p>
          <a:p>
            <a:pPr marL="0" marR="0" lvl="0" indent="0" algn="l" rtl="0">
              <a:spcBef>
                <a:spcPts val="0"/>
              </a:spcBef>
              <a:buClr>
                <a:schemeClr val="dk1"/>
              </a:buClr>
              <a:buSzPct val="25000"/>
              <a:buFont typeface="Arial"/>
              <a:buNone/>
            </a:pPr>
            <a:r>
              <a:rPr lang="en-US" sz="1200" baseline="0" dirty="0"/>
              <a:t>Each of these areas is rated and summed across categories to reach a maximum total score of 44.  The result is then converted to a percentage. </a:t>
            </a:r>
            <a:endParaRPr lang="en-US" sz="1200" dirty="0"/>
          </a:p>
          <a:p>
            <a:pPr marL="0" marR="0" lvl="0" indent="0" algn="l" rtl="0">
              <a:spcBef>
                <a:spcPts val="0"/>
              </a:spcBef>
              <a:buClr>
                <a:schemeClr val="dk1"/>
              </a:buClr>
              <a:buSzPct val="25000"/>
              <a:buFont typeface="Arial"/>
              <a:buNone/>
            </a:pPr>
            <a:endParaRPr lang="en-US" sz="1200" dirty="0"/>
          </a:p>
          <a:p>
            <a:pPr marL="0" marR="0" lvl="0" indent="0" algn="l" rtl="0">
              <a:spcBef>
                <a:spcPts val="0"/>
              </a:spcBef>
              <a:buClr>
                <a:schemeClr val="dk1"/>
              </a:buClr>
              <a:buSzPct val="25000"/>
              <a:buFont typeface="Arial"/>
              <a:buNone/>
            </a:pPr>
            <a:r>
              <a:rPr lang="en-US" sz="1200" dirty="0"/>
              <a:t>A score of up to 39% means that the material is inadequate.  41-69% means it is adequate, and 70-100% means that the materials are superior, and meets all the criteria for suitability.</a:t>
            </a:r>
          </a:p>
          <a:p>
            <a:pPr marL="0" marR="0" lvl="0" indent="0" algn="l" rtl="0">
              <a:spcBef>
                <a:spcPts val="0"/>
              </a:spcBef>
              <a:buClr>
                <a:schemeClr val="dk1"/>
              </a:buClr>
              <a:buFont typeface="Arial"/>
              <a:buNone/>
            </a:pPr>
            <a:endParaRPr lang="en-US" sz="1200" dirty="0"/>
          </a:p>
          <a:p>
            <a:pPr marL="0" marR="0" lvl="0" indent="0" algn="l" rtl="0">
              <a:spcBef>
                <a:spcPts val="0"/>
              </a:spcBef>
              <a:buClr>
                <a:schemeClr val="dk1"/>
              </a:buClr>
              <a:buSzPct val="25000"/>
              <a:buFont typeface="Arial"/>
              <a:buNone/>
            </a:pPr>
            <a:r>
              <a:rPr lang="en-US" sz="1200" dirty="0" err="1"/>
              <a:t>Caposecco</a:t>
            </a:r>
            <a:r>
              <a:rPr lang="en-US" sz="1200" dirty="0"/>
              <a:t> et al.’s analysis using this measure, which is one of the ONLY empirical measures that cover the multi-dimensional elements for assessing Health Literacy, found that the hearing aid user guides were not adequate</a:t>
            </a:r>
            <a:r>
              <a:rPr lang="en-US" sz="1200" baseline="0" dirty="0"/>
              <a:t> according to SAM analysis</a:t>
            </a:r>
            <a:r>
              <a:rPr lang="en-US" sz="1200" dirty="0"/>
              <a:t>.</a:t>
            </a:r>
          </a:p>
          <a:p>
            <a:pPr marL="0" marR="0" lvl="0" indent="0" algn="l" rtl="0">
              <a:spcBef>
                <a:spcPts val="0"/>
              </a:spcBef>
              <a:buClr>
                <a:schemeClr val="dk1"/>
              </a:buClr>
              <a:buSzPct val="25000"/>
              <a:buFont typeface="Arial"/>
              <a:buNone/>
            </a:pPr>
            <a:endParaRPr lang="en-US" sz="1200" dirty="0"/>
          </a:p>
          <a:p>
            <a:pPr marL="0" marR="0" lvl="0" indent="0" algn="l" rtl="0">
              <a:spcBef>
                <a:spcPts val="0"/>
              </a:spcBef>
              <a:buClr>
                <a:schemeClr val="dk1"/>
              </a:buClr>
              <a:buSzPct val="25000"/>
              <a:buFont typeface="Arial"/>
              <a:buNone/>
            </a:pPr>
            <a:r>
              <a:rPr lang="en-US" sz="1200" dirty="0"/>
              <a:t>A</a:t>
            </a:r>
            <a:r>
              <a:rPr lang="en-US" sz="1200" baseline="0" dirty="0"/>
              <a:t> summary of the results is shown on the right column.</a:t>
            </a:r>
            <a:endParaRPr lang="en-US" sz="1200" dirty="0"/>
          </a:p>
          <a:p>
            <a:pPr marL="0" marR="0" lvl="0" indent="0" algn="l" rtl="0">
              <a:spcBef>
                <a:spcPts val="0"/>
              </a:spcBef>
              <a:buClr>
                <a:schemeClr val="dk1"/>
              </a:buClr>
              <a:buFont typeface="Arial"/>
              <a:buNone/>
            </a:pPr>
            <a:endParaRPr lang="en-US" sz="1200" dirty="0">
              <a:solidFill>
                <a:srgbClr val="FF0000"/>
              </a:solidFill>
            </a:endParaRPr>
          </a:p>
          <a:p>
            <a:pPr marL="0" marR="0" lvl="0" indent="0" algn="l" rtl="0">
              <a:spcBef>
                <a:spcPts val="0"/>
              </a:spcBef>
              <a:buClr>
                <a:schemeClr val="dk1"/>
              </a:buClr>
              <a:buFont typeface="Arial"/>
              <a:buNone/>
            </a:pPr>
            <a:endParaRPr lang="en-US" sz="1200" dirty="0">
              <a:solidFill>
                <a:srgbClr val="FF0000"/>
              </a:solidFill>
            </a:endParaRPr>
          </a:p>
          <a:p>
            <a:pPr marL="0" marR="0" lvl="0" indent="0" algn="l" rtl="0">
              <a:spcBef>
                <a:spcPts val="0"/>
              </a:spcBef>
              <a:buClr>
                <a:schemeClr val="dk1"/>
              </a:buClr>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US" sz="1200" dirty="0">
                <a:solidFill>
                  <a:schemeClr val="dk1"/>
                </a:solidFill>
              </a:rPr>
              <a:t> </a:t>
            </a: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26</a:t>
            </a:fld>
            <a:endParaRPr lang="en-US"/>
          </a:p>
        </p:txBody>
      </p:sp>
    </p:spTree>
    <p:extLst>
      <p:ext uri="{BB962C8B-B14F-4D97-AF65-F5344CB8AC3E}">
        <p14:creationId xmlns:p14="http://schemas.microsoft.com/office/powerpoint/2010/main" val="2694223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ts val="0"/>
              </a:spcBef>
              <a:spcAft>
                <a:spcPct val="0"/>
              </a:spcAft>
              <a:buClr>
                <a:schemeClr val="dk1"/>
              </a:buClr>
              <a:buSzPct val="25000"/>
              <a:buFont typeface="Arial"/>
              <a:buNone/>
              <a:tabLst/>
              <a:defRPr/>
            </a:pPr>
            <a:r>
              <a:rPr lang="en-US" sz="1200" b="0" i="0" u="none" strike="noStrike" cap="none" baseline="0" dirty="0" err="1">
                <a:solidFill>
                  <a:schemeClr val="dk1"/>
                </a:solidFill>
                <a:latin typeface="Arial"/>
                <a:ea typeface="Arial"/>
                <a:cs typeface="Arial"/>
                <a:sym typeface="Arial"/>
                <a:rtl val="0"/>
              </a:rPr>
              <a:t>Caposecco</a:t>
            </a:r>
            <a:r>
              <a:rPr lang="en-US" sz="1200" b="0" i="0" u="none" strike="noStrike" cap="none" baseline="0" dirty="0">
                <a:solidFill>
                  <a:schemeClr val="dk1"/>
                </a:solidFill>
                <a:latin typeface="Arial"/>
                <a:ea typeface="Arial"/>
                <a:cs typeface="Arial"/>
                <a:sym typeface="Arial"/>
                <a:rtl val="0"/>
              </a:rPr>
              <a:t>, Hickson &amp; Meyer (2014) found that 69% of printed hearing aid user guides deemed “unsuitable” for their intended audience when evaluated in regards to content, expected literacy level of the reader, general readability, graphic content, layout, cultural appropriateness and layout. </a:t>
            </a:r>
          </a:p>
          <a:p>
            <a:pPr marL="0" marR="0" lvl="0" indent="0" algn="l" rtl="0">
              <a:spcBef>
                <a:spcPts val="0"/>
              </a:spcBef>
              <a:buClr>
                <a:schemeClr val="dk1"/>
              </a:buClr>
              <a:buSzPct val="25000"/>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US" sz="1200" dirty="0">
                <a:solidFill>
                  <a:schemeClr val="dk1"/>
                </a:solidFill>
              </a:rPr>
              <a:t>Do you think these findings are generalizable to other audiology-related materials? What are some examples of jargon used by Audiologists? How about when clinicians write “cerumen management” as a recommendation on a patient’s report? Do you think every person would understand this terminology? Do you think that “Have wax taken out” is a more reasonable thing to note down for the patient?  Which one sounds more frightening?  Which one is more likely to be understood and acted upon?  What are the implications for a person who fails to have occluding cerumen removed?</a:t>
            </a:r>
          </a:p>
          <a:p>
            <a:pPr marL="0" marR="0" lvl="0" indent="0" algn="l" rtl="0">
              <a:spcBef>
                <a:spcPts val="0"/>
              </a:spcBef>
              <a:buClr>
                <a:schemeClr val="dk1"/>
              </a:buClr>
              <a:buFont typeface="Arial"/>
              <a:buNone/>
            </a:pPr>
            <a:endParaRPr lang="en-US" sz="1200" b="0" i="0" u="none" strike="noStrike" cap="none" baseline="0" dirty="0">
              <a:solidFill>
                <a:schemeClr val="dk1"/>
              </a:solidFill>
              <a:latin typeface="Arial"/>
              <a:ea typeface="Arial"/>
              <a:cs typeface="Arial"/>
              <a:sym typeface="Arial"/>
            </a:endParaRPr>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27</a:t>
            </a:fld>
            <a:endParaRPr lang="en-US"/>
          </a:p>
        </p:txBody>
      </p:sp>
    </p:spTree>
    <p:extLst>
      <p:ext uri="{BB962C8B-B14F-4D97-AF65-F5344CB8AC3E}">
        <p14:creationId xmlns:p14="http://schemas.microsoft.com/office/powerpoint/2010/main" val="2755635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Arial"/>
              <a:buNone/>
            </a:pPr>
            <a:r>
              <a:rPr lang="en-US" sz="1200" dirty="0"/>
              <a:t>T</a:t>
            </a:r>
            <a:r>
              <a:rPr lang="en" sz="1200" dirty="0"/>
              <a:t>he authors’ suggestions for improving the inadequacies they uncovered during their assessment of hearing aid guides using the SAM</a:t>
            </a:r>
            <a:r>
              <a:rPr lang="en-US" sz="1200" dirty="0"/>
              <a:t> are</a:t>
            </a:r>
            <a:r>
              <a:rPr lang="en-US" sz="1200" baseline="0" dirty="0"/>
              <a:t> shown in the above graphic</a:t>
            </a:r>
            <a:r>
              <a:rPr lang="en" sz="1200" dirty="0"/>
              <a:t>.  As you can see, every area needed something to render it more suitable for the layperson.  </a:t>
            </a:r>
            <a:endParaRPr lang="en-US" sz="1200" dirty="0"/>
          </a:p>
          <a:p>
            <a:pPr marL="0" marR="0" lvl="0" indent="0" algn="l" rtl="0">
              <a:spcBef>
                <a:spcPts val="0"/>
              </a:spcBef>
              <a:buClr>
                <a:schemeClr val="dk1"/>
              </a:buClr>
              <a:buSzPct val="25000"/>
              <a:buFont typeface="Arial"/>
              <a:buNone/>
            </a:pPr>
            <a:endParaRPr lang="en-US" sz="1200" dirty="0"/>
          </a:p>
          <a:p>
            <a:pPr marL="0" marR="0" lvl="0" indent="0" algn="l" rtl="0">
              <a:spcBef>
                <a:spcPts val="0"/>
              </a:spcBef>
              <a:buClr>
                <a:schemeClr val="dk1"/>
              </a:buClr>
              <a:buSzPct val="25000"/>
              <a:buFont typeface="Arial"/>
              <a:buNone/>
            </a:pPr>
            <a:r>
              <a:rPr lang="en" sz="1200" dirty="0"/>
              <a:t>For example, the guides’ scopes were too broad, so it was suggested that each guide focus only on hearing aids with the same features and controls, (rather than the whole product line), and should include summary sections for each hearing aid, plus a “quick guide” at the front of the book, so users can navigate to the appropriate location.  </a:t>
            </a:r>
            <a:endParaRPr lang="en-US" sz="1200" dirty="0"/>
          </a:p>
          <a:p>
            <a:pPr marL="0" marR="0" lvl="0" indent="0" algn="l" rtl="0">
              <a:spcBef>
                <a:spcPts val="0"/>
              </a:spcBef>
              <a:buClr>
                <a:schemeClr val="dk1"/>
              </a:buClr>
              <a:buSzPct val="25000"/>
              <a:buFont typeface="Arial"/>
              <a:buNone/>
            </a:pPr>
            <a:endParaRPr lang="en-US" sz="1200" dirty="0"/>
          </a:p>
          <a:p>
            <a:pPr marL="0" marR="0" lvl="0" indent="0" algn="l" rtl="0">
              <a:spcBef>
                <a:spcPts val="0"/>
              </a:spcBef>
              <a:buClr>
                <a:schemeClr val="dk1"/>
              </a:buClr>
              <a:buSzPct val="25000"/>
              <a:buFont typeface="Arial"/>
              <a:buNone/>
            </a:pPr>
            <a:r>
              <a:rPr lang="en" sz="1200" dirty="0"/>
              <a:t>In terms of content literacy, it was suggested that a reading grade level of 3-6 be used (achievable by utilizing the previously discussed grade level algorithms) and that jargon be replaced with more common words, or at least defined.</a:t>
            </a:r>
            <a:endParaRPr lang="en-US" sz="1200" dirty="0"/>
          </a:p>
          <a:p>
            <a:pPr marL="0" marR="0" lvl="0" indent="0" algn="l" rtl="0">
              <a:spcBef>
                <a:spcPts val="0"/>
              </a:spcBef>
              <a:buClr>
                <a:schemeClr val="dk1"/>
              </a:buClr>
              <a:buSzPct val="25000"/>
              <a:buFont typeface="Arial"/>
              <a:buNone/>
            </a:pPr>
            <a:endParaRPr lang="en-US" sz="1200" dirty="0"/>
          </a:p>
          <a:p>
            <a:pPr marL="0" marR="0" lvl="0" indent="0" algn="l" rtl="0">
              <a:spcBef>
                <a:spcPts val="0"/>
              </a:spcBef>
              <a:buClr>
                <a:schemeClr val="dk1"/>
              </a:buClr>
              <a:buSzPct val="25000"/>
              <a:buFont typeface="Arial"/>
              <a:buNone/>
            </a:pPr>
            <a:r>
              <a:rPr lang="en" sz="1200" dirty="0"/>
              <a:t> In terms of learning stimulation, it was suggested to present headings as questions, include a quiz, add testimonials and even incorporate a progress diary -- all items that could potentially enhance the users’ self-efficacy.</a:t>
            </a: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28</a:t>
            </a:fld>
            <a:endParaRPr lang="en-US"/>
          </a:p>
        </p:txBody>
      </p:sp>
    </p:spTree>
    <p:extLst>
      <p:ext uri="{BB962C8B-B14F-4D97-AF65-F5344CB8AC3E}">
        <p14:creationId xmlns:p14="http://schemas.microsoft.com/office/powerpoint/2010/main" val="2286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rtl="0">
              <a:spcBef>
                <a:spcPts val="0"/>
              </a:spcBef>
              <a:buClr>
                <a:schemeClr val="dk1"/>
              </a:buClr>
              <a:buSzPct val="25000"/>
              <a:buFont typeface="Arial"/>
              <a:buNone/>
            </a:pPr>
            <a:r>
              <a:rPr lang="en-US" sz="1200" dirty="0">
                <a:solidFill>
                  <a:srgbClr val="0000FF"/>
                </a:solidFill>
              </a:rPr>
              <a:t>The implications of both studies reviewed</a:t>
            </a:r>
            <a:r>
              <a:rPr lang="en-US" sz="1200" baseline="0" dirty="0">
                <a:solidFill>
                  <a:srgbClr val="0000FF"/>
                </a:solidFill>
              </a:rPr>
              <a:t> so far are clear.  </a:t>
            </a:r>
            <a:r>
              <a:rPr lang="en-US" sz="1200" dirty="0">
                <a:solidFill>
                  <a:srgbClr val="0000FF"/>
                </a:solidFill>
              </a:rPr>
              <a:t>Patients need to be able to understand information presented to them, yet</a:t>
            </a:r>
            <a:r>
              <a:rPr lang="en-US" sz="1200" baseline="0" dirty="0">
                <a:solidFill>
                  <a:srgbClr val="0000FF"/>
                </a:solidFill>
              </a:rPr>
              <a:t> materials we provide and the jargon we use present barriers to understanding. </a:t>
            </a:r>
            <a:r>
              <a:rPr lang="en-US" sz="1200" dirty="0">
                <a:solidFill>
                  <a:srgbClr val="0000FF"/>
                </a:solidFill>
              </a:rPr>
              <a:t> </a:t>
            </a:r>
          </a:p>
          <a:p>
            <a:pPr marL="0" marR="0" lvl="0" indent="0" algn="l" rtl="0">
              <a:spcBef>
                <a:spcPts val="0"/>
              </a:spcBef>
              <a:buClr>
                <a:schemeClr val="dk1"/>
              </a:buClr>
              <a:buSzPct val="25000"/>
              <a:buFont typeface="Arial"/>
              <a:buNone/>
            </a:pPr>
            <a:endParaRPr lang="en-US" sz="1200" dirty="0">
              <a:solidFill>
                <a:srgbClr val="0000FF"/>
              </a:solidFill>
            </a:endParaRPr>
          </a:p>
          <a:p>
            <a:pPr marL="0" marR="0" lvl="0" indent="0" algn="l" rtl="0">
              <a:spcBef>
                <a:spcPts val="0"/>
              </a:spcBef>
              <a:buClr>
                <a:schemeClr val="dk1"/>
              </a:buClr>
              <a:buSzPct val="25000"/>
              <a:buFont typeface="Arial"/>
              <a:buNone/>
            </a:pPr>
            <a:r>
              <a:rPr lang="en-US" sz="1200" dirty="0">
                <a:solidFill>
                  <a:srgbClr val="0000FF"/>
                </a:solidFill>
              </a:rPr>
              <a:t>There are many disadvantages, to both the patient and the clinician, if a patient is unable to understand the information they are presented with. </a:t>
            </a:r>
          </a:p>
          <a:p>
            <a:pPr marL="0" marR="0" lvl="0" indent="0" algn="l" rtl="0">
              <a:spcBef>
                <a:spcPts val="0"/>
              </a:spcBef>
              <a:buClr>
                <a:schemeClr val="dk1"/>
              </a:buClr>
              <a:buFont typeface="Arial"/>
              <a:buNone/>
            </a:pPr>
            <a:endParaRPr lang="en-US" sz="1200" dirty="0">
              <a:solidFill>
                <a:srgbClr val="0000FF"/>
              </a:solidFill>
            </a:endParaRPr>
          </a:p>
          <a:p>
            <a:pPr marL="457200" marR="0" lvl="0" indent="-298450" algn="l" rtl="0">
              <a:spcBef>
                <a:spcPts val="0"/>
              </a:spcBef>
              <a:buClr>
                <a:srgbClr val="0000FF"/>
              </a:buClr>
              <a:buSzPct val="100000"/>
              <a:buFont typeface="Arial"/>
              <a:buAutoNum type="arabicPeriod"/>
            </a:pPr>
            <a:r>
              <a:rPr lang="en-US" sz="1200" dirty="0">
                <a:solidFill>
                  <a:srgbClr val="0000FF"/>
                </a:solidFill>
              </a:rPr>
              <a:t>Money/time/frustration: if a patient does not understand they are much less likely (as mentioned previously) to adhere to directives. This can lead to more visits that may otherwise be unnecessary. This is not cost-effective, nor time- efficient, for clinicians and will likely lead to immense frustration for the patient. </a:t>
            </a:r>
          </a:p>
          <a:p>
            <a:pPr marL="457200" marR="0" lvl="0" indent="-298450" algn="l" rtl="0">
              <a:spcBef>
                <a:spcPts val="0"/>
              </a:spcBef>
              <a:buClr>
                <a:srgbClr val="0000FF"/>
              </a:buClr>
              <a:buSzPct val="100000"/>
              <a:buFont typeface="Arial"/>
              <a:buAutoNum type="arabicPeriod"/>
            </a:pPr>
            <a:r>
              <a:rPr lang="en-US" sz="1200" dirty="0">
                <a:solidFill>
                  <a:srgbClr val="0000FF"/>
                </a:solidFill>
              </a:rPr>
              <a:t>Frustration may lead to rejection of the diagnosis, its impact and of the intervention strategies provided. This study does a great job of illustrating how a bad outcome may be reached as a result of poor health care literacy.</a:t>
            </a:r>
          </a:p>
          <a:p>
            <a:pPr marL="457200" marR="0" lvl="0" indent="-298450" algn="l" rtl="0">
              <a:spcBef>
                <a:spcPts val="0"/>
              </a:spcBef>
              <a:buClr>
                <a:srgbClr val="0000FF"/>
              </a:buClr>
              <a:buSzPct val="100000"/>
              <a:buFont typeface="Arial"/>
              <a:buAutoNum type="arabicPeriod"/>
            </a:pPr>
            <a:r>
              <a:rPr lang="en-US" sz="1200" dirty="0">
                <a:solidFill>
                  <a:srgbClr val="0000FF"/>
                </a:solidFill>
              </a:rPr>
              <a:t>If a patient is unable to accept their diagnosis and unable to manage their diagnosis, a lack of self-efficacy can lead to a loss in self-esteem.  These feelings can spill over into all aspects of a patients life and general health status.</a:t>
            </a:r>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29</a:t>
            </a:fld>
            <a:endParaRPr lang="en-US"/>
          </a:p>
        </p:txBody>
      </p:sp>
    </p:spTree>
    <p:extLst>
      <p:ext uri="{BB962C8B-B14F-4D97-AF65-F5344CB8AC3E}">
        <p14:creationId xmlns:p14="http://schemas.microsoft.com/office/powerpoint/2010/main" val="3437052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It is clear that Audiologists need to change aspects of their behavior to address the needs of their clients.  </a:t>
            </a:r>
          </a:p>
          <a:p>
            <a:pPr marL="0" marR="0" lvl="0" indent="0" algn="l" rtl="0">
              <a:spcBef>
                <a:spcPts val="0"/>
              </a:spcBef>
              <a:buClr>
                <a:schemeClr val="dk1"/>
              </a:buClr>
              <a:buSzPct val="25000"/>
              <a:buFont typeface="Arial"/>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Now we will turn to some suggestions of what we, as audiologists, can do to improve patient understanding in the area of health care literacy.  </a:t>
            </a:r>
          </a:p>
          <a:p>
            <a:pPr marL="0" marR="0" lvl="0" indent="0" algn="l" rtl="0">
              <a:spcBef>
                <a:spcPts val="0"/>
              </a:spcBef>
              <a:buClr>
                <a:schemeClr val="dk1"/>
              </a:buClr>
              <a:buSzPct val="25000"/>
              <a:buFont typeface="Arial"/>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First we must use clear communication in every domain we use to communicate: oral, written, and any other type.  </a:t>
            </a:r>
          </a:p>
          <a:p>
            <a:pPr marL="0" marR="0" lvl="0" indent="0" algn="l" rtl="0">
              <a:spcBef>
                <a:spcPts val="0"/>
              </a:spcBef>
              <a:buClr>
                <a:schemeClr val="dk1"/>
              </a:buClr>
              <a:buSzPct val="25000"/>
              <a:buFont typeface="Arial"/>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The first rule of thumb for this is to use plain language.  </a:t>
            </a:r>
          </a:p>
          <a:p>
            <a:pPr marL="0" marR="0" lvl="0" indent="0" algn="l" rtl="0">
              <a:spcBef>
                <a:spcPts val="0"/>
              </a:spcBef>
              <a:buClr>
                <a:schemeClr val="dk1"/>
              </a:buClr>
              <a:buSzPct val="25000"/>
              <a:buFont typeface="Arial"/>
              <a:buNone/>
            </a:pPr>
            <a:endParaRPr lang="en-US" sz="1200" b="0" i="0" u="none" strike="noStrike" cap="none" baseline="0" dirty="0">
              <a:solidFill>
                <a:schemeClr val="dk1"/>
              </a:solidFill>
              <a:latin typeface="Arial"/>
              <a:ea typeface="Arial"/>
              <a:cs typeface="Arial"/>
              <a:sym typeface="Arial"/>
            </a:endParaRPr>
          </a:p>
          <a:p>
            <a:pPr marL="0" marR="0" lvl="0" indent="0" algn="l" defTabSz="457200" rtl="0" eaLnBrk="0" fontAlgn="base" latinLnBrk="0" hangingPunct="0">
              <a:lnSpc>
                <a:spcPct val="100000"/>
              </a:lnSpc>
              <a:spcBef>
                <a:spcPts val="0"/>
              </a:spcBef>
              <a:spcAft>
                <a:spcPct val="0"/>
              </a:spcAft>
              <a:buClr>
                <a:schemeClr val="dk1"/>
              </a:buClr>
              <a:buSzPct val="25000"/>
              <a:buFont typeface="Arial"/>
              <a:buNone/>
              <a:tabLst/>
              <a:defRPr/>
            </a:pPr>
            <a:r>
              <a:rPr lang="en-US" sz="1200" b="0" i="0" u="none" strike="noStrike" cap="none" baseline="0" dirty="0">
                <a:solidFill>
                  <a:schemeClr val="dk1"/>
                </a:solidFill>
                <a:latin typeface="Arial"/>
                <a:ea typeface="Arial"/>
                <a:cs typeface="Arial"/>
                <a:sym typeface="Arial"/>
              </a:rPr>
              <a:t>Source: </a:t>
            </a:r>
            <a:r>
              <a:rPr lang="en-US" sz="1400" kern="1200" dirty="0">
                <a:solidFill>
                  <a:schemeClr val="tx1"/>
                </a:solidFill>
                <a:effectLst/>
                <a:latin typeface="+mn-lt"/>
                <a:ea typeface="+mn-ea"/>
                <a:cs typeface="+mn-cs"/>
              </a:rPr>
              <a:t>Gilligan and Weinstein, </a:t>
            </a:r>
            <a:r>
              <a:rPr lang="en-US" sz="1400" kern="1200" dirty="0" err="1">
                <a:solidFill>
                  <a:schemeClr val="tx1"/>
                </a:solidFill>
                <a:effectLst/>
                <a:latin typeface="+mn-lt"/>
                <a:ea typeface="+mn-ea"/>
                <a:cs typeface="+mn-cs"/>
              </a:rPr>
              <a:t>Commun</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Disord</a:t>
            </a:r>
            <a:r>
              <a:rPr lang="en-US" sz="1400" kern="1200" dirty="0">
                <a:solidFill>
                  <a:schemeClr val="tx1"/>
                </a:solidFill>
                <a:effectLst/>
                <a:latin typeface="+mn-lt"/>
                <a:ea typeface="+mn-ea"/>
                <a:cs typeface="+mn-cs"/>
              </a:rPr>
              <a:t> Deaf Stud Hearing Aids 2014, 2:2 http://dx.doi.org/10.4172/2375-4427.1000110 </a:t>
            </a:r>
            <a:endParaRPr lang="en-US" sz="1200" dirty="0"/>
          </a:p>
          <a:p>
            <a:pPr marL="0" marR="0" lvl="0" indent="0" algn="l" rtl="0">
              <a:spcBef>
                <a:spcPts val="0"/>
              </a:spcBef>
              <a:buClr>
                <a:schemeClr val="dk1"/>
              </a:buClr>
              <a:buSzPct val="25000"/>
              <a:buFont typeface="Arial"/>
              <a:buNone/>
            </a:pPr>
            <a:endParaRPr lang="en" sz="1200" b="0" i="0" u="none" strike="noStrike" cap="none" baseline="0"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30</a:t>
            </a:fld>
            <a:endParaRPr lang="en-US"/>
          </a:p>
        </p:txBody>
      </p:sp>
    </p:spTree>
    <p:extLst>
      <p:ext uri="{BB962C8B-B14F-4D97-AF65-F5344CB8AC3E}">
        <p14:creationId xmlns:p14="http://schemas.microsoft.com/office/powerpoint/2010/main" val="3768255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Before we get into the lecture, we will explore the patient mindset by reflecting on our own personal experiences with health care, and a possible mismatch in communication between patient and provider.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Please get into groups of two or three and reflect on a time in which you visited a physician or a healthcare provider and the health care practitioner (Physician, Surgeon, Nurse, Dentist, </a:t>
            </a:r>
            <a:r>
              <a:rPr lang="en-US" sz="1200" b="0" i="0" u="none" strike="noStrike" cap="none" baseline="0" dirty="0" err="1">
                <a:solidFill>
                  <a:schemeClr val="dk1"/>
                </a:solidFill>
                <a:latin typeface="Arial"/>
                <a:ea typeface="Arial"/>
                <a:cs typeface="Arial"/>
                <a:sym typeface="Arial"/>
              </a:rPr>
              <a:t>etc</a:t>
            </a:r>
            <a:r>
              <a:rPr lang="en-US" sz="1200" b="0" i="0" u="none" strike="noStrike" cap="none" baseline="0" dirty="0">
                <a:solidFill>
                  <a:schemeClr val="dk1"/>
                </a:solidFill>
                <a:latin typeface="Arial"/>
                <a:ea typeface="Arial"/>
                <a:cs typeface="Arial"/>
                <a:sym typeface="Arial"/>
              </a:rPr>
              <a:t>) discussed your diagnosis,  test results, or treatment plan  in terms with which you were not familiar.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Have students write on sticky notes or on a whiteboard, how this experience made them feel, and what factors contributed to that feeling.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To help students begin thinking about this have them consider any of the following scenarios: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Consider a time in which you received written test results that used technical medical jargon with which you were not familiar.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Consider a time in which the doctor discussed a treatment plan in terms in which you did not understand, either verbally or in written format.</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Have students answer the following questions about their experience: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How did his experience affect your: (a) ability to understand your own health issue, (b) state of mind around the health issue (how did it make you feel?), (c) your own level of trust for the healthcare practitioner, and (d) your compliance with doctor recommendations?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Finally, consider your SILS screening result in the context of the experiences you have had.  Would you adjust your SILS answer based on this exercise?</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Please have the student discuss their answers and share them with the class.  This activity is meant to engage all of the students by sharing personal experiences of medical encounters in which person-centered care was not practiced because shared meaning was not established between patient and practitioner.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 </a:t>
            </a:r>
          </a:p>
          <a:p>
            <a:pPr marL="0" marR="0" lvl="0" indent="0" algn="l" rtl="0">
              <a:spcBef>
                <a:spcPts val="0"/>
              </a:spcBef>
              <a:buNone/>
            </a:pPr>
            <a:endParaRPr lang="en-US" sz="1200" b="0" i="0" u="none" strike="noStrike" cap="none" baseline="0" dirty="0">
              <a:solidFill>
                <a:schemeClr val="dk1"/>
              </a:solidFill>
              <a:latin typeface="Arial"/>
              <a:ea typeface="Arial"/>
              <a:cs typeface="Arial"/>
              <a:sym typeface="Arial"/>
            </a:endParaRPr>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4</a:t>
            </a:fld>
            <a:endParaRPr lang="en-US"/>
          </a:p>
        </p:txBody>
      </p:sp>
    </p:spTree>
    <p:extLst>
      <p:ext uri="{BB962C8B-B14F-4D97-AF65-F5344CB8AC3E}">
        <p14:creationId xmlns:p14="http://schemas.microsoft.com/office/powerpoint/2010/main" val="2232931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Arial"/>
              <a:buNone/>
            </a:pPr>
            <a:r>
              <a:rPr lang="en-US" sz="1200" dirty="0">
                <a:solidFill>
                  <a:schemeClr val="dk1"/>
                </a:solidFill>
              </a:rPr>
              <a:t>How can we improve</a:t>
            </a:r>
            <a:r>
              <a:rPr lang="en-US" sz="1200" baseline="0" dirty="0">
                <a:solidFill>
                  <a:schemeClr val="dk1"/>
                </a:solidFill>
              </a:rPr>
              <a:t> plain language in the oral domain?  The graphic above suggests several modifications we can make to the way we converse with our patients.  For example:</a:t>
            </a:r>
          </a:p>
          <a:p>
            <a:pPr marL="0" marR="0" lvl="0" indent="0" algn="l" rtl="0">
              <a:spcBef>
                <a:spcPts val="0"/>
              </a:spcBef>
              <a:buClr>
                <a:schemeClr val="dk1"/>
              </a:buClr>
              <a:buSzPct val="25000"/>
              <a:buFont typeface="Arial"/>
              <a:buNone/>
            </a:pPr>
            <a:endParaRPr lang="en-US" sz="1200" baseline="0" dirty="0">
              <a:solidFill>
                <a:schemeClr val="dk1"/>
              </a:solidFill>
            </a:endParaRPr>
          </a:p>
          <a:p>
            <a:pPr marL="342900" marR="0" lvl="0" indent="-342900" algn="l" rtl="0">
              <a:spcBef>
                <a:spcPts val="0"/>
              </a:spcBef>
              <a:buClr>
                <a:schemeClr val="dk1"/>
              </a:buClr>
              <a:buSzPct val="25000"/>
              <a:buFont typeface="Arial"/>
              <a:buAutoNum type="arabicPeriod"/>
            </a:pPr>
            <a:r>
              <a:rPr lang="en-US" sz="1200" baseline="0" dirty="0">
                <a:solidFill>
                  <a:schemeClr val="dk1"/>
                </a:solidFill>
              </a:rPr>
              <a:t>Speak slowly, loudly, and clearly</a:t>
            </a:r>
          </a:p>
          <a:p>
            <a:pPr marL="342900" marR="0" lvl="0" indent="-342900" algn="l" rtl="0">
              <a:spcBef>
                <a:spcPts val="0"/>
              </a:spcBef>
              <a:buClr>
                <a:schemeClr val="dk1"/>
              </a:buClr>
              <a:buSzPct val="25000"/>
              <a:buFont typeface="Arial"/>
              <a:buAutoNum type="arabicPeriod"/>
            </a:pPr>
            <a:r>
              <a:rPr lang="en-US" sz="1200" baseline="0" dirty="0">
                <a:solidFill>
                  <a:schemeClr val="dk1"/>
                </a:solidFill>
              </a:rPr>
              <a:t>Use an amplifier if necessary</a:t>
            </a:r>
          </a:p>
          <a:p>
            <a:pPr marL="342900" marR="0" lvl="0" indent="-342900" algn="l" rtl="0">
              <a:spcBef>
                <a:spcPts val="0"/>
              </a:spcBef>
              <a:buClr>
                <a:schemeClr val="dk1"/>
              </a:buClr>
              <a:buSzPct val="25000"/>
              <a:buFont typeface="Arial"/>
              <a:buAutoNum type="arabicPeriod"/>
            </a:pPr>
            <a:r>
              <a:rPr lang="en-US" sz="1200" baseline="0" dirty="0">
                <a:solidFill>
                  <a:schemeClr val="dk1"/>
                </a:solidFill>
              </a:rPr>
              <a:t>Use Jargon-free language</a:t>
            </a:r>
          </a:p>
          <a:p>
            <a:pPr marL="342900" marR="0" lvl="0" indent="-342900" algn="l" rtl="0">
              <a:spcBef>
                <a:spcPts val="0"/>
              </a:spcBef>
              <a:buClr>
                <a:schemeClr val="dk1"/>
              </a:buClr>
              <a:buSzPct val="25000"/>
              <a:buFont typeface="Arial"/>
              <a:buAutoNum type="arabicPeriod"/>
            </a:pPr>
            <a:r>
              <a:rPr lang="en-US" sz="1200" baseline="0" dirty="0">
                <a:solidFill>
                  <a:schemeClr val="dk1"/>
                </a:solidFill>
              </a:rPr>
              <a:t>Be specific, not general</a:t>
            </a:r>
          </a:p>
          <a:p>
            <a:pPr marL="342900" marR="0" lvl="0" indent="-342900" algn="l" rtl="0">
              <a:spcBef>
                <a:spcPts val="0"/>
              </a:spcBef>
              <a:buClr>
                <a:schemeClr val="dk1"/>
              </a:buClr>
              <a:buSzPct val="25000"/>
              <a:buFont typeface="Arial"/>
              <a:buAutoNum type="arabicPeriod"/>
            </a:pPr>
            <a:r>
              <a:rPr lang="en-US" sz="1200" baseline="0" dirty="0">
                <a:solidFill>
                  <a:schemeClr val="dk1"/>
                </a:solidFill>
              </a:rPr>
              <a:t>Incorporate simple diagrams and graphics</a:t>
            </a:r>
          </a:p>
          <a:p>
            <a:pPr marL="342900" marR="0" lvl="0" indent="-342900" algn="l" rtl="0">
              <a:spcBef>
                <a:spcPts val="0"/>
              </a:spcBef>
              <a:buClr>
                <a:schemeClr val="dk1"/>
              </a:buClr>
              <a:buSzPct val="25000"/>
              <a:buFont typeface="Arial"/>
              <a:buAutoNum type="arabicPeriod"/>
            </a:pPr>
            <a:r>
              <a:rPr lang="en-US" sz="1200" baseline="0" dirty="0">
                <a:solidFill>
                  <a:schemeClr val="dk1"/>
                </a:solidFill>
              </a:rPr>
              <a:t>Categorize, organize and prioritize information</a:t>
            </a:r>
          </a:p>
          <a:p>
            <a:pPr marL="342900" marR="0" lvl="0" indent="-342900" algn="l" rtl="0">
              <a:spcBef>
                <a:spcPts val="0"/>
              </a:spcBef>
              <a:buClr>
                <a:schemeClr val="dk1"/>
              </a:buClr>
              <a:buSzPct val="25000"/>
              <a:buFont typeface="Arial"/>
              <a:buAutoNum type="arabicPeriod"/>
            </a:pPr>
            <a:r>
              <a:rPr lang="en-US" sz="1200" baseline="0" dirty="0">
                <a:solidFill>
                  <a:schemeClr val="dk1"/>
                </a:solidFill>
              </a:rPr>
              <a:t>Use repetition and clarification</a:t>
            </a:r>
          </a:p>
          <a:p>
            <a:pPr marL="342900" marR="0" lvl="0" indent="-342900" algn="l" rtl="0">
              <a:spcBef>
                <a:spcPts val="0"/>
              </a:spcBef>
              <a:buClr>
                <a:schemeClr val="dk1"/>
              </a:buClr>
              <a:buSzPct val="25000"/>
              <a:buFont typeface="Arial"/>
              <a:buAutoNum type="arabicPeriod"/>
            </a:pPr>
            <a:r>
              <a:rPr lang="en-US" sz="1200" baseline="0" dirty="0">
                <a:solidFill>
                  <a:schemeClr val="dk1"/>
                </a:solidFill>
              </a:rPr>
              <a:t>Minimize shame</a:t>
            </a:r>
          </a:p>
          <a:p>
            <a:pPr marL="342900" marR="0" lvl="0" indent="-342900" algn="l" rtl="0">
              <a:spcBef>
                <a:spcPts val="0"/>
              </a:spcBef>
              <a:buClr>
                <a:schemeClr val="dk1"/>
              </a:buClr>
              <a:buSzPct val="25000"/>
              <a:buFont typeface="Arial"/>
              <a:buAutoNum type="arabicPeriod"/>
            </a:pPr>
            <a:r>
              <a:rPr lang="en-US" sz="1200" baseline="0" dirty="0">
                <a:solidFill>
                  <a:schemeClr val="dk1"/>
                </a:solidFill>
              </a:rPr>
              <a:t>Maximize respect and cultural diversity</a:t>
            </a:r>
          </a:p>
          <a:p>
            <a:pPr marL="342900" marR="0" lvl="0" indent="-342900" algn="l" rtl="0">
              <a:spcBef>
                <a:spcPts val="0"/>
              </a:spcBef>
              <a:buClr>
                <a:schemeClr val="dk1"/>
              </a:buClr>
              <a:buSzPct val="25000"/>
              <a:buFont typeface="Arial"/>
              <a:buAutoNum type="arabicPeriod"/>
            </a:pPr>
            <a:r>
              <a:rPr lang="en-US" sz="1200" baseline="0" dirty="0">
                <a:solidFill>
                  <a:schemeClr val="dk1"/>
                </a:solidFill>
              </a:rPr>
              <a:t>Encourage questions</a:t>
            </a:r>
          </a:p>
          <a:p>
            <a:pPr marL="0" marR="0" lvl="0" indent="0" algn="l" rtl="0">
              <a:spcBef>
                <a:spcPts val="0"/>
              </a:spcBef>
              <a:buClr>
                <a:schemeClr val="dk1"/>
              </a:buClr>
              <a:buSzPct val="25000"/>
              <a:buFont typeface="Arial"/>
              <a:buNone/>
            </a:pPr>
            <a:endParaRPr lang="en-US" sz="1200" baseline="0" dirty="0">
              <a:solidFill>
                <a:schemeClr val="dk1"/>
              </a:solidFill>
            </a:endParaRPr>
          </a:p>
          <a:p>
            <a:pPr marL="0" marR="0" lvl="0" indent="0" algn="l" rtl="0">
              <a:spcBef>
                <a:spcPts val="0"/>
              </a:spcBef>
              <a:buClr>
                <a:schemeClr val="dk1"/>
              </a:buClr>
              <a:buSzPct val="25000"/>
              <a:buFont typeface="Arial"/>
              <a:buNone/>
            </a:pPr>
            <a:endParaRPr lang="en-US" sz="1200" baseline="0" dirty="0">
              <a:solidFill>
                <a:schemeClr val="dk1"/>
              </a:solidFill>
            </a:endParaRPr>
          </a:p>
          <a:p>
            <a:pPr marL="0" marR="0" lvl="0" indent="0" algn="l" rtl="0">
              <a:spcBef>
                <a:spcPts val="0"/>
              </a:spcBef>
              <a:buClr>
                <a:schemeClr val="dk1"/>
              </a:buClr>
              <a:buSzPct val="25000"/>
              <a:buFont typeface="Arial"/>
              <a:buNone/>
            </a:pPr>
            <a:r>
              <a:rPr lang="en" sz="1200" dirty="0">
                <a:solidFill>
                  <a:schemeClr val="dk1"/>
                </a:solidFill>
              </a:rPr>
              <a:t>Gilligan, 2015 Modified from information on </a:t>
            </a:r>
            <a:r>
              <a:rPr lang="en" sz="1200" b="0" i="0" u="none" strike="noStrike" cap="none" baseline="0" dirty="0">
                <a:solidFill>
                  <a:schemeClr val="dk1"/>
                </a:solidFill>
                <a:latin typeface="Arial"/>
                <a:ea typeface="Arial"/>
                <a:cs typeface="Arial"/>
                <a:sym typeface="Arial"/>
              </a:rPr>
              <a:t>ASHA.org</a:t>
            </a: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31</a:t>
            </a:fld>
            <a:endParaRPr lang="en-US"/>
          </a:p>
        </p:txBody>
      </p:sp>
    </p:spTree>
    <p:extLst>
      <p:ext uri="{BB962C8B-B14F-4D97-AF65-F5344CB8AC3E}">
        <p14:creationId xmlns:p14="http://schemas.microsoft.com/office/powerpoint/2010/main" val="3219741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Arial"/>
              <a:buNone/>
            </a:pPr>
            <a:r>
              <a:rPr lang="en" dirty="0"/>
              <a:t>Plainlanguage.gov is an excellent resource for clinicians looking for guidance in creating printed materials at appropriate health literacy levels for patients</a:t>
            </a:r>
            <a:r>
              <a:rPr lang="en-US" dirty="0"/>
              <a:t> in the English language</a:t>
            </a:r>
            <a:r>
              <a:rPr lang="en" dirty="0"/>
              <a:t>.  </a:t>
            </a:r>
            <a:endParaRPr lang="en-US" dirty="0"/>
          </a:p>
          <a:p>
            <a:pPr marL="0" marR="0" lvl="0" indent="0" algn="l" rtl="0">
              <a:spcBef>
                <a:spcPts val="0"/>
              </a:spcBef>
              <a:buClr>
                <a:schemeClr val="dk1"/>
              </a:buClr>
              <a:buSzPct val="25000"/>
              <a:buFont typeface="Arial"/>
              <a:buNone/>
            </a:pPr>
            <a:endParaRPr lang="en-US" dirty="0"/>
          </a:p>
          <a:p>
            <a:pPr marL="0" marR="0" lvl="0" indent="0" algn="l" rtl="0">
              <a:spcBef>
                <a:spcPts val="0"/>
              </a:spcBef>
              <a:buClr>
                <a:schemeClr val="dk1"/>
              </a:buClr>
              <a:buSzPct val="25000"/>
              <a:buFont typeface="Arial"/>
              <a:buNone/>
            </a:pPr>
            <a:r>
              <a:rPr lang="en-US" dirty="0"/>
              <a:t>Above we provide some tips</a:t>
            </a:r>
            <a:r>
              <a:rPr lang="en-US" baseline="0" dirty="0"/>
              <a:t> and recommendations for things to keep in mind to improve the effectiveness of printed materials.  These are consistent with those recommended by </a:t>
            </a:r>
            <a:r>
              <a:rPr lang="en-US" baseline="0" dirty="0" err="1"/>
              <a:t>Caposecco</a:t>
            </a:r>
            <a:r>
              <a:rPr lang="en-US" baseline="0" dirty="0"/>
              <a:t> et al, and the SAM analysis. </a:t>
            </a:r>
            <a:endParaRPr lang="en" dirty="0"/>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32</a:t>
            </a:fld>
            <a:endParaRPr lang="en-US"/>
          </a:p>
        </p:txBody>
      </p:sp>
    </p:spTree>
    <p:extLst>
      <p:ext uri="{BB962C8B-B14F-4D97-AF65-F5344CB8AC3E}">
        <p14:creationId xmlns:p14="http://schemas.microsoft.com/office/powerpoint/2010/main" val="580588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Arial"/>
              <a:buNone/>
            </a:pPr>
            <a:r>
              <a:rPr lang="en" sz="1200" dirty="0"/>
              <a:t>The Veterans Administration</a:t>
            </a:r>
            <a:r>
              <a:rPr lang="en-US" sz="1200" dirty="0"/>
              <a:t> department</a:t>
            </a:r>
            <a:r>
              <a:rPr lang="en-US" sz="1200" baseline="0" dirty="0"/>
              <a:t> in the United States, </a:t>
            </a:r>
            <a:r>
              <a:rPr lang="en" sz="1200" dirty="0"/>
              <a:t> has taken a number of steps to ensure that the information patients receive is provided in understandable terms. Many VA hospitals have full-time  boards that examine literature generated by clinicians before it falls into the hands of the veterans.  </a:t>
            </a:r>
            <a:endParaRPr lang="en-US" sz="1200" dirty="0"/>
          </a:p>
          <a:p>
            <a:pPr marL="0" marR="0" lvl="0" indent="0" algn="l" rtl="0">
              <a:spcBef>
                <a:spcPts val="0"/>
              </a:spcBef>
              <a:buClr>
                <a:schemeClr val="dk1"/>
              </a:buClr>
              <a:buSzPct val="25000"/>
              <a:buFont typeface="Arial"/>
              <a:buNone/>
            </a:pPr>
            <a:endParaRPr lang="en-US" sz="1200" dirty="0"/>
          </a:p>
          <a:p>
            <a:pPr marL="0" marR="0" lvl="0" indent="0" algn="l" rtl="0">
              <a:spcBef>
                <a:spcPts val="0"/>
              </a:spcBef>
              <a:buClr>
                <a:schemeClr val="dk1"/>
              </a:buClr>
              <a:buSzPct val="25000"/>
              <a:buFont typeface="Arial"/>
              <a:buNone/>
            </a:pPr>
            <a:r>
              <a:rPr lang="en" sz="1200" dirty="0"/>
              <a:t>This is an excerpt from a large-format manual entitled “Your VA hearing aid” which contains information, organized by chapter, about what a hearing aid is for and how to best use and care for it. </a:t>
            </a:r>
            <a:endParaRPr lang="en-US" sz="1200" dirty="0"/>
          </a:p>
          <a:p>
            <a:pPr marL="0" marR="0" lvl="0" indent="0" algn="l" rtl="0">
              <a:spcBef>
                <a:spcPts val="0"/>
              </a:spcBef>
              <a:buClr>
                <a:schemeClr val="dk1"/>
              </a:buClr>
              <a:buSzPct val="25000"/>
              <a:buFont typeface="Arial"/>
              <a:buNone/>
            </a:pPr>
            <a:endParaRPr lang="en-US" sz="1200" dirty="0"/>
          </a:p>
          <a:p>
            <a:pPr marL="0" marR="0" lvl="0" indent="0" algn="l" rtl="0">
              <a:spcBef>
                <a:spcPts val="0"/>
              </a:spcBef>
              <a:buClr>
                <a:schemeClr val="dk1"/>
              </a:buClr>
              <a:buSzPct val="25000"/>
              <a:buFont typeface="Arial"/>
              <a:buNone/>
            </a:pPr>
            <a:r>
              <a:rPr lang="en" sz="1200" dirty="0"/>
              <a:t>Note the</a:t>
            </a:r>
            <a:r>
              <a:rPr lang="en-US" sz="1200" dirty="0"/>
              <a:t> use of the following: </a:t>
            </a:r>
          </a:p>
          <a:p>
            <a:pPr marL="0" marR="0" lvl="0" indent="0" algn="l" rtl="0">
              <a:spcBef>
                <a:spcPts val="0"/>
              </a:spcBef>
              <a:buClr>
                <a:schemeClr val="dk1"/>
              </a:buClr>
              <a:buSzPct val="25000"/>
              <a:buFont typeface="Arial"/>
              <a:buNone/>
            </a:pPr>
            <a:r>
              <a:rPr lang="en" sz="1200" dirty="0"/>
              <a:t> </a:t>
            </a:r>
            <a:r>
              <a:rPr lang="en-US" sz="1200" dirty="0"/>
              <a:t>1) </a:t>
            </a:r>
            <a:r>
              <a:rPr lang="en" sz="1200" dirty="0"/>
              <a:t>heading</a:t>
            </a:r>
            <a:r>
              <a:rPr lang="en-US" sz="1200" dirty="0"/>
              <a:t>s</a:t>
            </a:r>
          </a:p>
          <a:p>
            <a:pPr marL="0" marR="0" lvl="0" indent="0" algn="l" rtl="0">
              <a:spcBef>
                <a:spcPts val="0"/>
              </a:spcBef>
              <a:buClr>
                <a:schemeClr val="dk1"/>
              </a:buClr>
              <a:buSzPct val="25000"/>
              <a:buFont typeface="Arial"/>
              <a:buNone/>
            </a:pPr>
            <a:r>
              <a:rPr lang="en" sz="1200" dirty="0"/>
              <a:t> </a:t>
            </a:r>
            <a:r>
              <a:rPr lang="en-US" sz="1200" dirty="0"/>
              <a:t>2) T</a:t>
            </a:r>
            <a:r>
              <a:rPr lang="en" sz="1200" dirty="0"/>
              <a:t>he chunked information presented as a bulleted list,</a:t>
            </a:r>
            <a:endParaRPr lang="en-US" sz="1200" dirty="0"/>
          </a:p>
          <a:p>
            <a:pPr marL="0" marR="0" lvl="0" indent="0" algn="l" rtl="0">
              <a:spcBef>
                <a:spcPts val="0"/>
              </a:spcBef>
              <a:buClr>
                <a:schemeClr val="dk1"/>
              </a:buClr>
              <a:buSzPct val="25000"/>
              <a:buFont typeface="Arial"/>
              <a:buNone/>
            </a:pPr>
            <a:r>
              <a:rPr lang="en" sz="1200" dirty="0"/>
              <a:t> </a:t>
            </a:r>
            <a:r>
              <a:rPr lang="en-US" sz="1200" dirty="0"/>
              <a:t>3) </a:t>
            </a:r>
            <a:r>
              <a:rPr lang="en" sz="1200" dirty="0"/>
              <a:t>the jargon-free plain language that uses active voice with captioned graphics. </a:t>
            </a:r>
            <a:endParaRPr lang="en-US" sz="1200" dirty="0"/>
          </a:p>
          <a:p>
            <a:pPr marL="0" marR="0" lvl="0" indent="0" algn="l" rtl="0">
              <a:spcBef>
                <a:spcPts val="0"/>
              </a:spcBef>
              <a:buClr>
                <a:schemeClr val="dk1"/>
              </a:buClr>
              <a:buSzPct val="25000"/>
              <a:buFont typeface="Arial"/>
              <a:buNone/>
            </a:pPr>
            <a:endParaRPr lang="en-US" sz="1200" dirty="0"/>
          </a:p>
          <a:p>
            <a:pPr marL="0" marR="0" lvl="0" indent="0" algn="l" rtl="0">
              <a:spcBef>
                <a:spcPts val="0"/>
              </a:spcBef>
              <a:buClr>
                <a:schemeClr val="dk1"/>
              </a:buClr>
              <a:buSzPct val="25000"/>
              <a:buFont typeface="Arial"/>
              <a:buNone/>
            </a:pPr>
            <a:r>
              <a:rPr lang="en" sz="1200" dirty="0"/>
              <a:t> How do you think this excerpt would fare, by the SAM standards, just by glancing at it? </a:t>
            </a:r>
            <a:r>
              <a:rPr lang="en-US" sz="1200" dirty="0"/>
              <a:t>(Answer: It is a pretty good example of health literate</a:t>
            </a:r>
            <a:r>
              <a:rPr lang="en-US" sz="1200" baseline="0" dirty="0"/>
              <a:t> information, based upon the SAM domains).</a:t>
            </a:r>
            <a:endParaRPr lang="en-US" sz="1200" dirty="0"/>
          </a:p>
          <a:p>
            <a:pPr marL="0" marR="0" lvl="0" indent="0" algn="l" rtl="0">
              <a:spcBef>
                <a:spcPts val="0"/>
              </a:spcBef>
              <a:buClr>
                <a:schemeClr val="dk1"/>
              </a:buClr>
              <a:buSzPct val="25000"/>
              <a:buFont typeface="Arial"/>
              <a:buNone/>
            </a:pPr>
            <a:endParaRPr lang="en-US" sz="1200" b="0" i="1"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 sz="1200" b="0" i="1" u="none" strike="noStrike" cap="none" baseline="0" dirty="0">
                <a:solidFill>
                  <a:schemeClr val="dk1"/>
                </a:solidFill>
                <a:latin typeface="Arial"/>
                <a:ea typeface="Arial"/>
                <a:cs typeface="Arial"/>
                <a:sym typeface="Arial"/>
              </a:rPr>
              <a:t>Your VA Hearing Aid</a:t>
            </a:r>
            <a:r>
              <a:rPr lang="en" sz="1200" b="0" i="0" u="none" strike="noStrike" cap="none" baseline="0" dirty="0">
                <a:solidFill>
                  <a:schemeClr val="dk1"/>
                </a:solidFill>
                <a:latin typeface="Arial"/>
                <a:ea typeface="Arial"/>
                <a:cs typeface="Arial"/>
                <a:sym typeface="Arial"/>
              </a:rPr>
              <a:t> (1st ed., p. 18). Portland.</a:t>
            </a: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33</a:t>
            </a:fld>
            <a:endParaRPr lang="en-US"/>
          </a:p>
        </p:txBody>
      </p:sp>
    </p:spTree>
    <p:extLst>
      <p:ext uri="{BB962C8B-B14F-4D97-AF65-F5344CB8AC3E}">
        <p14:creationId xmlns:p14="http://schemas.microsoft.com/office/powerpoint/2010/main" val="4277259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Arial"/>
              <a:buNone/>
            </a:pPr>
            <a:r>
              <a:rPr lang="en" sz="1200" dirty="0">
                <a:solidFill>
                  <a:schemeClr val="dk1"/>
                </a:solidFill>
              </a:rPr>
              <a:t>Here is another example of </a:t>
            </a:r>
            <a:r>
              <a:rPr lang="en-US" sz="1200" dirty="0">
                <a:solidFill>
                  <a:schemeClr val="dk1"/>
                </a:solidFill>
              </a:rPr>
              <a:t>printed </a:t>
            </a:r>
            <a:r>
              <a:rPr lang="en" sz="1200" dirty="0">
                <a:solidFill>
                  <a:schemeClr val="dk1"/>
                </a:solidFill>
              </a:rPr>
              <a:t>health-literate information. This is from a handbook for families of patients who have acquired aphasia post-stroke.  </a:t>
            </a:r>
            <a:endParaRPr lang="en-US" sz="1200" dirty="0">
              <a:solidFill>
                <a:schemeClr val="dk1"/>
              </a:solidFill>
            </a:endParaRPr>
          </a:p>
          <a:p>
            <a:pPr marL="0" marR="0" lvl="0" indent="0" algn="l" rtl="0">
              <a:spcBef>
                <a:spcPts val="0"/>
              </a:spcBef>
              <a:buClr>
                <a:schemeClr val="dk1"/>
              </a:buClr>
              <a:buSzPct val="25000"/>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 sz="1200" dirty="0">
                <a:solidFill>
                  <a:schemeClr val="dk1"/>
                </a:solidFill>
              </a:rPr>
              <a:t>Notice the use of questions as headings, the definition of complex terms, the chunking and bulletting of information, and the ample white space.  </a:t>
            </a:r>
            <a:endParaRPr lang="en-US" sz="1200" dirty="0">
              <a:solidFill>
                <a:schemeClr val="dk1"/>
              </a:solidFill>
            </a:endParaRPr>
          </a:p>
          <a:p>
            <a:pPr marL="0" marR="0" lvl="0" indent="0" algn="l" rtl="0">
              <a:spcBef>
                <a:spcPts val="0"/>
              </a:spcBef>
              <a:buClr>
                <a:schemeClr val="dk1"/>
              </a:buClr>
              <a:buSzPct val="25000"/>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 sz="1200" dirty="0">
                <a:solidFill>
                  <a:schemeClr val="dk1"/>
                </a:solidFill>
              </a:rPr>
              <a:t>What are your thoughts on the use of font size and color?  Do you think this information could benefit from larger print and better graphics?  </a:t>
            </a:r>
            <a:r>
              <a:rPr lang="en-US" sz="1200" dirty="0">
                <a:solidFill>
                  <a:schemeClr val="dk1"/>
                </a:solidFill>
              </a:rPr>
              <a:t>  (In general, this is a pretty good</a:t>
            </a:r>
            <a:r>
              <a:rPr lang="en-US" sz="1200" baseline="0" dirty="0">
                <a:solidFill>
                  <a:schemeClr val="dk1"/>
                </a:solidFill>
              </a:rPr>
              <a:t> example of health literate information; however the use of blue might be difficult for some people to see.  High contrast black and white is preferred).</a:t>
            </a:r>
            <a:endParaRPr lang="en" sz="1200" dirty="0">
              <a:solidFill>
                <a:schemeClr val="dk1"/>
              </a:solidFill>
            </a:endParaRP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34</a:t>
            </a:fld>
            <a:endParaRPr lang="en-US"/>
          </a:p>
        </p:txBody>
      </p:sp>
    </p:spTree>
    <p:extLst>
      <p:ext uri="{BB962C8B-B14F-4D97-AF65-F5344CB8AC3E}">
        <p14:creationId xmlns:p14="http://schemas.microsoft.com/office/powerpoint/2010/main" val="1917098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rtl="0">
              <a:spcBef>
                <a:spcPts val="0"/>
              </a:spcBef>
              <a:buClr>
                <a:schemeClr val="dk1"/>
              </a:buClr>
              <a:buSzPct val="25000"/>
              <a:buFont typeface="Arial"/>
              <a:buNone/>
            </a:pPr>
            <a:r>
              <a:rPr lang="en" sz="1200" dirty="0">
                <a:solidFill>
                  <a:schemeClr val="dk1"/>
                </a:solidFill>
              </a:rPr>
              <a:t>As the Internet has become a primary source for information, it is important to consider the way in which web pages are designed.  The written information has to be organized logically, and content should be structured so that the user can locate the information easily (“information architecture”).   </a:t>
            </a:r>
            <a:endParaRPr lang="en-US" sz="1200" dirty="0">
              <a:solidFill>
                <a:schemeClr val="dk1"/>
              </a:solidFill>
            </a:endParaRPr>
          </a:p>
          <a:p>
            <a:pPr marL="0" marR="0" lvl="0" indent="0" algn="l" rtl="0">
              <a:spcBef>
                <a:spcPts val="0"/>
              </a:spcBef>
              <a:buClr>
                <a:schemeClr val="dk1"/>
              </a:buClr>
              <a:buSzPct val="25000"/>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 sz="1200" dirty="0">
                <a:solidFill>
                  <a:schemeClr val="dk1"/>
                </a:solidFill>
              </a:rPr>
              <a:t>PlainLanguage.gov has many useful resources on generating web-base</a:t>
            </a:r>
            <a:r>
              <a:rPr lang="en-US" sz="1200" dirty="0">
                <a:solidFill>
                  <a:schemeClr val="dk1"/>
                </a:solidFill>
              </a:rPr>
              <a:t>d</a:t>
            </a:r>
            <a:r>
              <a:rPr lang="en" sz="1200" dirty="0">
                <a:solidFill>
                  <a:schemeClr val="dk1"/>
                </a:solidFill>
              </a:rPr>
              <a:t> plain language.</a:t>
            </a:r>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35</a:t>
            </a:fld>
            <a:endParaRPr lang="en-US"/>
          </a:p>
        </p:txBody>
      </p:sp>
    </p:spTree>
    <p:extLst>
      <p:ext uri="{BB962C8B-B14F-4D97-AF65-F5344CB8AC3E}">
        <p14:creationId xmlns:p14="http://schemas.microsoft.com/office/powerpoint/2010/main" val="152633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 sz="1200" dirty="0">
                <a:solidFill>
                  <a:schemeClr val="dk1"/>
                </a:solidFill>
              </a:rPr>
              <a:t>This is from a government website that gives tips for professionals who serve older adults with hearing loss.  It is a nice example of web-based plain language, with </a:t>
            </a:r>
            <a:r>
              <a:rPr lang="en" sz="1200" b="1" dirty="0">
                <a:solidFill>
                  <a:schemeClr val="dk1"/>
                </a:solidFill>
              </a:rPr>
              <a:t>a logical information architecture</a:t>
            </a:r>
            <a:r>
              <a:rPr lang="en" sz="1200" dirty="0">
                <a:solidFill>
                  <a:schemeClr val="dk1"/>
                </a:solidFill>
              </a:rPr>
              <a:t>, and plenty of white space surrounding information that is </a:t>
            </a:r>
            <a:r>
              <a:rPr lang="en" sz="1200" b="1" dirty="0">
                <a:solidFill>
                  <a:schemeClr val="dk1"/>
                </a:solidFill>
              </a:rPr>
              <a:t>chunked by topic</a:t>
            </a:r>
            <a:r>
              <a:rPr lang="en" sz="1200" dirty="0">
                <a:solidFill>
                  <a:schemeClr val="dk1"/>
                </a:solidFill>
              </a:rPr>
              <a:t>.  Note the resources offered at the bottom, and the related topics available to view on the left side.  This is for professionals.  Do you think the public could also benefit from this piece?  Why or why not?  Do you think this needs any graphics?</a:t>
            </a:r>
            <a:r>
              <a:rPr lang="en-US" sz="1200" dirty="0">
                <a:solidFill>
                  <a:schemeClr val="dk1"/>
                </a:solidFill>
              </a:rPr>
              <a:t> </a:t>
            </a:r>
          </a:p>
          <a:p>
            <a:pPr marL="0" marR="0" lvl="0" indent="0" algn="l" rtl="0">
              <a:lnSpc>
                <a:spcPct val="100000"/>
              </a:lnSpc>
              <a:spcBef>
                <a:spcPts val="0"/>
              </a:spcBef>
              <a:spcAft>
                <a:spcPts val="0"/>
              </a:spcAft>
              <a:buClr>
                <a:schemeClr val="dk1"/>
              </a:buClr>
              <a:buSzPct val="25000"/>
              <a:buFont typeface="Arial"/>
              <a:buNone/>
            </a:pPr>
            <a:endParaRPr lang="en-US" sz="1200" dirty="0">
              <a:solidFill>
                <a:schemeClr val="dk1"/>
              </a:solidFill>
            </a:endParaRPr>
          </a:p>
          <a:p>
            <a:pPr marL="0" marR="0" lvl="0" indent="0" algn="l" rtl="0">
              <a:lnSpc>
                <a:spcPct val="100000"/>
              </a:lnSpc>
              <a:spcBef>
                <a:spcPts val="0"/>
              </a:spcBef>
              <a:spcAft>
                <a:spcPts val="0"/>
              </a:spcAft>
              <a:buClr>
                <a:schemeClr val="dk1"/>
              </a:buClr>
              <a:buSzPct val="25000"/>
              <a:buFont typeface="Arial"/>
              <a:buNone/>
            </a:pPr>
            <a:r>
              <a:rPr lang="en-US" sz="1200" dirty="0">
                <a:solidFill>
                  <a:schemeClr val="dk1"/>
                </a:solidFill>
              </a:rPr>
              <a:t>This is a pretty good example of health literate</a:t>
            </a:r>
            <a:r>
              <a:rPr lang="en-US" sz="1200" baseline="0" dirty="0">
                <a:solidFill>
                  <a:schemeClr val="dk1"/>
                </a:solidFill>
              </a:rPr>
              <a:t> information, especially for the professional working with older adults.  Graphics would add a nice touch to this page.  The page is easy to read and easy to navigate.  This page could be used for the public.</a:t>
            </a:r>
            <a:endParaRPr lang="en-US" sz="1200" dirty="0">
              <a:solidFill>
                <a:schemeClr val="dk1"/>
              </a:solidFill>
            </a:endParaRPr>
          </a:p>
          <a:p>
            <a:pPr marL="0" marR="0" lvl="0" indent="0" algn="l" rtl="0">
              <a:lnSpc>
                <a:spcPct val="100000"/>
              </a:lnSpc>
              <a:spcBef>
                <a:spcPts val="0"/>
              </a:spcBef>
              <a:spcAft>
                <a:spcPts val="0"/>
              </a:spcAft>
              <a:buClr>
                <a:schemeClr val="dk1"/>
              </a:buClr>
              <a:buSzPct val="25000"/>
              <a:buFont typeface="Arial"/>
              <a:buNone/>
            </a:pPr>
            <a:endParaRPr lang="en-US" sz="1200" dirty="0">
              <a:solidFill>
                <a:schemeClr val="dk1"/>
              </a:solidFill>
            </a:endParaRPr>
          </a:p>
          <a:p>
            <a:pPr marL="0" marR="0" lvl="0" indent="0" algn="l" rtl="0">
              <a:lnSpc>
                <a:spcPct val="100000"/>
              </a:lnSpc>
              <a:spcBef>
                <a:spcPts val="0"/>
              </a:spcBef>
              <a:spcAft>
                <a:spcPts val="0"/>
              </a:spcAft>
              <a:buClr>
                <a:schemeClr val="dk1"/>
              </a:buClr>
              <a:buSzPct val="25000"/>
              <a:buFont typeface="Arial"/>
              <a:buNone/>
            </a:pPr>
            <a:endParaRPr lang="en-US" sz="1200" dirty="0">
              <a:solidFill>
                <a:schemeClr val="dk1"/>
              </a:solidFill>
            </a:endParaRPr>
          </a:p>
          <a:p>
            <a:pPr marL="0" marR="0" lvl="0" indent="0" algn="l" defTabSz="457200" rtl="0" eaLnBrk="0" fontAlgn="base" latinLnBrk="0" hangingPunct="0">
              <a:lnSpc>
                <a:spcPct val="100000"/>
              </a:lnSpc>
              <a:spcBef>
                <a:spcPts val="0"/>
              </a:spcBef>
              <a:spcAft>
                <a:spcPts val="0"/>
              </a:spcAft>
              <a:buClr>
                <a:schemeClr val="dk1"/>
              </a:buClr>
              <a:buSzPct val="25000"/>
              <a:buFont typeface="Arial"/>
              <a:buNone/>
              <a:tabLst/>
              <a:defRPr/>
            </a:pPr>
            <a:r>
              <a:rPr lang="en" sz="1200" b="0" i="0" u="none" strike="noStrike" cap="none" baseline="0" dirty="0">
                <a:solidFill>
                  <a:schemeClr val="dk1"/>
                </a:solidFill>
                <a:latin typeface="Arial"/>
                <a:ea typeface="Arial"/>
                <a:cs typeface="Arial"/>
                <a:sym typeface="Arial"/>
              </a:rPr>
              <a:t>The </a:t>
            </a:r>
            <a:r>
              <a:rPr lang="en" sz="1200" b="0" i="1" u="none" strike="noStrike" cap="none" baseline="0" dirty="0">
                <a:solidFill>
                  <a:schemeClr val="dk1"/>
                </a:solidFill>
                <a:latin typeface="Arial"/>
                <a:ea typeface="Arial"/>
                <a:cs typeface="Arial"/>
                <a:sym typeface="Arial"/>
              </a:rPr>
              <a:t>Quick Guide to Health Literacy and Older Adults</a:t>
            </a:r>
            <a:r>
              <a:rPr lang="en" sz="1200" b="0" i="0" u="none" strike="noStrike" cap="none" baseline="0" dirty="0">
                <a:solidFill>
                  <a:schemeClr val="dk1"/>
                </a:solidFill>
                <a:latin typeface="Arial"/>
                <a:ea typeface="Arial"/>
                <a:cs typeface="Arial"/>
                <a:sym typeface="Arial"/>
              </a:rPr>
              <a:t> is for people who serve older adults on health and aging issues; Health.gov,. (2015). </a:t>
            </a:r>
            <a:r>
              <a:rPr lang="en" sz="1200" b="0" i="1" u="none" strike="noStrike" cap="none" baseline="0" dirty="0">
                <a:solidFill>
                  <a:schemeClr val="dk1"/>
                </a:solidFill>
                <a:latin typeface="Arial"/>
                <a:ea typeface="Arial"/>
                <a:cs typeface="Arial"/>
                <a:sym typeface="Arial"/>
              </a:rPr>
              <a:t>Quick Guide to Health Literacy and Older Adults - Health Literacy and Older Adults</a:t>
            </a:r>
            <a:r>
              <a:rPr lang="en" sz="1200" b="0" i="0" u="none" strike="noStrike" cap="none" baseline="0" dirty="0">
                <a:solidFill>
                  <a:schemeClr val="dk1"/>
                </a:solidFill>
                <a:latin typeface="Arial"/>
                <a:ea typeface="Arial"/>
                <a:cs typeface="Arial"/>
                <a:sym typeface="Arial"/>
              </a:rPr>
              <a:t>. Retrieved 2 February 2015, from http://www.health.gov/communication/literacy/olderadults/literacy.htm#p1</a:t>
            </a:r>
          </a:p>
          <a:p>
            <a:pPr marL="0" marR="0" lvl="0" indent="0" algn="l" rtl="0">
              <a:lnSpc>
                <a:spcPct val="100000"/>
              </a:lnSpc>
              <a:spcBef>
                <a:spcPts val="0"/>
              </a:spcBef>
              <a:spcAft>
                <a:spcPts val="0"/>
              </a:spcAft>
              <a:buClr>
                <a:schemeClr val="dk1"/>
              </a:buClr>
              <a:buSzPct val="25000"/>
              <a:buFont typeface="Arial"/>
              <a:buNone/>
            </a:pPr>
            <a:endParaRPr lang="en" sz="1200" dirty="0">
              <a:solidFill>
                <a:schemeClr val="dk1"/>
              </a:solidFill>
            </a:endParaRP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36</a:t>
            </a:fld>
            <a:endParaRPr lang="en-US"/>
          </a:p>
        </p:txBody>
      </p:sp>
    </p:spTree>
    <p:extLst>
      <p:ext uri="{BB962C8B-B14F-4D97-AF65-F5344CB8AC3E}">
        <p14:creationId xmlns:p14="http://schemas.microsoft.com/office/powerpoint/2010/main" val="28739063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Arial"/>
              <a:buNone/>
            </a:pPr>
            <a:r>
              <a:rPr lang="en-US" sz="1200" dirty="0">
                <a:solidFill>
                  <a:schemeClr val="dk1"/>
                </a:solidFill>
              </a:rPr>
              <a:t>This is a site for the public from ASHA.org.  It is presented in a “myth versus fact” paradigm, which is engaging. </a:t>
            </a:r>
          </a:p>
          <a:p>
            <a:pPr marL="0" marR="0" lvl="0" indent="0" algn="l" rtl="0">
              <a:spcBef>
                <a:spcPts val="0"/>
              </a:spcBef>
              <a:buClr>
                <a:schemeClr val="dk1"/>
              </a:buClr>
              <a:buSzPct val="25000"/>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US" sz="1200" dirty="0">
                <a:solidFill>
                  <a:schemeClr val="dk1"/>
                </a:solidFill>
              </a:rPr>
              <a:t> What do you think about the language level used in this piece? (</a:t>
            </a:r>
            <a:r>
              <a:rPr lang="en-US" sz="1200" dirty="0" err="1">
                <a:solidFill>
                  <a:schemeClr val="dk1"/>
                </a:solidFill>
              </a:rPr>
              <a:t>It’sprobably</a:t>
            </a:r>
            <a:r>
              <a:rPr lang="en-US" sz="1200" dirty="0">
                <a:solidFill>
                  <a:schemeClr val="dk1"/>
                </a:solidFill>
              </a:rPr>
              <a:t>  too complex.)  </a:t>
            </a:r>
          </a:p>
          <a:p>
            <a:pPr marL="0" marR="0" lvl="0" indent="0" algn="l" rtl="0">
              <a:spcBef>
                <a:spcPts val="0"/>
              </a:spcBef>
              <a:buClr>
                <a:schemeClr val="dk1"/>
              </a:buClr>
              <a:buSzPct val="25000"/>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US" sz="1200" dirty="0">
                <a:solidFill>
                  <a:schemeClr val="dk1"/>
                </a:solidFill>
              </a:rPr>
              <a:t>How does the information architecture look?  (It looks okay) </a:t>
            </a:r>
          </a:p>
          <a:p>
            <a:pPr marL="0" marR="0" lvl="0" indent="0" algn="l" rtl="0">
              <a:spcBef>
                <a:spcPts val="0"/>
              </a:spcBef>
              <a:buClr>
                <a:schemeClr val="dk1"/>
              </a:buClr>
              <a:buSzPct val="25000"/>
              <a:buFont typeface="Arial"/>
              <a:buNone/>
            </a:pPr>
            <a:r>
              <a:rPr lang="en-US" sz="1200" dirty="0">
                <a:solidFill>
                  <a:schemeClr val="dk1"/>
                </a:solidFill>
              </a:rPr>
              <a:t>Do you think this could benefit from having a “definitions” box, like the stroke brochure? (Yes:</a:t>
            </a:r>
            <a:r>
              <a:rPr lang="en-US" sz="1200" baseline="0" dirty="0">
                <a:solidFill>
                  <a:schemeClr val="dk1"/>
                </a:solidFill>
              </a:rPr>
              <a:t>  the language is too complex).</a:t>
            </a:r>
            <a:r>
              <a:rPr lang="en-US" sz="1200" dirty="0">
                <a:solidFill>
                  <a:schemeClr val="dk1"/>
                </a:solidFill>
              </a:rPr>
              <a:t> How would you change the item “verification of fit of hearing aid” to make it more understandable? (Something along the lines of “Fine-tuning your hearing aid to make sure it is comfortable and working well”).</a:t>
            </a:r>
          </a:p>
          <a:p>
            <a:pPr marL="0" marR="0" lvl="0" indent="0" algn="l" rtl="0">
              <a:spcBef>
                <a:spcPts val="0"/>
              </a:spcBef>
              <a:buClr>
                <a:schemeClr val="dk1"/>
              </a:buClr>
              <a:buSzPct val="25000"/>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US" sz="1200" dirty="0">
                <a:solidFill>
                  <a:schemeClr val="dk1"/>
                </a:solidFill>
              </a:rPr>
              <a:t>Overall,</a:t>
            </a:r>
            <a:r>
              <a:rPr lang="en-US" sz="1200" baseline="0" dirty="0">
                <a:solidFill>
                  <a:schemeClr val="dk1"/>
                </a:solidFill>
              </a:rPr>
              <a:t> this example</a:t>
            </a:r>
            <a:r>
              <a:rPr lang="en-US" sz="1200" dirty="0">
                <a:solidFill>
                  <a:schemeClr val="dk1"/>
                </a:solidFill>
              </a:rPr>
              <a:t> approaches</a:t>
            </a:r>
            <a:r>
              <a:rPr lang="en-US" sz="1200" baseline="0" dirty="0">
                <a:solidFill>
                  <a:schemeClr val="dk1"/>
                </a:solidFill>
              </a:rPr>
              <a:t> some of the domains of health literate information, but it lacks graphics and explanations, and includes jargon.  </a:t>
            </a:r>
          </a:p>
          <a:p>
            <a:pPr marL="0" marR="0" lvl="0" indent="0" algn="l" rtl="0">
              <a:spcBef>
                <a:spcPts val="0"/>
              </a:spcBef>
              <a:buClr>
                <a:schemeClr val="dk1"/>
              </a:buClr>
              <a:buSzPct val="25000"/>
              <a:buFont typeface="Arial"/>
              <a:buNone/>
            </a:pPr>
            <a:endParaRPr lang="en-US" sz="1200" b="0" i="0" u="sng" strike="noStrike" cap="none" baseline="0" dirty="0">
              <a:solidFill>
                <a:srgbClr val="FF0000"/>
              </a:solidFill>
              <a:latin typeface="Arial"/>
              <a:ea typeface="Arial"/>
              <a:cs typeface="Arial"/>
              <a:sym typeface="Arial"/>
            </a:endParaRPr>
          </a:p>
          <a:p>
            <a:pPr marL="0" marR="0" lvl="0" indent="0" algn="l" defTabSz="457200" rtl="0" eaLnBrk="0" fontAlgn="base" latinLnBrk="0" hangingPunct="0">
              <a:lnSpc>
                <a:spcPct val="100000"/>
              </a:lnSpc>
              <a:spcBef>
                <a:spcPts val="0"/>
              </a:spcBef>
              <a:spcAft>
                <a:spcPts val="0"/>
              </a:spcAft>
              <a:buClr>
                <a:schemeClr val="dk1"/>
              </a:buClr>
              <a:buSzPct val="25000"/>
              <a:buFont typeface="Arial"/>
              <a:buNone/>
              <a:tabLst/>
              <a:defRPr/>
            </a:pPr>
            <a:r>
              <a:rPr lang="en-US" sz="1200" b="0" i="0" u="none" strike="noStrike" cap="none" baseline="0" dirty="0">
                <a:solidFill>
                  <a:schemeClr val="dk1"/>
                </a:solidFill>
                <a:latin typeface="Arial"/>
                <a:ea typeface="Arial"/>
                <a:cs typeface="Arial"/>
                <a:sym typeface="Arial"/>
              </a:rPr>
              <a:t>Asha.org,. (2015). </a:t>
            </a:r>
            <a:r>
              <a:rPr lang="en-US" sz="1200" b="0" i="1" u="none" strike="noStrike" cap="none" baseline="0" dirty="0">
                <a:solidFill>
                  <a:schemeClr val="dk1"/>
                </a:solidFill>
                <a:latin typeface="Arial"/>
                <a:ea typeface="Arial"/>
                <a:cs typeface="Arial"/>
                <a:sym typeface="Arial"/>
              </a:rPr>
              <a:t>Myths and Facts about Hearing Aids</a:t>
            </a:r>
            <a:r>
              <a:rPr lang="en-US" sz="1200" b="0" i="0" u="none" strike="noStrike" cap="none" baseline="0" dirty="0">
                <a:solidFill>
                  <a:schemeClr val="dk1"/>
                </a:solidFill>
                <a:latin typeface="Arial"/>
                <a:ea typeface="Arial"/>
                <a:cs typeface="Arial"/>
                <a:sym typeface="Arial"/>
              </a:rPr>
              <a:t>. Retrieved 2 February 2015, from http://www.asha.org/public/hearing/Hearing-Aid-Myths-and-Facts/</a:t>
            </a:r>
          </a:p>
          <a:p>
            <a:pPr marL="0" marR="0" lvl="0" indent="0" algn="l" rtl="0">
              <a:lnSpc>
                <a:spcPct val="100000"/>
              </a:lnSpc>
              <a:spcBef>
                <a:spcPts val="0"/>
              </a:spcBef>
              <a:spcAft>
                <a:spcPts val="0"/>
              </a:spcAft>
              <a:buClr>
                <a:schemeClr val="dk1"/>
              </a:buClr>
              <a:buSzPct val="25000"/>
              <a:buFont typeface="Arial"/>
              <a:buNone/>
            </a:pPr>
            <a:endParaRPr lang="en-US" sz="1200" b="0" i="0" u="sng" strike="noStrike" cap="none" baseline="0" dirty="0">
              <a:solidFill>
                <a:srgbClr val="FF0000"/>
              </a:solidFill>
              <a:latin typeface="Arial"/>
              <a:ea typeface="Arial"/>
              <a:cs typeface="Arial"/>
              <a:sym typeface="Arial"/>
            </a:endParaRPr>
          </a:p>
          <a:p>
            <a:pPr marL="0" marR="0" lvl="0" indent="0" algn="l" rtl="0">
              <a:spcBef>
                <a:spcPts val="0"/>
              </a:spcBef>
              <a:buClr>
                <a:schemeClr val="dk1"/>
              </a:buClr>
              <a:buFont typeface="Arial"/>
              <a:buNone/>
            </a:pPr>
            <a:endParaRPr lang="en-US" sz="1200" b="0" i="0" u="none" strike="noStrike" cap="none" baseline="0"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37</a:t>
            </a:fld>
            <a:endParaRPr lang="en-US"/>
          </a:p>
        </p:txBody>
      </p:sp>
    </p:spTree>
    <p:extLst>
      <p:ext uri="{BB962C8B-B14F-4D97-AF65-F5344CB8AC3E}">
        <p14:creationId xmlns:p14="http://schemas.microsoft.com/office/powerpoint/2010/main" val="3962244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Arial"/>
              <a:buNone/>
            </a:pPr>
            <a:r>
              <a:rPr lang="en-US" sz="1200" dirty="0">
                <a:solidFill>
                  <a:schemeClr val="dk1"/>
                </a:solidFill>
              </a:rPr>
              <a:t>If our goal as healthcare practitioners is to be effective, and help patients achieve positive outcomes, then we must consider the levels of health care literacy our patient populations have before we begin assessment, diagnosis, or treatment options.  </a:t>
            </a:r>
          </a:p>
          <a:p>
            <a:pPr marL="0" marR="0" lvl="0" indent="0" algn="l" rtl="0">
              <a:spcBef>
                <a:spcPts val="0"/>
              </a:spcBef>
              <a:buClr>
                <a:schemeClr val="dk1"/>
              </a:buClr>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US" sz="1200" dirty="0">
                <a:solidFill>
                  <a:schemeClr val="dk1"/>
                </a:solidFill>
              </a:rPr>
              <a:t>Clearly there are benefits associated with optimizing health literacy,</a:t>
            </a:r>
            <a:r>
              <a:rPr lang="en-US" sz="1200" baseline="0" dirty="0">
                <a:solidFill>
                  <a:schemeClr val="dk1"/>
                </a:solidFill>
              </a:rPr>
              <a:t> including all of the factors above. </a:t>
            </a:r>
          </a:p>
          <a:p>
            <a:pPr marL="0" marR="0" lvl="0" indent="0" algn="l" rtl="0">
              <a:spcBef>
                <a:spcPts val="0"/>
              </a:spcBef>
              <a:buClr>
                <a:schemeClr val="dk1"/>
              </a:buClr>
              <a:buSzPct val="25000"/>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US" sz="1200" dirty="0">
                <a:solidFill>
                  <a:schemeClr val="dk1"/>
                </a:solidFill>
              </a:rPr>
              <a:t>As health care providers, we may not be able to improve our client’s reading skills, but we play an important role in communicating at a level where understanding is clear. Thus, by adapting how we communicate we can influence or optimize health literacy in the patients with which we interact. </a:t>
            </a:r>
          </a:p>
          <a:p>
            <a:pPr marL="0" marR="0" lvl="0" indent="0" algn="l" rtl="0">
              <a:spcBef>
                <a:spcPts val="0"/>
              </a:spcBef>
              <a:buClr>
                <a:schemeClr val="dk1"/>
              </a:buClr>
              <a:buFont typeface="Arial"/>
              <a:buNone/>
            </a:pPr>
            <a:endParaRPr lang="en-US" sz="1200" dirty="0">
              <a:solidFill>
                <a:schemeClr val="dk1"/>
              </a:solidFill>
            </a:endParaRPr>
          </a:p>
          <a:p>
            <a:pPr marL="0" marR="0" lvl="0" indent="0" algn="l" rtl="0">
              <a:spcBef>
                <a:spcPts val="0"/>
              </a:spcBef>
              <a:buClr>
                <a:schemeClr val="dk1"/>
              </a:buClr>
              <a:buFont typeface="Arial"/>
              <a:buNone/>
            </a:pPr>
            <a:endParaRPr lang="en-US" sz="1200" dirty="0">
              <a:solidFill>
                <a:schemeClr val="dk1"/>
              </a:solidFill>
            </a:endParaRP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38</a:t>
            </a:fld>
            <a:endParaRPr lang="en-US"/>
          </a:p>
        </p:txBody>
      </p:sp>
    </p:spTree>
    <p:extLst>
      <p:ext uri="{BB962C8B-B14F-4D97-AF65-F5344CB8AC3E}">
        <p14:creationId xmlns:p14="http://schemas.microsoft.com/office/powerpoint/2010/main" val="1051812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Arial"/>
              <a:buNone/>
            </a:pPr>
            <a:r>
              <a:rPr lang="en" sz="1200" dirty="0">
                <a:solidFill>
                  <a:srgbClr val="0000FF"/>
                </a:solidFill>
              </a:rPr>
              <a:t>To summarize, if health literacy is not accounted for, we risk poor outcomes, poor decision making on the part of the patient, poor compliance with medical directives and poor motivation to adhere to directives. </a:t>
            </a:r>
            <a:endParaRPr lang="en-US" sz="1200" dirty="0">
              <a:solidFill>
                <a:srgbClr val="0000FF"/>
              </a:solidFill>
            </a:endParaRPr>
          </a:p>
          <a:p>
            <a:pPr marL="0" marR="0" lvl="0" indent="0" algn="l" rtl="0">
              <a:spcBef>
                <a:spcPts val="0"/>
              </a:spcBef>
              <a:buClr>
                <a:schemeClr val="dk1"/>
              </a:buClr>
              <a:buSzPct val="25000"/>
              <a:buFont typeface="Arial"/>
              <a:buNone/>
            </a:pPr>
            <a:endParaRPr lang="en-US" sz="1200" dirty="0">
              <a:solidFill>
                <a:srgbClr val="0000FF"/>
              </a:solidFill>
            </a:endParaRPr>
          </a:p>
          <a:p>
            <a:pPr marL="0" marR="0" lvl="0" indent="0" algn="l" rtl="0">
              <a:spcBef>
                <a:spcPts val="0"/>
              </a:spcBef>
              <a:buClr>
                <a:schemeClr val="dk1"/>
              </a:buClr>
              <a:buSzPct val="25000"/>
              <a:buFont typeface="Arial"/>
              <a:buNone/>
            </a:pPr>
            <a:r>
              <a:rPr lang="en" sz="1200" dirty="0">
                <a:solidFill>
                  <a:srgbClr val="0000FF"/>
                </a:solidFill>
              </a:rPr>
              <a:t>If we can tip the scales, and increase our understanding of health literacy and come to utilize more health literate documentation and vocabularies, we have the ability to better outcomes, better decision making skills, increase compliance and motivation. </a:t>
            </a: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39</a:t>
            </a:fld>
            <a:endParaRPr lang="en-US"/>
          </a:p>
        </p:txBody>
      </p:sp>
    </p:spTree>
    <p:extLst>
      <p:ext uri="{BB962C8B-B14F-4D97-AF65-F5344CB8AC3E}">
        <p14:creationId xmlns:p14="http://schemas.microsoft.com/office/powerpoint/2010/main" val="4184634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Now lets consider a case in our own field of study.  This video re-enactment shows the interaction between an older patient, Sophia, and her audiologist, James in January of 2009.  In this interaction we can see that the patient is returning to the audiologist approximately 5 months after having been fit with hearing aids.  However, the patient seems to show some level of confusion about the actual use and manipulation of the hearing instruments.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Note to instructor: Please log in to the Ida website, use the following link, go to the section called “Health Literacy” and play the video called “In a Pickle”: </a:t>
            </a:r>
            <a:r>
              <a:rPr lang="en-US" sz="1400" kern="1200" dirty="0">
                <a:solidFill>
                  <a:schemeClr val="tx1"/>
                </a:solidFill>
                <a:effectLst/>
                <a:latin typeface="+mn-lt"/>
                <a:ea typeface="+mn-ea"/>
                <a:cs typeface="+mn-cs"/>
              </a:rPr>
              <a:t> </a:t>
            </a:r>
            <a:r>
              <a:rPr lang="en-US" sz="1400" u="sng" kern="1200" dirty="0">
                <a:solidFill>
                  <a:schemeClr val="tx1"/>
                </a:solidFill>
                <a:effectLst/>
                <a:latin typeface="+mn-lt"/>
                <a:ea typeface="+mn-ea"/>
                <a:cs typeface="+mn-cs"/>
                <a:hlinkClick r:id="rId3"/>
              </a:rPr>
              <a:t>http://idainstitute.com/toolbox/university_course/videos_and_handouts/unit_ii/</a:t>
            </a: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Please watch this </a:t>
            </a:r>
            <a:r>
              <a:rPr lang="en-US" sz="1200" dirty="0">
                <a:solidFill>
                  <a:schemeClr val="dk1"/>
                </a:solidFill>
              </a:rPr>
              <a:t>re-enactment </a:t>
            </a:r>
            <a:r>
              <a:rPr lang="en-US" sz="1200" b="0" i="0" u="none" strike="noStrike" cap="none" baseline="0" dirty="0">
                <a:solidFill>
                  <a:schemeClr val="dk1"/>
                </a:solidFill>
                <a:latin typeface="Arial"/>
                <a:ea typeface="Arial"/>
                <a:cs typeface="Arial"/>
                <a:sym typeface="Arial"/>
              </a:rPr>
              <a:t> and </a:t>
            </a:r>
            <a:r>
              <a:rPr lang="en-US" sz="1200" dirty="0">
                <a:solidFill>
                  <a:schemeClr val="dk1"/>
                </a:solidFill>
              </a:rPr>
              <a:t>listen specifically for evidence that Sophia does not understand aspects of her hearing aid function.  Please</a:t>
            </a:r>
            <a:r>
              <a:rPr lang="en-US" sz="1200" baseline="0" dirty="0">
                <a:solidFill>
                  <a:schemeClr val="dk1"/>
                </a:solidFill>
              </a:rPr>
              <a:t> answer the questions in the associated handout. </a:t>
            </a:r>
            <a:endParaRPr lang="en-US" sz="1200" dirty="0">
              <a:solidFill>
                <a:schemeClr val="dk1"/>
              </a:solidFill>
            </a:endParaRPr>
          </a:p>
          <a:p>
            <a:pPr marL="0" marR="0" lvl="0" indent="0" algn="l" rtl="0">
              <a:spcBef>
                <a:spcPts val="0"/>
              </a:spcBef>
              <a:buNone/>
            </a:pPr>
            <a:endParaRPr lang="en-US" sz="1200" dirty="0">
              <a:solidFill>
                <a:schemeClr val="dk1"/>
              </a:solidFill>
            </a:endParaRPr>
          </a:p>
          <a:p>
            <a:pPr marL="0" marR="0" lvl="0" indent="0" algn="l" rtl="0">
              <a:spcBef>
                <a:spcPts val="0"/>
              </a:spcBef>
              <a:buSzPct val="25000"/>
              <a:buNone/>
            </a:pPr>
            <a:r>
              <a:rPr lang="en-US" sz="1200" dirty="0">
                <a:solidFill>
                  <a:schemeClr val="dk1"/>
                </a:solidFill>
              </a:rPr>
              <a:t>Guided Discussion points: </a:t>
            </a:r>
          </a:p>
          <a:p>
            <a:pPr marL="0" marR="0" lvl="0" indent="0" algn="l" rtl="0">
              <a:spcBef>
                <a:spcPts val="0"/>
              </a:spcBef>
              <a:buNone/>
            </a:pPr>
            <a:endParaRPr lang="en-US" sz="1200" dirty="0">
              <a:solidFill>
                <a:schemeClr val="dk1"/>
              </a:solidFil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There seems to be a mismatch in terminology being used by the audiologist and the patient around the terms </a:t>
            </a:r>
            <a:r>
              <a:rPr lang="en-US" sz="1200" dirty="0">
                <a:solidFill>
                  <a:schemeClr val="dk1"/>
                </a:solidFill>
              </a:rPr>
              <a:t>‘</a:t>
            </a:r>
            <a:r>
              <a:rPr lang="en-US" sz="1200" b="0" i="0" u="none" strike="noStrike" cap="none" baseline="0" dirty="0">
                <a:solidFill>
                  <a:schemeClr val="dk1"/>
                </a:solidFill>
                <a:latin typeface="Arial"/>
                <a:ea typeface="Arial"/>
                <a:cs typeface="Arial"/>
                <a:sym typeface="Arial"/>
              </a:rPr>
              <a:t>calm</a:t>
            </a:r>
            <a:r>
              <a:rPr lang="en-US" sz="1200" dirty="0">
                <a:solidFill>
                  <a:schemeClr val="dk1"/>
                </a:solidFill>
              </a:rPr>
              <a:t>’</a:t>
            </a:r>
            <a:r>
              <a:rPr lang="en-US" sz="1200" b="0" i="0" u="none" strike="noStrike" cap="none" baseline="0" dirty="0">
                <a:solidFill>
                  <a:schemeClr val="dk1"/>
                </a:solidFill>
                <a:latin typeface="Arial"/>
                <a:ea typeface="Arial"/>
                <a:cs typeface="Arial"/>
                <a:sym typeface="Arial"/>
              </a:rPr>
              <a:t>, </a:t>
            </a:r>
            <a:r>
              <a:rPr lang="en-US" sz="1200" dirty="0">
                <a:solidFill>
                  <a:schemeClr val="dk1"/>
                </a:solidFill>
              </a:rPr>
              <a:t>‘</a:t>
            </a:r>
            <a:r>
              <a:rPr lang="en-US" sz="1200" b="0" i="0" u="none" strike="noStrike" cap="none" baseline="0" dirty="0">
                <a:solidFill>
                  <a:schemeClr val="dk1"/>
                </a:solidFill>
                <a:latin typeface="Arial"/>
                <a:ea typeface="Arial"/>
                <a:cs typeface="Arial"/>
                <a:sym typeface="Arial"/>
              </a:rPr>
              <a:t>more information</a:t>
            </a:r>
            <a:r>
              <a:rPr lang="en-US" sz="1200" dirty="0">
                <a:solidFill>
                  <a:schemeClr val="dk1"/>
                </a:solidFill>
              </a:rPr>
              <a:t>’</a:t>
            </a:r>
            <a:r>
              <a:rPr lang="en-US" sz="1200" b="0" i="0" u="none" strike="noStrike" cap="none" baseline="0" dirty="0">
                <a:solidFill>
                  <a:schemeClr val="dk1"/>
                </a:solidFill>
                <a:latin typeface="Arial"/>
                <a:ea typeface="Arial"/>
                <a:cs typeface="Arial"/>
                <a:sym typeface="Arial"/>
              </a:rPr>
              <a:t>, and </a:t>
            </a:r>
            <a:r>
              <a:rPr lang="en-US" sz="1200" dirty="0">
                <a:solidFill>
                  <a:schemeClr val="dk1"/>
                </a:solidFill>
              </a:rPr>
              <a:t>‘</a:t>
            </a:r>
            <a:r>
              <a:rPr lang="en-US" sz="1200" b="0" i="0" u="none" strike="noStrike" cap="none" baseline="0" dirty="0">
                <a:solidFill>
                  <a:schemeClr val="dk1"/>
                </a:solidFill>
                <a:latin typeface="Arial"/>
                <a:ea typeface="Arial"/>
                <a:cs typeface="Arial"/>
                <a:sym typeface="Arial"/>
              </a:rPr>
              <a:t>volume</a:t>
            </a:r>
            <a:r>
              <a:rPr lang="en-US" sz="1200" dirty="0">
                <a:solidFill>
                  <a:schemeClr val="dk1"/>
                </a:solidFill>
              </a:rPr>
              <a:t>’</a:t>
            </a:r>
            <a:r>
              <a:rPr lang="en-US" sz="1200" b="0" i="0" u="none" strike="noStrike" cap="none" baseline="0" dirty="0">
                <a:solidFill>
                  <a:schemeClr val="dk1"/>
                </a:solidFill>
                <a:latin typeface="Arial"/>
                <a:ea typeface="Arial"/>
                <a:cs typeface="Arial"/>
                <a:sym typeface="Arial"/>
              </a:rPr>
              <a:t>, causing some confusion between the client and the audiologist. </a:t>
            </a:r>
          </a:p>
          <a:p>
            <a:pPr marL="0" marR="0" lvl="0" indent="0" algn="l" rtl="0">
              <a:spcBef>
                <a:spcPts val="0"/>
              </a:spcBef>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dirty="0">
                <a:solidFill>
                  <a:schemeClr val="dk1"/>
                </a:solidFill>
              </a:rPr>
              <a:t>Sophia, t</a:t>
            </a:r>
            <a:r>
              <a:rPr lang="en-US" sz="1200" b="0" i="0" u="none" strike="noStrike" cap="none" baseline="0" dirty="0">
                <a:solidFill>
                  <a:schemeClr val="dk1"/>
                </a:solidFill>
                <a:latin typeface="Arial"/>
                <a:ea typeface="Arial"/>
                <a:cs typeface="Arial"/>
                <a:sym typeface="Arial"/>
              </a:rPr>
              <a:t>he patient does not seem to understand the difference between the </a:t>
            </a:r>
            <a:r>
              <a:rPr lang="en-US" sz="1200" dirty="0">
                <a:solidFill>
                  <a:schemeClr val="dk1"/>
                </a:solidFill>
              </a:rPr>
              <a:t>‘</a:t>
            </a:r>
            <a:r>
              <a:rPr lang="en-US" sz="1200" b="0" i="0" u="none" strike="noStrike" cap="none" baseline="0" dirty="0">
                <a:solidFill>
                  <a:schemeClr val="dk1"/>
                </a:solidFill>
                <a:latin typeface="Arial"/>
                <a:ea typeface="Arial"/>
                <a:cs typeface="Arial"/>
                <a:sym typeface="Arial"/>
              </a:rPr>
              <a:t>programs</a:t>
            </a:r>
            <a:r>
              <a:rPr lang="en-US" sz="1200" dirty="0">
                <a:solidFill>
                  <a:schemeClr val="dk1"/>
                </a:solidFill>
              </a:rPr>
              <a:t>’</a:t>
            </a:r>
            <a:r>
              <a:rPr lang="en-US" sz="1200" b="0" i="0" u="none" strike="noStrike" cap="none" baseline="0" dirty="0">
                <a:solidFill>
                  <a:schemeClr val="dk1"/>
                </a:solidFill>
                <a:latin typeface="Arial"/>
                <a:ea typeface="Arial"/>
                <a:cs typeface="Arial"/>
                <a:sym typeface="Arial"/>
              </a:rPr>
              <a:t> she has available in her hearing aids, or  how to access them, and shows very little understanding or awareness of distinguishing one program from the next.  </a:t>
            </a:r>
            <a:r>
              <a:rPr lang="en-US" sz="1200" dirty="0">
                <a:solidFill>
                  <a:schemeClr val="dk1"/>
                </a:solidFill>
              </a:rPr>
              <a:t>After approximately 5 months of using hearing aids, her understanding has not improved.  </a:t>
            </a:r>
          </a:p>
          <a:p>
            <a:pPr marL="0" marR="0" lvl="0" indent="0" algn="l" rtl="0">
              <a:spcBef>
                <a:spcPts val="0"/>
              </a:spcBef>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What can you infer about the oral or written materials that may have been </a:t>
            </a:r>
            <a:r>
              <a:rPr lang="en-US" sz="1200" dirty="0">
                <a:solidFill>
                  <a:schemeClr val="dk1"/>
                </a:solidFill>
              </a:rPr>
              <a:t>used </a:t>
            </a:r>
            <a:r>
              <a:rPr lang="en-US" sz="1200" b="0" i="0" u="none" strike="noStrike" cap="none" baseline="0" dirty="0">
                <a:solidFill>
                  <a:schemeClr val="dk1"/>
                </a:solidFill>
                <a:latin typeface="Arial"/>
                <a:ea typeface="Arial"/>
                <a:cs typeface="Arial"/>
                <a:sym typeface="Arial"/>
              </a:rPr>
              <a:t>to counsel her </a:t>
            </a:r>
            <a:r>
              <a:rPr lang="en-US" sz="1200" dirty="0">
                <a:solidFill>
                  <a:schemeClr val="dk1"/>
                </a:solidFill>
              </a:rPr>
              <a:t>during the </a:t>
            </a:r>
            <a:r>
              <a:rPr lang="en-US" sz="1200" b="0" i="0" u="none" strike="noStrike" cap="none" baseline="0" dirty="0">
                <a:solidFill>
                  <a:schemeClr val="dk1"/>
                </a:solidFill>
                <a:latin typeface="Arial"/>
                <a:ea typeface="Arial"/>
                <a:cs typeface="Arial"/>
                <a:sym typeface="Arial"/>
              </a:rPr>
              <a:t> hearing aid fitting process? (that she did not understand what was said or given to her)</a:t>
            </a:r>
          </a:p>
          <a:p>
            <a:pPr marL="0" marR="0" lvl="0" indent="0" algn="l" rtl="0">
              <a:spcBef>
                <a:spcPts val="0"/>
              </a:spcBef>
              <a:buClr>
                <a:schemeClr val="dk1"/>
              </a:buClr>
              <a:buFont typeface="Arial"/>
              <a:buNone/>
            </a:pPr>
            <a:endParaRPr lang="en-US" sz="1200" b="0" i="0" u="none" strike="noStrike" cap="none" baseline="0" dirty="0">
              <a:solidFill>
                <a:schemeClr val="dk1"/>
              </a:solidFill>
              <a:latin typeface="Arial"/>
              <a:ea typeface="Arial"/>
              <a:cs typeface="Arial"/>
              <a:sym typeface="Arial"/>
            </a:endParaRPr>
          </a:p>
          <a:p>
            <a:pPr marL="228600" marR="0" lvl="0" indent="-228600" algn="l" rtl="0">
              <a:spcBef>
                <a:spcPts val="0"/>
              </a:spcBef>
              <a:buClr>
                <a:schemeClr val="dk1"/>
              </a:buClr>
              <a:buSzPct val="100000"/>
              <a:buFont typeface="Arial"/>
              <a:buAutoNum type="arabicPeriod"/>
            </a:pPr>
            <a:r>
              <a:rPr lang="en-US" sz="1200" dirty="0">
                <a:solidFill>
                  <a:schemeClr val="dk1"/>
                </a:solidFill>
              </a:rPr>
              <a:t>How do you think Sofia feels about her lack of understanding regarding use of the hearing aids?  (She may feel embarrassed, ashamed, frustrated, at her wits end).</a:t>
            </a:r>
          </a:p>
          <a:p>
            <a:pPr marR="0" lvl="0" algn="l" rtl="0">
              <a:spcBef>
                <a:spcPts val="0"/>
              </a:spcBef>
              <a:buNone/>
            </a:pPr>
            <a:endParaRPr lang="en-US" sz="1200" dirty="0">
              <a:solidFill>
                <a:schemeClr val="dk1"/>
              </a:solidFill>
            </a:endParaRPr>
          </a:p>
          <a:p>
            <a:pPr marL="228600" marR="0" lvl="0" indent="-228600" algn="l" rtl="0">
              <a:spcBef>
                <a:spcPts val="0"/>
              </a:spcBef>
              <a:buClr>
                <a:schemeClr val="dk1"/>
              </a:buClr>
              <a:buSzPct val="100000"/>
              <a:buFont typeface="Arial"/>
              <a:buAutoNum type="arabicPeriod"/>
            </a:pPr>
            <a:r>
              <a:rPr lang="en-US" sz="1200" b="0" i="0" u="none" strike="noStrike" cap="none" baseline="0" dirty="0">
                <a:solidFill>
                  <a:schemeClr val="dk1"/>
                </a:solidFill>
                <a:latin typeface="Arial"/>
                <a:ea typeface="Arial"/>
                <a:cs typeface="Arial"/>
                <a:sym typeface="Arial"/>
              </a:rPr>
              <a:t>What do you predict may happen with Sofia’s use of hearing aids if her difficulties are not addressed appropriately?  (She may stop using the hearing aids altogether, may go see a different audiologist, may not recommend hearing aids to he</a:t>
            </a:r>
            <a:r>
              <a:rPr lang="en-US" sz="1200" dirty="0">
                <a:solidFill>
                  <a:schemeClr val="dk1"/>
                </a:solidFill>
              </a:rPr>
              <a:t>r friends).</a:t>
            </a:r>
          </a:p>
          <a:p>
            <a:pPr marL="228600" marR="0" lvl="0" indent="-158750" algn="l" rtl="0">
              <a:spcBef>
                <a:spcPts val="0"/>
              </a:spcBef>
              <a:buClr>
                <a:schemeClr val="dk1"/>
              </a:buClr>
              <a:buFont typeface="Arial"/>
              <a:buNone/>
            </a:pPr>
            <a:endParaRPr lang="en-US" sz="1200" dirty="0">
              <a:solidFill>
                <a:schemeClr val="dk1"/>
              </a:solidFill>
            </a:endParaRPr>
          </a:p>
          <a:p>
            <a:pPr marL="69850" marR="0" lvl="0" indent="0" algn="l" rtl="0">
              <a:spcBef>
                <a:spcPts val="0"/>
              </a:spcBef>
              <a:buClr>
                <a:schemeClr val="dk1"/>
              </a:buClr>
              <a:buSzPct val="100000"/>
              <a:buFont typeface="Arial"/>
              <a:buNone/>
            </a:pPr>
            <a:r>
              <a:rPr lang="en-US" sz="1200" dirty="0">
                <a:solidFill>
                  <a:schemeClr val="dk1"/>
                </a:solidFill>
              </a:rPr>
              <a:t>This re-enactment was meant to show how communication between patient and audiologist can break down, and was meant to highlight the factors that may contribute to this frustrating experience.  As we begin the lecture  on health literacy, keep this clinical encounter and your own personal encounters with healthcare providers at the forefront of your mind. </a:t>
            </a:r>
          </a:p>
          <a:p>
            <a:pPr marR="0" lvl="0" algn="l" rtl="0">
              <a:spcBef>
                <a:spcPts val="0"/>
              </a:spcBef>
              <a:buNone/>
            </a:pPr>
            <a:endParaRPr lang="en-US" dirty="0"/>
          </a:p>
          <a:p>
            <a:pPr marL="228600" marR="0" lvl="0" indent="-158750" algn="l" rtl="0">
              <a:spcBef>
                <a:spcPts val="0"/>
              </a:spcBef>
              <a:buClr>
                <a:schemeClr val="dk1"/>
              </a:buClr>
              <a:buFont typeface="Arial"/>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None/>
            </a:pPr>
            <a:endParaRPr lang="en-US" sz="1200" b="0" i="0" u="none" strike="noStrike" cap="none" baseline="0"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5</a:t>
            </a:fld>
            <a:endParaRPr lang="en-US"/>
          </a:p>
        </p:txBody>
      </p:sp>
    </p:spTree>
    <p:extLst>
      <p:ext uri="{BB962C8B-B14F-4D97-AF65-F5344CB8AC3E}">
        <p14:creationId xmlns:p14="http://schemas.microsoft.com/office/powerpoint/2010/main" val="2070912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In order to communicate information effectively, health care practitioners must provide information in a format (verbal, written, </a:t>
            </a:r>
            <a:r>
              <a:rPr lang="en-US" sz="1200" b="0" i="0" u="none" strike="noStrike" cap="none" baseline="0" dirty="0" err="1">
                <a:solidFill>
                  <a:schemeClr val="dk1"/>
                </a:solidFill>
                <a:latin typeface="Arial"/>
                <a:ea typeface="Arial"/>
                <a:cs typeface="Arial"/>
                <a:sym typeface="Arial"/>
              </a:rPr>
              <a:t>etc</a:t>
            </a:r>
            <a:r>
              <a:rPr lang="en-US" sz="1200" b="0" i="0" u="none" strike="noStrike" cap="none" baseline="0" dirty="0">
                <a:solidFill>
                  <a:schemeClr val="dk1"/>
                </a:solidFill>
                <a:latin typeface="Arial"/>
                <a:ea typeface="Arial"/>
                <a:cs typeface="Arial"/>
                <a:sym typeface="Arial"/>
              </a:rPr>
              <a:t>) that is understood by patients. A client’s literacy levels affect</a:t>
            </a:r>
            <a:r>
              <a:rPr lang="en-US" sz="1200" dirty="0">
                <a:solidFill>
                  <a:schemeClr val="dk1"/>
                </a:solidFill>
              </a:rPr>
              <a:t>s</a:t>
            </a:r>
            <a:r>
              <a:rPr lang="en-US" sz="1200" b="0" i="0" u="none" strike="noStrike" cap="none" baseline="0" dirty="0">
                <a:solidFill>
                  <a:schemeClr val="dk1"/>
                </a:solidFill>
                <a:latin typeface="Arial"/>
                <a:ea typeface="Arial"/>
                <a:cs typeface="Arial"/>
                <a:sym typeface="Arial"/>
              </a:rPr>
              <a:t> how information is received and interpreted.  Therefore, a client’s literacy levels should be taken into account by clinicians for effective communication.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Lets begin by defining literacy.  Literacy  is defined as a person’s ability to read, write, speak and compute and solve problems at levels necessary to function on the job, achieve one’s goals, and develop one’s knowledge and potential.   </a:t>
            </a:r>
            <a:r>
              <a:rPr lang="en-US" sz="1200" dirty="0">
                <a:solidFill>
                  <a:schemeClr val="dk1"/>
                </a:solidFill>
              </a:rPr>
              <a:t>Literacy involves a number of different domains, not just reading and writing (print literacy).  Literacy also includes listening and speaking skills.   Additionally literacy also covers competency with numbers, known as numeracy.    Interestingly,  </a:t>
            </a:r>
            <a:r>
              <a:rPr lang="en-US" sz="1200" u="sng" dirty="0">
                <a:solidFill>
                  <a:schemeClr val="dk1"/>
                </a:solidFill>
              </a:rPr>
              <a:t>up to 50% of adults </a:t>
            </a:r>
            <a:r>
              <a:rPr lang="en-US" sz="1200" dirty="0">
                <a:solidFill>
                  <a:schemeClr val="dk1"/>
                </a:solidFill>
              </a:rPr>
              <a:t>have been identified as having poor numeracy skills, and this will affect how well they understand a number of medical and audiological results. </a:t>
            </a:r>
          </a:p>
          <a:p>
            <a:pPr marL="0" marR="0" lvl="0" indent="0" algn="l" rtl="0">
              <a:spcBef>
                <a:spcPts val="0"/>
              </a:spcBef>
              <a:buSzPct val="25000"/>
              <a:buNone/>
            </a:pPr>
            <a:endParaRPr lang="en-US" sz="1200" dirty="0">
              <a:solidFill>
                <a:schemeClr val="dk1"/>
              </a:solidFill>
            </a:endParaRPr>
          </a:p>
          <a:p>
            <a:pPr marL="0" marR="0" lvl="0" indent="0" algn="l" rtl="0">
              <a:lnSpc>
                <a:spcPct val="100000"/>
              </a:lnSpc>
              <a:spcBef>
                <a:spcPts val="0"/>
              </a:spcBef>
              <a:spcAft>
                <a:spcPts val="0"/>
              </a:spcAft>
              <a:buClr>
                <a:schemeClr val="dk1"/>
              </a:buClr>
              <a:buSzPct val="100000"/>
              <a:buFont typeface="Arial"/>
              <a:buNone/>
            </a:pPr>
            <a:r>
              <a:rPr lang="en-US" sz="1200" dirty="0">
                <a:solidFill>
                  <a:schemeClr val="dk1"/>
                </a:solidFill>
              </a:rPr>
              <a:t>According to the United Nations</a:t>
            </a:r>
            <a:r>
              <a:rPr lang="en-US" sz="1200" baseline="0" dirty="0">
                <a:solidFill>
                  <a:schemeClr val="dk1"/>
                </a:solidFill>
              </a:rPr>
              <a:t> a </a:t>
            </a:r>
            <a:r>
              <a:rPr lang="en-US" sz="1200" dirty="0">
                <a:solidFill>
                  <a:schemeClr val="dk1"/>
                </a:solidFill>
              </a:rPr>
              <a:t>literate person is (</a:t>
            </a:r>
            <a:r>
              <a:rPr lang="en-US" sz="1200" dirty="0" err="1">
                <a:solidFill>
                  <a:schemeClr val="dk1"/>
                </a:solidFill>
              </a:rPr>
              <a:t>i</a:t>
            </a:r>
            <a:r>
              <a:rPr lang="en-US" sz="1200" dirty="0">
                <a:solidFill>
                  <a:schemeClr val="dk1"/>
                </a:solidFill>
              </a:rPr>
              <a:t>) one who can both read and write and understand a short, simple statement related to his/her everyday life. (ii) A person is functionally literate who can engage in all those activities in which literacy is required for effective functioning of his/her group and community and also</a:t>
            </a:r>
            <a:r>
              <a:rPr lang="en-US" sz="1200" baseline="0" dirty="0">
                <a:solidFill>
                  <a:schemeClr val="dk1"/>
                </a:solidFill>
              </a:rPr>
              <a:t> </a:t>
            </a:r>
            <a:r>
              <a:rPr lang="en-US" sz="1200" dirty="0">
                <a:solidFill>
                  <a:schemeClr val="dk1"/>
                </a:solidFill>
              </a:rPr>
              <a:t>for enabling him/her to continue to use reading, writing and calculation for his/her own and the community’s development. Persons who do not fulfill (</a:t>
            </a:r>
            <a:r>
              <a:rPr lang="en-US" sz="1200" dirty="0" err="1">
                <a:solidFill>
                  <a:schemeClr val="dk1"/>
                </a:solidFill>
              </a:rPr>
              <a:t>i</a:t>
            </a:r>
            <a:r>
              <a:rPr lang="en-US" sz="1200" dirty="0">
                <a:solidFill>
                  <a:schemeClr val="dk1"/>
                </a:solidFill>
              </a:rPr>
              <a:t>) or (ii) are termed illiterates or functional illiterates.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  </a:t>
            </a:r>
          </a:p>
          <a:p>
            <a:pPr marL="0" marR="0" lvl="0" indent="0" algn="l" rtl="0">
              <a:spcBef>
                <a:spcPts val="0"/>
              </a:spcBef>
              <a:buNone/>
            </a:pPr>
            <a:endParaRPr lang="en-US" dirty="0"/>
          </a:p>
          <a:p>
            <a:pPr marL="0" marR="0" lvl="0" indent="0" algn="l" rtl="0">
              <a:spcBef>
                <a:spcPts val="0"/>
              </a:spcBef>
              <a:buSzPct val="25000"/>
              <a:buNone/>
            </a:pPr>
            <a:br>
              <a:rPr lang="en-US" sz="1200" b="0" i="0" u="none" strike="noStrike" cap="none" baseline="0" dirty="0">
                <a:solidFill>
                  <a:schemeClr val="dk1"/>
                </a:solidFill>
                <a:latin typeface="Arial"/>
                <a:ea typeface="Arial"/>
                <a:cs typeface="Arial"/>
                <a:sym typeface="Arial"/>
              </a:rPr>
            </a:br>
            <a:endParaRPr lang="en-US" sz="1200" b="0" i="0" u="none" strike="noStrike" cap="none" baseline="0"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6</a:t>
            </a:fld>
            <a:endParaRPr lang="en-US"/>
          </a:p>
        </p:txBody>
      </p:sp>
    </p:spTree>
    <p:extLst>
      <p:ext uri="{BB962C8B-B14F-4D97-AF65-F5344CB8AC3E}">
        <p14:creationId xmlns:p14="http://schemas.microsoft.com/office/powerpoint/2010/main" val="2810323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sz="1200" dirty="0">
                <a:solidFill>
                  <a:schemeClr val="dk1"/>
                </a:solidFill>
              </a:rPr>
              <a:t>Li</a:t>
            </a:r>
            <a:r>
              <a:rPr lang="en-US" sz="1200" b="0" i="0" u="none" strike="noStrike" cap="none" baseline="0" dirty="0">
                <a:solidFill>
                  <a:schemeClr val="dk1"/>
                </a:solidFill>
              </a:rPr>
              <a:t>teracy varies extensively throughout the world. One measure of literacy within nations is known as literacy rate, and refers to the percent of individuals who possess, at minimum, basic reading and writing skills.  </a:t>
            </a:r>
            <a:r>
              <a:rPr lang="en-US" sz="1200" dirty="0">
                <a:solidFill>
                  <a:schemeClr val="dk1"/>
                </a:solidFill>
              </a:rPr>
              <a:t>Adult literacy rate is an indicator calculated by counting the number of literate individuals age 15 years and over, then dividing that number by the total number of adults age 15 and over, multiplying the result by 100 to yield a percentage.  </a:t>
            </a:r>
          </a:p>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endParaRPr lang="en-US" sz="1200" b="0" i="0" u="none" strike="noStrike" cap="none" baseline="0" dirty="0">
              <a:solidFill>
                <a:schemeClr val="dk1"/>
              </a:solidFil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dirty="0">
                <a:solidFill>
                  <a:schemeClr val="dk1"/>
                </a:solidFill>
              </a:rPr>
              <a:t>Many parts of the world have literacy rates below 50% ( these being in some Asian and African countries). Other parts of the world enjoy higher levels of literacy and those areas tend to have increased access to healthcare and information. Thus, clinicians must ta</a:t>
            </a:r>
            <a:r>
              <a:rPr lang="en-US" sz="1200" dirty="0">
                <a:solidFill>
                  <a:schemeClr val="dk1"/>
                </a:solidFill>
              </a:rPr>
              <a:t>i</a:t>
            </a:r>
            <a:r>
              <a:rPr lang="en-US" sz="1200" b="0" i="0" u="none" strike="noStrike" cap="none" baseline="0" dirty="0">
                <a:solidFill>
                  <a:schemeClr val="dk1"/>
                </a:solidFill>
              </a:rPr>
              <a:t>lor their communication styles to the culture and demographic populations they serve.   </a:t>
            </a:r>
          </a:p>
          <a:p>
            <a:pPr marL="0" marR="0" lvl="0" indent="0" algn="l" rtl="0">
              <a:lnSpc>
                <a:spcPct val="100000"/>
              </a:lnSpc>
              <a:spcBef>
                <a:spcPts val="0"/>
              </a:spcBef>
              <a:spcAft>
                <a:spcPts val="0"/>
              </a:spcAft>
              <a:buClr>
                <a:schemeClr val="dk1"/>
              </a:buClr>
              <a:buFont typeface="Arial"/>
              <a:buNone/>
            </a:pPr>
            <a:endParaRPr lang="en-US" sz="1200" dirty="0">
              <a:solidFill>
                <a:schemeClr val="dk1"/>
              </a:solidFil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dirty="0">
                <a:solidFill>
                  <a:schemeClr val="dk1"/>
                </a:solidFill>
              </a:rPr>
              <a:t>One important thing to remember is that regardless of the literacy levels found in countries, within countries and cultures, literacy levels can also vary widely, thus healthcare providers must adapt to each individual</a:t>
            </a:r>
            <a:r>
              <a:rPr lang="en-US" sz="1200" dirty="0">
                <a:solidFill>
                  <a:schemeClr val="dk1"/>
                </a:solidFill>
              </a:rPr>
              <a:t>’s literacy levels</a:t>
            </a:r>
            <a:r>
              <a:rPr lang="en-US" sz="1200" b="0" i="0" u="none" strike="noStrike" cap="none" baseline="0" dirty="0">
                <a:solidFill>
                  <a:schemeClr val="dk1"/>
                </a:solidFill>
              </a:rPr>
              <a:t>. </a:t>
            </a:r>
          </a:p>
          <a:p>
            <a:pPr marL="0" marR="0" lvl="0" indent="0" algn="l" rtl="0">
              <a:spcBef>
                <a:spcPts val="0"/>
              </a:spcBef>
              <a:buClr>
                <a:schemeClr val="dk1"/>
              </a:buClr>
              <a:buFont typeface="Arial"/>
              <a:buNone/>
            </a:pPr>
            <a:endParaRPr lang="en-US" sz="1200" b="0" i="0" u="none" strike="noStrike" cap="none" baseline="0" dirty="0">
              <a:solidFill>
                <a:schemeClr val="dk1"/>
              </a:solidFill>
            </a:endParaRP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rPr>
              <a:t>http://www.uis.unesco.org/literacy/Documents/fs-29-2014-literacy-en.pdf</a:t>
            </a: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7</a:t>
            </a:fld>
            <a:endParaRPr lang="en-US"/>
          </a:p>
        </p:txBody>
      </p:sp>
    </p:spTree>
    <p:extLst>
      <p:ext uri="{BB962C8B-B14F-4D97-AF65-F5344CB8AC3E}">
        <p14:creationId xmlns:p14="http://schemas.microsoft.com/office/powerpoint/2010/main" val="3912998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Arial"/>
              <a:buNone/>
            </a:pPr>
            <a:r>
              <a:rPr lang="en-US" sz="1200" dirty="0">
                <a:solidFill>
                  <a:schemeClr val="dk1"/>
                </a:solidFill>
              </a:rPr>
              <a:t>Health literacy refers to the degree to which individuals have the capacity to obtain, process, and understand basic health information and services needed to make appropriate health decisions. </a:t>
            </a:r>
          </a:p>
          <a:p>
            <a:pPr marL="0" marR="0" lvl="0" indent="0" algn="l" rtl="0">
              <a:spcBef>
                <a:spcPts val="0"/>
              </a:spcBef>
              <a:buClr>
                <a:schemeClr val="dk1"/>
              </a:buClr>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US" sz="1200" dirty="0">
                <a:solidFill>
                  <a:schemeClr val="dk1"/>
                </a:solidFill>
              </a:rPr>
              <a:t>In order to make appropriate health decisions, patients need to understand instructions that are pertinent to their health.  For example, during the hearing aid fitting process, patients need to understand how to insert hearing aids into their ears, and the materials given to them that show how to</a:t>
            </a:r>
            <a:r>
              <a:rPr lang="en-US" sz="1200" baseline="0" dirty="0">
                <a:solidFill>
                  <a:schemeClr val="dk1"/>
                </a:solidFill>
              </a:rPr>
              <a:t> do this.  They must learn </a:t>
            </a:r>
            <a:r>
              <a:rPr lang="en-US" sz="1200" dirty="0">
                <a:solidFill>
                  <a:schemeClr val="dk1"/>
                </a:solidFill>
              </a:rPr>
              <a:t>how to change batteries,</a:t>
            </a:r>
            <a:r>
              <a:rPr lang="en-US" sz="1200" baseline="0" dirty="0">
                <a:solidFill>
                  <a:schemeClr val="dk1"/>
                </a:solidFill>
              </a:rPr>
              <a:t> and must be able to understand written and oral instructions that shows how to do this.  They must understand how to turn on and off a hearing aid, and </a:t>
            </a:r>
            <a:r>
              <a:rPr lang="en-US" sz="1200" dirty="0">
                <a:solidFill>
                  <a:schemeClr val="dk1"/>
                </a:solidFill>
              </a:rPr>
              <a:t>how to properly operate the hearing aids once they are in place. To do this requires that they</a:t>
            </a:r>
            <a:r>
              <a:rPr lang="en-US" sz="1200" baseline="0" dirty="0">
                <a:solidFill>
                  <a:schemeClr val="dk1"/>
                </a:solidFill>
              </a:rPr>
              <a:t> can read and understand written materials and also be able to understand oral instructions. </a:t>
            </a:r>
          </a:p>
          <a:p>
            <a:pPr marL="0" marR="0" lvl="0" indent="0" algn="l" rtl="0">
              <a:spcBef>
                <a:spcPts val="0"/>
              </a:spcBef>
              <a:buClr>
                <a:schemeClr val="dk1"/>
              </a:buClr>
              <a:buSzPct val="25000"/>
              <a:buFont typeface="Arial"/>
              <a:buNone/>
            </a:pPr>
            <a:endParaRPr lang="en-US" sz="1200" baseline="0" dirty="0">
              <a:solidFill>
                <a:schemeClr val="dk1"/>
              </a:solidFill>
            </a:endParaRPr>
          </a:p>
          <a:p>
            <a:pPr marL="0" marR="0" lvl="0" indent="0" algn="l" rtl="0">
              <a:spcBef>
                <a:spcPts val="0"/>
              </a:spcBef>
              <a:buClr>
                <a:schemeClr val="dk1"/>
              </a:buClr>
              <a:buSzPct val="25000"/>
              <a:buFont typeface="Arial"/>
              <a:buNone/>
            </a:pPr>
            <a:r>
              <a:rPr lang="en-US" sz="1200" dirty="0">
                <a:solidFill>
                  <a:schemeClr val="dk1"/>
                </a:solidFill>
              </a:rPr>
              <a:t> In the video re-enactment with Sophia and James, it was clear that Sophia did not understand or process information about how many programs she had in her hearing aid, what they were for, or how to switch from one to another.  This lack of understanding interfered with her ability to select the right listening program for daily living listening situations,</a:t>
            </a:r>
            <a:r>
              <a:rPr lang="en-US" sz="1200" baseline="0" dirty="0">
                <a:solidFill>
                  <a:schemeClr val="dk1"/>
                </a:solidFill>
              </a:rPr>
              <a:t> even though she is likely a person who can read and write. </a:t>
            </a:r>
            <a:endParaRPr lang="en-US" sz="1200" dirty="0">
              <a:solidFill>
                <a:schemeClr val="dk1"/>
              </a:solidFill>
            </a:endParaRPr>
          </a:p>
          <a:p>
            <a:pPr marL="0" marR="0" lvl="0" indent="0" algn="l" rtl="0">
              <a:spcBef>
                <a:spcPts val="0"/>
              </a:spcBef>
              <a:buClr>
                <a:schemeClr val="dk1"/>
              </a:buClr>
              <a:buSzPct val="25000"/>
              <a:buFont typeface="Arial"/>
              <a:buNone/>
            </a:pPr>
            <a:r>
              <a:rPr lang="en-US" b="1" dirty="0">
                <a:solidFill>
                  <a:srgbClr val="FF0000"/>
                </a:solidFill>
              </a:rPr>
              <a:t>    </a:t>
            </a:r>
          </a:p>
          <a:p>
            <a:pPr marL="0" marR="0" lvl="0" indent="0" algn="l" rtl="0">
              <a:spcBef>
                <a:spcPts val="0"/>
              </a:spcBef>
              <a:buClr>
                <a:schemeClr val="dk1"/>
              </a:buClr>
              <a:buFont typeface="Arial"/>
              <a:buNone/>
            </a:pPr>
            <a:endParaRPr lang="en-US" sz="1200" dirty="0">
              <a:solidFill>
                <a:schemeClr val="dk1"/>
              </a:solidFill>
            </a:endParaRPr>
          </a:p>
          <a:p>
            <a:pPr marL="0" marR="0" lvl="0" indent="0" algn="l" rtl="0">
              <a:spcBef>
                <a:spcPts val="0"/>
              </a:spcBef>
              <a:buClr>
                <a:schemeClr val="dk1"/>
              </a:buClr>
              <a:buFont typeface="Arial"/>
              <a:buNone/>
            </a:pPr>
            <a:endParaRPr lang="en-US" sz="1200" dirty="0">
              <a:solidFill>
                <a:schemeClr val="dk1"/>
              </a:solidFill>
            </a:endParaRPr>
          </a:p>
          <a:p>
            <a:pPr marL="0" marR="0" lvl="0" indent="0" algn="l" rtl="0">
              <a:spcBef>
                <a:spcPts val="0"/>
              </a:spcBef>
              <a:buClr>
                <a:schemeClr val="dk1"/>
              </a:buClr>
              <a:buFont typeface="Arial"/>
              <a:buNone/>
            </a:pPr>
            <a:endParaRPr lang="en-US" sz="1200" dirty="0">
              <a:solidFill>
                <a:schemeClr val="dk1"/>
              </a:solidFill>
            </a:endParaRP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8</a:t>
            </a:fld>
            <a:endParaRPr lang="en-US"/>
          </a:p>
        </p:txBody>
      </p:sp>
    </p:spTree>
    <p:extLst>
      <p:ext uri="{BB962C8B-B14F-4D97-AF65-F5344CB8AC3E}">
        <p14:creationId xmlns:p14="http://schemas.microsoft.com/office/powerpoint/2010/main" val="1201174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rtl="0">
              <a:spcBef>
                <a:spcPts val="0"/>
              </a:spcBef>
              <a:buNone/>
            </a:pPr>
            <a:r>
              <a:rPr lang="en-US" dirty="0">
                <a:solidFill>
                  <a:schemeClr val="tx1"/>
                </a:solidFill>
              </a:rPr>
              <a:t>Can a</a:t>
            </a:r>
            <a:r>
              <a:rPr lang="en-US" baseline="0" dirty="0">
                <a:solidFill>
                  <a:schemeClr val="tx1"/>
                </a:solidFill>
              </a:rPr>
              <a:t> person be literate and still have low health literacy?  Yes.  </a:t>
            </a:r>
            <a:r>
              <a:rPr lang="en-US" dirty="0">
                <a:solidFill>
                  <a:schemeClr val="tx1"/>
                </a:solidFill>
              </a:rPr>
              <a:t>It is crucial to remember that health literacy is content and context dependent. High literacy in one context may not carry over to novel contexts.  When we have patients who have high levels of education, we must remember not to assume that they will understand terminology in our field. </a:t>
            </a:r>
          </a:p>
          <a:p>
            <a:pPr rtl="0">
              <a:spcBef>
                <a:spcPts val="0"/>
              </a:spcBef>
              <a:buNone/>
            </a:pPr>
            <a:endParaRPr lang="en-US" dirty="0">
              <a:solidFill>
                <a:schemeClr val="tx1"/>
              </a:solidFill>
            </a:endParaRPr>
          </a:p>
          <a:p>
            <a:pPr rtl="0">
              <a:spcBef>
                <a:spcPts val="0"/>
              </a:spcBef>
              <a:buNone/>
            </a:pPr>
            <a:r>
              <a:rPr lang="en-US" dirty="0">
                <a:solidFill>
                  <a:schemeClr val="tx1"/>
                </a:solidFill>
              </a:rPr>
              <a:t>In the article titled ‘a prescription to end confusion’(Institute</a:t>
            </a:r>
            <a:r>
              <a:rPr lang="en-US" baseline="0" dirty="0">
                <a:solidFill>
                  <a:schemeClr val="tx1"/>
                </a:solidFill>
              </a:rPr>
              <a:t> of Medicine Committee on Health Literacy (2004). In L. Nielsen-</a:t>
            </a:r>
            <a:r>
              <a:rPr lang="en-US" baseline="0" dirty="0" err="1">
                <a:solidFill>
                  <a:schemeClr val="tx1"/>
                </a:solidFill>
              </a:rPr>
              <a:t>Bohlman</a:t>
            </a:r>
            <a:r>
              <a:rPr lang="en-US" baseline="0" dirty="0">
                <a:solidFill>
                  <a:schemeClr val="tx1"/>
                </a:solidFill>
              </a:rPr>
              <a:t>, A.M. Panzer, D.A., </a:t>
            </a:r>
            <a:r>
              <a:rPr lang="en-US" baseline="0" dirty="0" err="1">
                <a:solidFill>
                  <a:schemeClr val="tx1"/>
                </a:solidFill>
              </a:rPr>
              <a:t>Kindig</a:t>
            </a:r>
            <a:r>
              <a:rPr lang="en-US" baseline="0" dirty="0">
                <a:solidFill>
                  <a:schemeClr val="tx1"/>
                </a:solidFill>
              </a:rPr>
              <a:t>, D.A. (Eds.), Health literacy: A prescription to end confusion. Washington, DC: National Academies Press</a:t>
            </a:r>
            <a:r>
              <a:rPr lang="en-US" dirty="0">
                <a:solidFill>
                  <a:schemeClr val="tx1"/>
                </a:solidFill>
              </a:rPr>
              <a:t>) it is suggested that  “even people with strong literacy skills may have trouble obtaining, understanding, and using health information: a surgeon may have trouble helping a family member with Medicare forms, a science teacher may not understand information sent by a doctor about a brain function test, and an accountant may not know when to get a mammogram.”</a:t>
            </a:r>
          </a:p>
          <a:p>
            <a:pPr rtl="0">
              <a:spcBef>
                <a:spcPts val="0"/>
              </a:spcBef>
              <a:buNone/>
            </a:pPr>
            <a:endParaRPr lang="en-US" dirty="0">
              <a:solidFill>
                <a:schemeClr val="tx1"/>
              </a:solidFill>
            </a:endParaRPr>
          </a:p>
          <a:p>
            <a:pPr rtl="0">
              <a:spcBef>
                <a:spcPts val="0"/>
              </a:spcBef>
              <a:buNone/>
            </a:pPr>
            <a:r>
              <a:rPr lang="en-US" dirty="0">
                <a:solidFill>
                  <a:schemeClr val="tx1"/>
                </a:solidFill>
              </a:rPr>
              <a:t>An important rule of thumb is:  that all patients should be counseled using plain language and materials consistent with low literacy levels, as the content and context of the situation may be novel.  This will reduce the likelihood of miscommunication.  Approaching patients with healthcare literacy in mind, and providing health-literate materials, should be seen as a “universal precaution.</a:t>
            </a:r>
          </a:p>
          <a:p>
            <a:pPr rtl="0">
              <a:spcBef>
                <a:spcPts val="0"/>
              </a:spcBef>
              <a:buNone/>
            </a:pPr>
            <a:endParaRPr lang="en-US" dirty="0">
              <a:solidFill>
                <a:schemeClr val="tx1"/>
              </a:solidFill>
            </a:endParaRPr>
          </a:p>
          <a:p>
            <a:pPr>
              <a:spcBef>
                <a:spcPts val="0"/>
              </a:spcBef>
              <a:buNone/>
            </a:pPr>
            <a:r>
              <a:rPr lang="en-US" dirty="0">
                <a:solidFill>
                  <a:schemeClr val="tx1"/>
                </a:solidFill>
              </a:rPr>
              <a:t>Think back to the score you received on the SILS. If you indicated that you even rarely need help with materials provided by your doctor and pharmacy, try to think of what these materials were. It is likely that the materials you find you need assistance with pertain to areas of medicine or pharmacology that you are not particularly well </a:t>
            </a:r>
            <a:r>
              <a:rPr lang="en-US" dirty="0" err="1">
                <a:solidFill>
                  <a:schemeClr val="tx1"/>
                </a:solidFill>
              </a:rPr>
              <a:t>aquainted</a:t>
            </a:r>
            <a:r>
              <a:rPr lang="en-US" dirty="0">
                <a:solidFill>
                  <a:schemeClr val="tx1"/>
                </a:solidFill>
              </a:rPr>
              <a:t> with. In some scenarios (i.e. audiology) you may fully understand everything said to you by a doctor (i.e. an ENT) but in another scenario, in which the content/context is unfamiliar, you may need more help.  As we cannot always know how familiar our patient is with the idea of a hearing aid or with hearing loss, we should utilize our best health literacy skills to ensure all patients come to understand the information we work to impart. </a:t>
            </a: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9</a:t>
            </a:fld>
            <a:endParaRPr lang="en-US"/>
          </a:p>
        </p:txBody>
      </p:sp>
    </p:spTree>
    <p:extLst>
      <p:ext uri="{BB962C8B-B14F-4D97-AF65-F5344CB8AC3E}">
        <p14:creationId xmlns:p14="http://schemas.microsoft.com/office/powerpoint/2010/main" val="3656662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rtl="0">
              <a:spcBef>
                <a:spcPts val="0"/>
              </a:spcBef>
              <a:buClr>
                <a:schemeClr val="dk1"/>
              </a:buClr>
              <a:buSzPct val="25000"/>
              <a:buFont typeface="Arial"/>
              <a:buNone/>
            </a:pPr>
            <a:r>
              <a:rPr lang="en-US" sz="1200" dirty="0">
                <a:solidFill>
                  <a:schemeClr val="dk1"/>
                </a:solidFill>
              </a:rPr>
              <a:t>The relationship between</a:t>
            </a:r>
            <a:r>
              <a:rPr lang="en-US" sz="1200" baseline="0" dirty="0">
                <a:solidFill>
                  <a:schemeClr val="dk1"/>
                </a:solidFill>
              </a:rPr>
              <a:t> literacy and health is complex.</a:t>
            </a:r>
            <a:r>
              <a:rPr lang="en-US" sz="1200" dirty="0">
                <a:solidFill>
                  <a:schemeClr val="dk1"/>
                </a:solidFill>
              </a:rPr>
              <a:t>  This is an issue that has received much attention across the world.  Research has established that literacy impacts a number of factors related to health including:</a:t>
            </a:r>
          </a:p>
          <a:p>
            <a:pPr marL="0" marR="0" lvl="0" indent="0" algn="l" rtl="0">
              <a:spcBef>
                <a:spcPts val="0"/>
              </a:spcBef>
              <a:buClr>
                <a:schemeClr val="dk1"/>
              </a:buClr>
              <a:buSzPct val="25000"/>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US" sz="1200" dirty="0">
                <a:solidFill>
                  <a:schemeClr val="dk1"/>
                </a:solidFill>
              </a:rPr>
              <a:t>Health Knowledge  This includes a person’s general knowledge about health topics.  Thus, low literacy may decrease a person’s general knowledge of health.  </a:t>
            </a:r>
            <a:r>
              <a:rPr lang="en-US" sz="1200" dirty="0">
                <a:solidFill>
                  <a:srgbClr val="0000FF"/>
                </a:solidFill>
              </a:rPr>
              <a:t>Example: A person may be less likely to understand medical labels, and may result in person’s making errors</a:t>
            </a:r>
            <a:r>
              <a:rPr lang="en-US" sz="1200" baseline="0" dirty="0">
                <a:solidFill>
                  <a:srgbClr val="0000FF"/>
                </a:solidFill>
              </a:rPr>
              <a:t> in how they take their medicine</a:t>
            </a:r>
            <a:endParaRPr lang="en-US" sz="1200" dirty="0">
              <a:solidFill>
                <a:srgbClr val="0000FF"/>
              </a:solidFill>
            </a:endParaRPr>
          </a:p>
          <a:p>
            <a:pPr marL="0" marR="0" lvl="0" indent="0" algn="l" rtl="0">
              <a:spcBef>
                <a:spcPts val="0"/>
              </a:spcBef>
              <a:buClr>
                <a:schemeClr val="dk1"/>
              </a:buClr>
              <a:buFont typeface="Arial"/>
              <a:buNone/>
            </a:pPr>
            <a:endParaRPr lang="en-US" sz="1200" dirty="0">
              <a:solidFill>
                <a:schemeClr val="dk1"/>
              </a:solidFill>
            </a:endParaRPr>
          </a:p>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sz="1200" dirty="0">
                <a:solidFill>
                  <a:schemeClr val="dk1"/>
                </a:solidFill>
              </a:rPr>
              <a:t>Literacy also impacts what is known as health status:</a:t>
            </a:r>
            <a:r>
              <a:rPr lang="en-US" sz="1200" dirty="0">
                <a:solidFill>
                  <a:srgbClr val="0000FF"/>
                </a:solidFill>
              </a:rPr>
              <a:t> Health status</a:t>
            </a:r>
            <a:r>
              <a:rPr lang="en-US" sz="1200" baseline="0" dirty="0">
                <a:solidFill>
                  <a:srgbClr val="0000FF"/>
                </a:solidFill>
              </a:rPr>
              <a:t> </a:t>
            </a:r>
            <a:r>
              <a:rPr lang="en-US" sz="1200" dirty="0">
                <a:solidFill>
                  <a:srgbClr val="0000FF"/>
                </a:solidFill>
              </a:rPr>
              <a:t>can be defined as an individual's general health. According to Schillinger (2002) people with low literacy tend to suffer from more health problems, and are more likely to be hospitalized and experience a negative outcome. In</a:t>
            </a:r>
            <a:r>
              <a:rPr lang="en-US" sz="1200" baseline="0" dirty="0">
                <a:solidFill>
                  <a:srgbClr val="0000FF"/>
                </a:solidFill>
              </a:rPr>
              <a:t> fact, </a:t>
            </a:r>
            <a:r>
              <a:rPr lang="en-US" sz="1200" b="0" i="0" u="none" strike="noStrike" cap="none" baseline="0" dirty="0">
                <a:solidFill>
                  <a:schemeClr val="dk1"/>
                </a:solidFill>
                <a:latin typeface="+mn-lt"/>
                <a:ea typeface="Arial"/>
                <a:cs typeface="Arial"/>
                <a:sym typeface="Arial"/>
                <a:rtl val="0"/>
              </a:rPr>
              <a:t>limited health literacy increases odds of experiencing an adverse outcome by 1.5 to 3 times as compared to those with adequate health literacy skills.  </a:t>
            </a:r>
            <a:r>
              <a:rPr lang="en-US" sz="1200" dirty="0">
                <a:solidFill>
                  <a:srgbClr val="0000FF"/>
                </a:solidFill>
              </a:rPr>
              <a:t>This may lead to more chronic conditions in persons with low literacy levels.   </a:t>
            </a:r>
          </a:p>
          <a:p>
            <a:pPr marL="0" marR="0" lvl="0" indent="0" algn="l" rtl="0">
              <a:spcBef>
                <a:spcPts val="0"/>
              </a:spcBef>
              <a:buClr>
                <a:schemeClr val="dk1"/>
              </a:buClr>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US" sz="1200" dirty="0">
                <a:solidFill>
                  <a:schemeClr val="dk1"/>
                </a:solidFill>
              </a:rPr>
              <a:t>Access to health services can also be problematic for persons with low literacy, as they may not be able to find health care providers, or know about services available to them.  Persons with low levels of health literacy may not make use of </a:t>
            </a:r>
            <a:r>
              <a:rPr lang="en-US" sz="1200" dirty="0">
                <a:solidFill>
                  <a:srgbClr val="0000FF"/>
                </a:solidFill>
              </a:rPr>
              <a:t>available preventive care (i.e. screenings). </a:t>
            </a:r>
          </a:p>
          <a:p>
            <a:pPr marL="0" marR="0" lvl="0" indent="0" algn="l" rtl="0">
              <a:spcBef>
                <a:spcPts val="0"/>
              </a:spcBef>
              <a:buClr>
                <a:schemeClr val="dk1"/>
              </a:buClr>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US" sz="1200" dirty="0">
                <a:solidFill>
                  <a:schemeClr val="dk1"/>
                </a:solidFill>
              </a:rPr>
              <a:t>Health outcomes- have been shown to be poorer in individuals with low literacy.   </a:t>
            </a:r>
            <a:r>
              <a:rPr lang="en-US" sz="1200" dirty="0">
                <a:solidFill>
                  <a:srgbClr val="0000FF"/>
                </a:solidFill>
              </a:rPr>
              <a:t>Schillinger reports that  low HCL is linked to higher mortality rates in these individuals.  </a:t>
            </a:r>
          </a:p>
          <a:p>
            <a:pPr marL="0" marR="0" lvl="0" indent="0" algn="l" rtl="0">
              <a:spcBef>
                <a:spcPts val="0"/>
              </a:spcBef>
              <a:buClr>
                <a:schemeClr val="dk1"/>
              </a:buClr>
              <a:buSzPct val="25000"/>
              <a:buFont typeface="Arial"/>
              <a:buNone/>
            </a:pPr>
            <a:endParaRPr lang="en-US" sz="1200" dirty="0">
              <a:solidFill>
                <a:srgbClr val="0000FF"/>
              </a:solidFill>
            </a:endParaRPr>
          </a:p>
          <a:p>
            <a:pPr marL="0" marR="0" lvl="0" indent="0" algn="l" defTabSz="457200" rtl="0" eaLnBrk="0" fontAlgn="base" latinLnBrk="0" hangingPunct="0">
              <a:lnSpc>
                <a:spcPct val="100000"/>
              </a:lnSpc>
              <a:spcBef>
                <a:spcPts val="0"/>
              </a:spcBef>
              <a:spcAft>
                <a:spcPct val="0"/>
              </a:spcAft>
              <a:buClr>
                <a:schemeClr val="dk1"/>
              </a:buClr>
              <a:buSzPct val="25000"/>
              <a:buFont typeface="Arial"/>
              <a:buNone/>
              <a:tabLst/>
              <a:defRPr/>
            </a:pPr>
            <a:r>
              <a:rPr lang="en-US" sz="1200" dirty="0">
                <a:solidFill>
                  <a:schemeClr val="dk1"/>
                </a:solidFill>
              </a:rPr>
              <a:t>In addition to the patient and provider, there</a:t>
            </a:r>
            <a:r>
              <a:rPr lang="en-US" sz="1200" baseline="0" dirty="0">
                <a:solidFill>
                  <a:schemeClr val="dk1"/>
                </a:solidFill>
              </a:rPr>
              <a:t> are a number </a:t>
            </a:r>
            <a:r>
              <a:rPr lang="en-US" sz="1200" dirty="0">
                <a:solidFill>
                  <a:schemeClr val="dk1"/>
                </a:solidFill>
              </a:rPr>
              <a:t>of different other stakeholders in health literacy, such as public health officials, insurance companies, administrators, government agencies that can benefit from improved health literacy, and alternatively bear the economic cost of low health literacy.  </a:t>
            </a:r>
          </a:p>
          <a:p>
            <a:pPr marL="0" marR="0" lvl="0" indent="0" algn="l" rtl="0">
              <a:spcBef>
                <a:spcPts val="0"/>
              </a:spcBef>
              <a:buClr>
                <a:schemeClr val="dk1"/>
              </a:buClr>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US" sz="1200" dirty="0">
                <a:solidFill>
                  <a:schemeClr val="dk1"/>
                </a:solidFill>
              </a:rPr>
              <a:t>In general several socioeconomic factors are known to influence health status.  These include income level, occupation, education, housing, and access to medical care. </a:t>
            </a:r>
          </a:p>
          <a:p>
            <a:pPr marL="0" marR="0" lvl="0" indent="0" algn="l" rtl="0">
              <a:spcBef>
                <a:spcPts val="0"/>
              </a:spcBef>
              <a:buClr>
                <a:schemeClr val="dk1"/>
              </a:buClr>
              <a:buSzPct val="25000"/>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US" sz="1200" dirty="0">
                <a:solidFill>
                  <a:schemeClr val="dk1"/>
                </a:solidFill>
              </a:rPr>
              <a:t>However it is important to remember that poor health literacy is a stronger predictor of a person’s overall health than age, income, employment status, education level, and race. </a:t>
            </a:r>
          </a:p>
          <a:p>
            <a:pPr marL="0" marR="0" lvl="0" indent="0" algn="l" rtl="0">
              <a:spcBef>
                <a:spcPts val="0"/>
              </a:spcBef>
              <a:buClr>
                <a:schemeClr val="dk1"/>
              </a:buClr>
              <a:buFont typeface="Arial"/>
              <a:buNone/>
            </a:pPr>
            <a:endParaRPr lang="en-US" sz="1200" dirty="0">
              <a:solidFill>
                <a:schemeClr val="dk1"/>
              </a:solidFill>
            </a:endParaRP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Schillinger, D. (2002). Association of Health Literacy With Diabetes Outcomes. </a:t>
            </a:r>
            <a:r>
              <a:rPr lang="en-US" sz="1200" b="0" i="1" u="none" strike="noStrike" cap="none" baseline="0" dirty="0">
                <a:solidFill>
                  <a:schemeClr val="dk1"/>
                </a:solidFill>
                <a:latin typeface="Arial"/>
                <a:ea typeface="Arial"/>
                <a:cs typeface="Arial"/>
                <a:sym typeface="Arial"/>
              </a:rPr>
              <a:t>JAMA</a:t>
            </a:r>
            <a:r>
              <a:rPr lang="en-US" sz="1200" b="0" i="0" u="none" strike="noStrike" cap="none" baseline="0" dirty="0">
                <a:solidFill>
                  <a:schemeClr val="dk1"/>
                </a:solidFill>
                <a:latin typeface="Arial"/>
                <a:ea typeface="Arial"/>
                <a:cs typeface="Arial"/>
                <a:sym typeface="Arial"/>
              </a:rPr>
              <a:t>, </a:t>
            </a:r>
            <a:r>
              <a:rPr lang="en-US" sz="1200" b="0" i="1" u="none" strike="noStrike" cap="none" baseline="0" dirty="0">
                <a:solidFill>
                  <a:schemeClr val="dk1"/>
                </a:solidFill>
                <a:latin typeface="Arial"/>
                <a:ea typeface="Arial"/>
                <a:cs typeface="Arial"/>
                <a:sym typeface="Arial"/>
              </a:rPr>
              <a:t>288</a:t>
            </a:r>
            <a:r>
              <a:rPr lang="en-US" sz="1200" b="0" i="0" u="none" strike="noStrike" cap="none" baseline="0" dirty="0">
                <a:solidFill>
                  <a:schemeClr val="dk1"/>
                </a:solidFill>
                <a:latin typeface="Arial"/>
                <a:ea typeface="Arial"/>
                <a:cs typeface="Arial"/>
                <a:sym typeface="Arial"/>
              </a:rPr>
              <a:t>(4), 475. doi:10.1001/jama.288.4.475</a:t>
            </a:r>
          </a:p>
          <a:p>
            <a:endParaRPr lang="en-US" dirty="0"/>
          </a:p>
        </p:txBody>
      </p:sp>
      <p:sp>
        <p:nvSpPr>
          <p:cNvPr id="4" name="Slide Number Placeholder 3"/>
          <p:cNvSpPr>
            <a:spLocks noGrp="1"/>
          </p:cNvSpPr>
          <p:nvPr>
            <p:ph type="sldNum" sz="quarter" idx="10"/>
          </p:nvPr>
        </p:nvSpPr>
        <p:spPr/>
        <p:txBody>
          <a:bodyPr/>
          <a:lstStyle/>
          <a:p>
            <a:pPr>
              <a:defRPr/>
            </a:pPr>
            <a:fld id="{4C043411-9BC9-4D67-B1BC-2D2322A39B58}" type="slidenum">
              <a:rPr lang="en-US" smtClean="0"/>
              <a:pPr>
                <a:defRPr/>
              </a:pPr>
              <a:t>10</a:t>
            </a:fld>
            <a:endParaRPr lang="en-US"/>
          </a:p>
        </p:txBody>
      </p:sp>
    </p:spTree>
    <p:extLst>
      <p:ext uri="{BB962C8B-B14F-4D97-AF65-F5344CB8AC3E}">
        <p14:creationId xmlns:p14="http://schemas.microsoft.com/office/powerpoint/2010/main" val="14444627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7" name="Text Placeholder 2"/>
          <p:cNvSpPr>
            <a:spLocks noGrp="1"/>
          </p:cNvSpPr>
          <p:nvPr>
            <p:ph type="subTitle" idx="1"/>
          </p:nvPr>
        </p:nvSpPr>
        <p:spPr>
          <a:xfrm>
            <a:off x="508000" y="3644900"/>
            <a:ext cx="3067720" cy="622300"/>
          </a:xfrm>
        </p:spPr>
        <p:txBody>
          <a:bodyPr/>
          <a:lstStyle>
            <a:lvl1pPr>
              <a:defRPr sz="1400" i="1" smtClean="0">
                <a:solidFill>
                  <a:srgbClr val="7F7F7F"/>
                </a:solidFill>
                <a:latin typeface="+mj-lt"/>
              </a:defRPr>
            </a:lvl1pPr>
          </a:lstStyle>
          <a:p>
            <a:r>
              <a:rPr lang="en-US" noProof="0"/>
              <a:t>Click to edit Master subtitle style</a:t>
            </a:r>
            <a:endParaRPr lang="da-DK" noProof="0" dirty="0"/>
          </a:p>
        </p:txBody>
      </p:sp>
      <p:pic>
        <p:nvPicPr>
          <p:cNvPr id="8" name="Picture 7" descr="IDA_Bubbles"/>
          <p:cNvPicPr>
            <a:picLocks noChangeAspect="1" noChangeArrowheads="1"/>
          </p:cNvPicPr>
          <p:nvPr userDrawn="1"/>
        </p:nvPicPr>
        <p:blipFill>
          <a:blip r:embed="rId2"/>
          <a:srcRect/>
          <a:stretch>
            <a:fillRect/>
          </a:stretch>
        </p:blipFill>
        <p:spPr bwMode="auto">
          <a:xfrm>
            <a:off x="9336360" y="3170239"/>
            <a:ext cx="2011684" cy="619507"/>
          </a:xfrm>
          <a:prstGeom prst="rect">
            <a:avLst/>
          </a:prstGeom>
          <a:noFill/>
        </p:spPr>
      </p:pic>
      <p:sp>
        <p:nvSpPr>
          <p:cNvPr id="13" name="Title Placeholder 1"/>
          <p:cNvSpPr>
            <a:spLocks noGrp="1"/>
          </p:cNvSpPr>
          <p:nvPr>
            <p:ph type="title"/>
          </p:nvPr>
        </p:nvSpPr>
        <p:spPr bwMode="auto">
          <a:xfrm>
            <a:off x="508000" y="3170239"/>
            <a:ext cx="7748240" cy="40277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lvl="0"/>
            <a:r>
              <a:rPr lang="en-US" noProof="0" dirty="0"/>
              <a:t>Click to edit Master title style</a:t>
            </a:r>
            <a:endParaRPr lang="da-DK" noProof="0" dirty="0"/>
          </a:p>
        </p:txBody>
      </p:sp>
    </p:spTree>
    <p:extLst>
      <p:ext uri="{BB962C8B-B14F-4D97-AF65-F5344CB8AC3E}">
        <p14:creationId xmlns:p14="http://schemas.microsoft.com/office/powerpoint/2010/main" val="1341145321"/>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and picture + reference box">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4" name="Text Placeholder 10"/>
          <p:cNvSpPr>
            <a:spLocks noGrp="1"/>
          </p:cNvSpPr>
          <p:nvPr>
            <p:ph type="body" sz="quarter" idx="16"/>
          </p:nvPr>
        </p:nvSpPr>
        <p:spPr>
          <a:xfrm>
            <a:off x="342000" y="1268413"/>
            <a:ext cx="7596152" cy="4897437"/>
          </a:xfrm>
          <a:solidFill>
            <a:schemeClr val="accent4"/>
          </a:solidFill>
        </p:spPr>
        <p:txBody>
          <a:bodyPr lIns="180000" tIns="108000" rIns="108000" bIns="108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6" name="Text Placeholder 10"/>
          <p:cNvSpPr>
            <a:spLocks noGrp="1"/>
          </p:cNvSpPr>
          <p:nvPr>
            <p:ph type="body" sz="quarter" idx="18"/>
          </p:nvPr>
        </p:nvSpPr>
        <p:spPr>
          <a:xfrm>
            <a:off x="8193208" y="3860800"/>
            <a:ext cx="3663380" cy="2305050"/>
          </a:xfrm>
          <a:solidFill>
            <a:schemeClr val="accent2"/>
          </a:solidFill>
        </p:spPr>
        <p:txBody>
          <a:bodyPr lIns="108000" tIns="108000" rIns="108000" bIns="108000"/>
          <a:lstStyle>
            <a:lvl1pPr>
              <a:defRPr sz="20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9" name="Picture Placeholder 16"/>
          <p:cNvSpPr>
            <a:spLocks noGrp="1"/>
          </p:cNvSpPr>
          <p:nvPr>
            <p:ph type="pic" sz="quarter" idx="19"/>
          </p:nvPr>
        </p:nvSpPr>
        <p:spPr>
          <a:xfrm>
            <a:off x="8193360" y="1268413"/>
            <a:ext cx="3663280" cy="2376487"/>
          </a:xfrm>
        </p:spPr>
        <p:txBody>
          <a:bodyPr/>
          <a:lstStyle>
            <a:lvl1pPr>
              <a:defRPr>
                <a:latin typeface="+mn-lt"/>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9" name="Title 1"/>
          <p:cNvSpPr>
            <a:spLocks noGrp="1"/>
          </p:cNvSpPr>
          <p:nvPr>
            <p:ph type="title"/>
          </p:nvPr>
        </p:nvSpPr>
        <p:spPr>
          <a:xfrm>
            <a:off x="336000" y="260350"/>
            <a:ext cx="11521038" cy="85553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da-DK" dirty="0"/>
          </a:p>
        </p:txBody>
      </p:sp>
    </p:spTree>
    <p:extLst>
      <p:ext uri="{BB962C8B-B14F-4D97-AF65-F5344CB8AC3E}">
        <p14:creationId xmlns:p14="http://schemas.microsoft.com/office/powerpoint/2010/main" val="2684412690"/>
      </p:ext>
    </p:extLst>
  </p:cSld>
  <p:clrMapOvr>
    <a:masterClrMapping/>
  </p:clrMapOvr>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pics and Black 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2" name="Text Placeholder 10"/>
          <p:cNvSpPr>
            <a:spLocks noGrp="1"/>
          </p:cNvSpPr>
          <p:nvPr>
            <p:ph type="body" sz="quarter" idx="14"/>
          </p:nvPr>
        </p:nvSpPr>
        <p:spPr>
          <a:xfrm>
            <a:off x="6249388" y="3860800"/>
            <a:ext cx="5616575" cy="2305050"/>
          </a:xfrm>
          <a:solidFill>
            <a:schemeClr val="accent4">
              <a:alpha val="70000"/>
            </a:schemeClr>
          </a:solidFill>
        </p:spPr>
        <p:txBody>
          <a:bodyPr lIns="144000" tIns="108000" rIns="108000" bIns="108000"/>
          <a:lstStyle>
            <a:lvl1pPr>
              <a:defRPr sz="2400">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3" name="Text Placeholder 10"/>
          <p:cNvSpPr>
            <a:spLocks noGrp="1"/>
          </p:cNvSpPr>
          <p:nvPr>
            <p:ph type="body" sz="quarter" idx="13"/>
          </p:nvPr>
        </p:nvSpPr>
        <p:spPr>
          <a:xfrm>
            <a:off x="342000" y="3860800"/>
            <a:ext cx="5607203" cy="2305050"/>
          </a:xfrm>
          <a:solidFill>
            <a:schemeClr val="accent6">
              <a:alpha val="70000"/>
            </a:schemeClr>
          </a:solidFill>
        </p:spPr>
        <p:txBody>
          <a:bodyPr lIns="144000" tIns="108000" rIns="108000" bIns="108000"/>
          <a:lstStyle>
            <a:lvl1pPr>
              <a:defRPr sz="2400">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7" name="Picture Placeholder 16"/>
          <p:cNvSpPr>
            <a:spLocks noGrp="1"/>
          </p:cNvSpPr>
          <p:nvPr>
            <p:ph type="pic" sz="quarter" idx="15"/>
          </p:nvPr>
        </p:nvSpPr>
        <p:spPr>
          <a:xfrm>
            <a:off x="342000" y="1268413"/>
            <a:ext cx="560373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8" name="Picture Placeholder 16"/>
          <p:cNvSpPr>
            <a:spLocks noGrp="1"/>
          </p:cNvSpPr>
          <p:nvPr>
            <p:ph type="pic" sz="quarter" idx="16"/>
          </p:nvPr>
        </p:nvSpPr>
        <p:spPr>
          <a:xfrm>
            <a:off x="6258913" y="1276540"/>
            <a:ext cx="560705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0" name="Title 1"/>
          <p:cNvSpPr>
            <a:spLocks noGrp="1"/>
          </p:cNvSpPr>
          <p:nvPr>
            <p:ph type="title"/>
          </p:nvPr>
        </p:nvSpPr>
        <p:spPr>
          <a:xfrm>
            <a:off x="336000" y="260350"/>
            <a:ext cx="11521038" cy="855537"/>
          </a:xfrm>
        </p:spPr>
        <p:txBody>
          <a:bodyPr/>
          <a:lstStyle>
            <a:lvl1pPr>
              <a:defRPr>
                <a:latin typeface="+mn-lt"/>
              </a:defRPr>
            </a:lvl1pPr>
          </a:lstStyle>
          <a:p>
            <a:r>
              <a:rPr lang="en-US"/>
              <a:t>Click to edit Master title style</a:t>
            </a:r>
            <a:endParaRPr lang="da-DK" dirty="0"/>
          </a:p>
        </p:txBody>
      </p:sp>
    </p:spTree>
    <p:extLst>
      <p:ext uri="{BB962C8B-B14F-4D97-AF65-F5344CB8AC3E}">
        <p14:creationId xmlns:p14="http://schemas.microsoft.com/office/powerpoint/2010/main" val="4154648612"/>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pic and 3 text boxes - black 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3" name="Text Placeholder 10"/>
          <p:cNvSpPr>
            <a:spLocks noGrp="1"/>
          </p:cNvSpPr>
          <p:nvPr>
            <p:ph type="body" sz="quarter" idx="13"/>
          </p:nvPr>
        </p:nvSpPr>
        <p:spPr>
          <a:xfrm>
            <a:off x="342000" y="3860800"/>
            <a:ext cx="3663380" cy="2305050"/>
          </a:xfrm>
          <a:solidFill>
            <a:schemeClr val="bg2"/>
          </a:solidFill>
        </p:spPr>
        <p:txBody>
          <a:bodyPr lIns="144000" tIns="108000" rIns="108000" bIns="108000"/>
          <a:lstStyle>
            <a:lvl1pPr>
              <a:defRPr sz="2400">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7" name="Picture Placeholder 16"/>
          <p:cNvSpPr>
            <a:spLocks noGrp="1"/>
          </p:cNvSpPr>
          <p:nvPr>
            <p:ph type="pic" sz="quarter" idx="15"/>
          </p:nvPr>
        </p:nvSpPr>
        <p:spPr>
          <a:xfrm>
            <a:off x="342000" y="1268413"/>
            <a:ext cx="11510963"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4" name="Text Placeholder 10"/>
          <p:cNvSpPr>
            <a:spLocks noGrp="1"/>
          </p:cNvSpPr>
          <p:nvPr>
            <p:ph type="body" sz="quarter" idx="16"/>
          </p:nvPr>
        </p:nvSpPr>
        <p:spPr>
          <a:xfrm>
            <a:off x="4268772" y="3860800"/>
            <a:ext cx="3663380" cy="2305050"/>
          </a:xfrm>
          <a:solidFill>
            <a:schemeClr val="accent1">
              <a:alpha val="50000"/>
            </a:schemeClr>
          </a:solidFill>
        </p:spPr>
        <p:txBody>
          <a:bodyPr lIns="144000" tIns="108000" rIns="108000" bIns="108000"/>
          <a:lstStyle>
            <a:lvl1pPr>
              <a:defRPr sz="2400">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6" name="Text Placeholder 10"/>
          <p:cNvSpPr>
            <a:spLocks noGrp="1"/>
          </p:cNvSpPr>
          <p:nvPr>
            <p:ph type="body" sz="quarter" idx="18"/>
          </p:nvPr>
        </p:nvSpPr>
        <p:spPr>
          <a:xfrm>
            <a:off x="8193208" y="3860800"/>
            <a:ext cx="3663380" cy="2305050"/>
          </a:xfrm>
          <a:solidFill>
            <a:schemeClr val="accent4">
              <a:alpha val="50000"/>
            </a:schemeClr>
          </a:solidFill>
        </p:spPr>
        <p:txBody>
          <a:bodyPr lIns="144000" tIns="108000" rIns="108000" bIns="108000"/>
          <a:lstStyle>
            <a:lvl1pPr>
              <a:defRPr sz="2400">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0" name="Title 1"/>
          <p:cNvSpPr>
            <a:spLocks noGrp="1"/>
          </p:cNvSpPr>
          <p:nvPr>
            <p:ph type="title"/>
          </p:nvPr>
        </p:nvSpPr>
        <p:spPr>
          <a:xfrm>
            <a:off x="336000" y="260350"/>
            <a:ext cx="11521038" cy="855537"/>
          </a:xfrm>
        </p:spPr>
        <p:txBody>
          <a:bodyPr/>
          <a:lstStyle>
            <a:lvl1pPr>
              <a:defRPr>
                <a:latin typeface="+mn-lt"/>
              </a:defRPr>
            </a:lvl1pPr>
          </a:lstStyle>
          <a:p>
            <a:r>
              <a:rPr lang="en-US"/>
              <a:t>Click to edit Master title style</a:t>
            </a:r>
            <a:endParaRPr lang="da-DK" dirty="0"/>
          </a:p>
        </p:txBody>
      </p:sp>
    </p:spTree>
    <p:extLst>
      <p:ext uri="{BB962C8B-B14F-4D97-AF65-F5344CB8AC3E}">
        <p14:creationId xmlns:p14="http://schemas.microsoft.com/office/powerpoint/2010/main" val="1948615596"/>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pics + three text boxes - black 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3" name="Text Placeholder 10"/>
          <p:cNvSpPr>
            <a:spLocks noGrp="1"/>
          </p:cNvSpPr>
          <p:nvPr>
            <p:ph type="body" sz="quarter" idx="13"/>
          </p:nvPr>
        </p:nvSpPr>
        <p:spPr>
          <a:xfrm>
            <a:off x="342000" y="3860800"/>
            <a:ext cx="3663380" cy="2305050"/>
          </a:xfrm>
          <a:solidFill>
            <a:schemeClr val="accent4">
              <a:alpha val="50000"/>
            </a:schemeClr>
          </a:solidFill>
        </p:spPr>
        <p:txBody>
          <a:bodyPr lIns="144000" tIns="108000" rIns="108000" bIns="108000"/>
          <a:lstStyle>
            <a:lvl1pPr>
              <a:defRPr sz="2400">
                <a:latin typeface="+mn-lt"/>
              </a:defRPr>
            </a:lvl1pPr>
          </a:lstStyle>
          <a:p>
            <a:pPr lvl="0"/>
            <a:r>
              <a:rPr lang="en-US"/>
              <a:t>Edit Master text styles</a:t>
            </a:r>
          </a:p>
        </p:txBody>
      </p:sp>
      <p:sp>
        <p:nvSpPr>
          <p:cNvPr id="17" name="Picture Placeholder 16"/>
          <p:cNvSpPr>
            <a:spLocks noGrp="1"/>
          </p:cNvSpPr>
          <p:nvPr>
            <p:ph type="pic" sz="quarter" idx="15"/>
          </p:nvPr>
        </p:nvSpPr>
        <p:spPr>
          <a:xfrm>
            <a:off x="342000" y="1268413"/>
            <a:ext cx="3663280" cy="2376487"/>
          </a:xfrm>
        </p:spPr>
        <p:txBody>
          <a:bodyPr/>
          <a:lstStyle>
            <a:lvl1pPr>
              <a:defRPr>
                <a:latin typeface="+mj-lt"/>
              </a:defRPr>
            </a:lvl1pPr>
          </a:lstStyle>
          <a:p>
            <a:r>
              <a:rPr lang="en-US"/>
              <a:t>Click icon to add picture</a:t>
            </a:r>
            <a:endParaRPr lang="da-DK" dirty="0"/>
          </a:p>
        </p:txBody>
      </p:sp>
      <p:sp>
        <p:nvSpPr>
          <p:cNvPr id="14" name="Text Placeholder 10"/>
          <p:cNvSpPr>
            <a:spLocks noGrp="1"/>
          </p:cNvSpPr>
          <p:nvPr>
            <p:ph type="body" sz="quarter" idx="16"/>
          </p:nvPr>
        </p:nvSpPr>
        <p:spPr>
          <a:xfrm>
            <a:off x="4268772" y="3860800"/>
            <a:ext cx="3663380" cy="2305050"/>
          </a:xfrm>
          <a:solidFill>
            <a:schemeClr val="accent2">
              <a:alpha val="50000"/>
            </a:schemeClr>
          </a:solidFill>
        </p:spPr>
        <p:txBody>
          <a:bodyPr lIns="144000" tIns="108000" rIns="108000" bIns="108000"/>
          <a:lstStyle>
            <a:lvl1pPr>
              <a:defRPr sz="2400">
                <a:latin typeface="+mj-lt"/>
              </a:defRPr>
            </a:lvl1pPr>
          </a:lstStyle>
          <a:p>
            <a:pPr lvl="0"/>
            <a:r>
              <a:rPr lang="en-US"/>
              <a:t>Edit Master text styles</a:t>
            </a:r>
          </a:p>
        </p:txBody>
      </p:sp>
      <p:sp>
        <p:nvSpPr>
          <p:cNvPr id="15" name="Picture Placeholder 16"/>
          <p:cNvSpPr>
            <a:spLocks noGrp="1"/>
          </p:cNvSpPr>
          <p:nvPr>
            <p:ph type="pic" sz="quarter" idx="17"/>
          </p:nvPr>
        </p:nvSpPr>
        <p:spPr>
          <a:xfrm>
            <a:off x="4268924" y="1268413"/>
            <a:ext cx="3663280" cy="2376487"/>
          </a:xfrm>
        </p:spPr>
        <p:txBody>
          <a:bodyPr/>
          <a:lstStyle>
            <a:lvl1pPr>
              <a:defRPr>
                <a:latin typeface="+mj-lt"/>
              </a:defRPr>
            </a:lvl1pPr>
          </a:lstStyle>
          <a:p>
            <a:r>
              <a:rPr lang="en-US"/>
              <a:t>Click icon to add picture</a:t>
            </a:r>
            <a:endParaRPr lang="da-DK" dirty="0"/>
          </a:p>
        </p:txBody>
      </p:sp>
      <p:sp>
        <p:nvSpPr>
          <p:cNvPr id="16" name="Text Placeholder 10"/>
          <p:cNvSpPr>
            <a:spLocks noGrp="1"/>
          </p:cNvSpPr>
          <p:nvPr>
            <p:ph type="body" sz="quarter" idx="18"/>
          </p:nvPr>
        </p:nvSpPr>
        <p:spPr>
          <a:xfrm>
            <a:off x="8193208" y="3860800"/>
            <a:ext cx="3663380" cy="2305050"/>
          </a:xfrm>
          <a:solidFill>
            <a:schemeClr val="accent6">
              <a:alpha val="50000"/>
            </a:schemeClr>
          </a:solidFill>
        </p:spPr>
        <p:txBody>
          <a:bodyPr lIns="144000" tIns="108000" rIns="108000" bIns="108000"/>
          <a:lstStyle>
            <a:lvl1pPr>
              <a:defRPr sz="2400">
                <a:latin typeface="+mj-lt"/>
              </a:defRPr>
            </a:lvl1pPr>
          </a:lstStyle>
          <a:p>
            <a:pPr lvl="0"/>
            <a:r>
              <a:rPr lang="en-US"/>
              <a:t>Edit Master text styles</a:t>
            </a:r>
          </a:p>
        </p:txBody>
      </p:sp>
      <p:sp>
        <p:nvSpPr>
          <p:cNvPr id="19" name="Picture Placeholder 16"/>
          <p:cNvSpPr>
            <a:spLocks noGrp="1"/>
          </p:cNvSpPr>
          <p:nvPr>
            <p:ph type="pic" sz="quarter" idx="19"/>
          </p:nvPr>
        </p:nvSpPr>
        <p:spPr>
          <a:xfrm>
            <a:off x="8193360" y="1268413"/>
            <a:ext cx="3663280" cy="2376487"/>
          </a:xfrm>
        </p:spPr>
        <p:txBody>
          <a:bodyPr/>
          <a:lstStyle>
            <a:lvl1pPr>
              <a:defRPr>
                <a:latin typeface="+mj-lt"/>
              </a:defRPr>
            </a:lvl1pPr>
          </a:lstStyle>
          <a:p>
            <a:r>
              <a:rPr lang="en-US"/>
              <a:t>Click icon to add picture</a:t>
            </a:r>
            <a:endParaRPr lang="da-DK" dirty="0"/>
          </a:p>
        </p:txBody>
      </p:sp>
      <p:sp>
        <p:nvSpPr>
          <p:cNvPr id="12" name="Title 1"/>
          <p:cNvSpPr>
            <a:spLocks noGrp="1"/>
          </p:cNvSpPr>
          <p:nvPr>
            <p:ph type="title"/>
          </p:nvPr>
        </p:nvSpPr>
        <p:spPr>
          <a:xfrm>
            <a:off x="336000" y="260350"/>
            <a:ext cx="11521038" cy="855537"/>
          </a:xfrm>
        </p:spPr>
        <p:txBody>
          <a:bodyPr/>
          <a:lstStyle>
            <a:lvl1pPr>
              <a:defRPr>
                <a:latin typeface="+mn-lt"/>
              </a:defRPr>
            </a:lvl1pPr>
          </a:lstStyle>
          <a:p>
            <a:r>
              <a:rPr lang="en-US"/>
              <a:t>Click to edit Master title style</a:t>
            </a:r>
            <a:endParaRPr lang="da-DK" dirty="0"/>
          </a:p>
        </p:txBody>
      </p:sp>
    </p:spTree>
    <p:extLst>
      <p:ext uri="{BB962C8B-B14F-4D97-AF65-F5344CB8AC3E}">
        <p14:creationId xmlns:p14="http://schemas.microsoft.com/office/powerpoint/2010/main" val="44238663"/>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9" name="Table Placeholder 8"/>
          <p:cNvSpPr>
            <a:spLocks noGrp="1"/>
          </p:cNvSpPr>
          <p:nvPr>
            <p:ph type="tbl" sz="quarter" idx="13"/>
          </p:nvPr>
        </p:nvSpPr>
        <p:spPr>
          <a:xfrm>
            <a:off x="550863" y="1844675"/>
            <a:ext cx="10298112" cy="3600450"/>
          </a:xfrm>
        </p:spPr>
        <p:txBody>
          <a:bodyPr/>
          <a:lstStyle/>
          <a:p>
            <a:r>
              <a:rPr lang="en-US"/>
              <a:t>Click icon to add table</a:t>
            </a:r>
            <a:endParaRPr lang="da-DK"/>
          </a:p>
        </p:txBody>
      </p:sp>
      <p:graphicFrame>
        <p:nvGraphicFramePr>
          <p:cNvPr id="10" name="Table 9"/>
          <p:cNvGraphicFramePr>
            <a:graphicFrameLocks noGrp="1"/>
          </p:cNvGraphicFramePr>
          <p:nvPr userDrawn="1">
            <p:extLst>
              <p:ext uri="{D42A27DB-BD31-4B8C-83A1-F6EECF244321}">
                <p14:modId xmlns:p14="http://schemas.microsoft.com/office/powerpoint/2010/main" val="2500032465"/>
              </p:ext>
            </p:extLst>
          </p:nvPr>
        </p:nvGraphicFramePr>
        <p:xfrm>
          <a:off x="342000" y="1268412"/>
          <a:ext cx="11519451" cy="4897437"/>
        </p:xfrm>
        <a:graphic>
          <a:graphicData uri="http://schemas.openxmlformats.org/drawingml/2006/table">
            <a:tbl>
              <a:tblPr firstRow="1" bandRow="1">
                <a:tableStyleId>{5C22544A-7EE6-4342-B048-85BDC9FD1C3A}</a:tableStyleId>
              </a:tblPr>
              <a:tblGrid>
                <a:gridCol w="3839817">
                  <a:extLst>
                    <a:ext uri="{9D8B030D-6E8A-4147-A177-3AD203B41FA5}">
                      <a16:colId xmlns:a16="http://schemas.microsoft.com/office/drawing/2014/main" val="20000"/>
                    </a:ext>
                  </a:extLst>
                </a:gridCol>
                <a:gridCol w="3839817">
                  <a:extLst>
                    <a:ext uri="{9D8B030D-6E8A-4147-A177-3AD203B41FA5}">
                      <a16:colId xmlns:a16="http://schemas.microsoft.com/office/drawing/2014/main" val="20001"/>
                    </a:ext>
                  </a:extLst>
                </a:gridCol>
                <a:gridCol w="3839817">
                  <a:extLst>
                    <a:ext uri="{9D8B030D-6E8A-4147-A177-3AD203B41FA5}">
                      <a16:colId xmlns:a16="http://schemas.microsoft.com/office/drawing/2014/main" val="20002"/>
                    </a:ext>
                  </a:extLst>
                </a:gridCol>
              </a:tblGrid>
              <a:tr h="827009">
                <a:tc>
                  <a:txBody>
                    <a:bodyPr/>
                    <a:lstStyle/>
                    <a:p>
                      <a:endParaRPr lang="da-DK" sz="2400" dirty="0">
                        <a:latin typeface="+mj-lt"/>
                      </a:endParaRPr>
                    </a:p>
                  </a:txBody>
                  <a:tcPr>
                    <a:solidFill>
                      <a:schemeClr val="accent6"/>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a-DK" sz="2400" b="1" kern="1200" dirty="0">
                        <a:solidFill>
                          <a:schemeClr val="lt1"/>
                        </a:solidFill>
                        <a:latin typeface="+mj-lt"/>
                        <a:ea typeface="+mn-ea"/>
                        <a:cs typeface="+mn-cs"/>
                      </a:endParaRPr>
                    </a:p>
                    <a:p>
                      <a:endParaRPr lang="da-DK" sz="2000" dirty="0">
                        <a:latin typeface="+mj-lt"/>
                      </a:endParaRPr>
                    </a:p>
                  </a:txBody>
                  <a:tcPr>
                    <a:solidFill>
                      <a:schemeClr val="accent2"/>
                    </a:solidFill>
                  </a:tcPr>
                </a:tc>
                <a:tc>
                  <a:txBody>
                    <a:bodyPr/>
                    <a:lstStyle/>
                    <a:p>
                      <a:endParaRPr lang="da-DK" sz="2000" dirty="0">
                        <a:latin typeface="+mj-lt"/>
                      </a:endParaRPr>
                    </a:p>
                  </a:txBody>
                  <a:tcPr>
                    <a:solidFill>
                      <a:schemeClr val="accent3"/>
                    </a:solidFill>
                  </a:tcPr>
                </a:tc>
                <a:extLst>
                  <a:ext uri="{0D108BD9-81ED-4DB2-BD59-A6C34878D82A}">
                    <a16:rowId xmlns:a16="http://schemas.microsoft.com/office/drawing/2014/main" val="10000"/>
                  </a:ext>
                </a:extLst>
              </a:tr>
              <a:tr h="4070428">
                <a:tc>
                  <a:txBody>
                    <a:bodyPr/>
                    <a:lstStyle/>
                    <a:p>
                      <a:endParaRPr lang="da-DK" sz="1800" dirty="0">
                        <a:latin typeface="+mj-lt"/>
                      </a:endParaRPr>
                    </a:p>
                  </a:txBody>
                  <a:tcPr/>
                </a:tc>
                <a:tc>
                  <a:txBody>
                    <a:bodyPr/>
                    <a:lstStyle/>
                    <a:p>
                      <a:endParaRPr lang="da-DK" sz="1800" dirty="0">
                        <a:latin typeface="+mj-lt"/>
                      </a:endParaRPr>
                    </a:p>
                  </a:txBody>
                  <a:tcPr/>
                </a:tc>
                <a:tc>
                  <a:txBody>
                    <a:bodyPr/>
                    <a:lstStyle/>
                    <a:p>
                      <a:endParaRPr lang="da-DK" sz="1800" dirty="0">
                        <a:latin typeface="+mj-lt"/>
                      </a:endParaRPr>
                    </a:p>
                  </a:txBody>
                  <a:tcPr/>
                </a:tc>
                <a:extLst>
                  <a:ext uri="{0D108BD9-81ED-4DB2-BD59-A6C34878D82A}">
                    <a16:rowId xmlns:a16="http://schemas.microsoft.com/office/drawing/2014/main" val="10001"/>
                  </a:ext>
                </a:extLst>
              </a:tr>
            </a:tbl>
          </a:graphicData>
        </a:graphic>
      </p:graphicFrame>
      <p:sp>
        <p:nvSpPr>
          <p:cNvPr id="8" name="Title 1"/>
          <p:cNvSpPr>
            <a:spLocks noGrp="1"/>
          </p:cNvSpPr>
          <p:nvPr>
            <p:ph type="title"/>
          </p:nvPr>
        </p:nvSpPr>
        <p:spPr>
          <a:xfrm>
            <a:off x="336000" y="260350"/>
            <a:ext cx="11521038" cy="855537"/>
          </a:xfrm>
        </p:spPr>
        <p:txBody>
          <a:bodyPr/>
          <a:lstStyle>
            <a:lvl1pPr>
              <a:defRPr>
                <a:latin typeface="+mn-lt"/>
              </a:defRPr>
            </a:lvl1pPr>
          </a:lstStyle>
          <a:p>
            <a:r>
              <a:rPr lang="en-US"/>
              <a:t>Click to edit Master title style</a:t>
            </a:r>
            <a:endParaRPr lang="da-DK" dirty="0"/>
          </a:p>
        </p:txBody>
      </p:sp>
    </p:spTree>
    <p:extLst>
      <p:ext uri="{BB962C8B-B14F-4D97-AF65-F5344CB8AC3E}">
        <p14:creationId xmlns:p14="http://schemas.microsoft.com/office/powerpoint/2010/main" val="3651205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da-DK" dirty="0"/>
          </a:p>
        </p:txBody>
      </p:sp>
      <p:sp>
        <p:nvSpPr>
          <p:cNvPr id="3" name="Date Placeholder 2"/>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7" name="Text Placeholder 6"/>
          <p:cNvSpPr>
            <a:spLocks noGrp="1"/>
          </p:cNvSpPr>
          <p:nvPr>
            <p:ph type="body" sz="quarter" idx="13"/>
          </p:nvPr>
        </p:nvSpPr>
        <p:spPr>
          <a:xfrm>
            <a:off x="336550" y="1341438"/>
            <a:ext cx="5615434" cy="4823866"/>
          </a:xfrm>
          <a:solidFill>
            <a:schemeClr val="accent1"/>
          </a:solidFill>
        </p:spPr>
        <p:txBody>
          <a:bodyPr/>
          <a:lstStyle>
            <a:lvl1pPr marL="342900" indent="-342900">
              <a:buFont typeface="Arial" panose="020B0604020202020204" pitchFamily="34" charset="0"/>
              <a:buChar cha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9" name="Text Placeholder 6"/>
          <p:cNvSpPr>
            <a:spLocks noGrp="1"/>
          </p:cNvSpPr>
          <p:nvPr>
            <p:ph type="body" sz="quarter" idx="14"/>
          </p:nvPr>
        </p:nvSpPr>
        <p:spPr>
          <a:xfrm>
            <a:off x="6245768" y="1365733"/>
            <a:ext cx="5615434" cy="4823866"/>
          </a:xfrm>
          <a:solidFill>
            <a:schemeClr val="accent6"/>
          </a:solidFill>
        </p:spPr>
        <p:txBody>
          <a:bodyPr/>
          <a:lstStyle>
            <a:lvl1pPr marL="342900" indent="-342900">
              <a:buFont typeface="Arial" panose="020B0604020202020204" pitchFamily="34" charset="0"/>
              <a:buChar cha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Tree>
    <p:extLst>
      <p:ext uri="{BB962C8B-B14F-4D97-AF65-F5344CB8AC3E}">
        <p14:creationId xmlns:p14="http://schemas.microsoft.com/office/powerpoint/2010/main" val="1867590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for vide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6" name="Title 1"/>
          <p:cNvSpPr>
            <a:spLocks noGrp="1"/>
          </p:cNvSpPr>
          <p:nvPr>
            <p:ph type="title"/>
          </p:nvPr>
        </p:nvSpPr>
        <p:spPr>
          <a:xfrm>
            <a:off x="336000" y="260350"/>
            <a:ext cx="11521038" cy="85553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da-DK" dirty="0"/>
          </a:p>
        </p:txBody>
      </p:sp>
      <p:sp>
        <p:nvSpPr>
          <p:cNvPr id="7" name="Text Placeholder 6"/>
          <p:cNvSpPr>
            <a:spLocks noGrp="1"/>
          </p:cNvSpPr>
          <p:nvPr>
            <p:ph type="body" sz="quarter" idx="13"/>
          </p:nvPr>
        </p:nvSpPr>
        <p:spPr>
          <a:xfrm>
            <a:off x="336550" y="1412875"/>
            <a:ext cx="11518900" cy="2447925"/>
          </a:xfrm>
          <a:solidFill>
            <a:schemeClr val="accent1"/>
          </a:solidFill>
        </p:spPr>
        <p:txBody>
          <a:bodyPr/>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9" name="Picture Placeholder 8"/>
          <p:cNvSpPr>
            <a:spLocks noGrp="1"/>
          </p:cNvSpPr>
          <p:nvPr>
            <p:ph type="pic" sz="quarter" idx="14"/>
          </p:nvPr>
        </p:nvSpPr>
        <p:spPr>
          <a:xfrm>
            <a:off x="336550" y="4076700"/>
            <a:ext cx="11518900" cy="2089150"/>
          </a:xfrm>
        </p:spPr>
        <p:txBody>
          <a:bodyPr/>
          <a:lstStyle>
            <a:lvl1pPr>
              <a:defRPr sz="2000">
                <a:latin typeface="+mn-lt"/>
                <a:ea typeface="Verdana" panose="020B0604030504040204" pitchFamily="34" charset="0"/>
                <a:cs typeface="Verdana" panose="020B0604030504040204" pitchFamily="34" charset="0"/>
              </a:defRPr>
            </a:lvl1pPr>
          </a:lstStyle>
          <a:p>
            <a:r>
              <a:rPr lang="en-US"/>
              <a:t>Click icon to add picture</a:t>
            </a:r>
            <a:endParaRPr lang="da-DK" dirty="0"/>
          </a:p>
        </p:txBody>
      </p:sp>
    </p:spTree>
    <p:extLst>
      <p:ext uri="{BB962C8B-B14F-4D97-AF65-F5344CB8AC3E}">
        <p14:creationId xmlns:p14="http://schemas.microsoft.com/office/powerpoint/2010/main" val="2669404246"/>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endParaRPr lang="da-DK" dirty="0"/>
          </a:p>
        </p:txBody>
      </p:sp>
      <p:sp>
        <p:nvSpPr>
          <p:cNvPr id="3" name="Date Placeholder 2"/>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7" name="Picture Placeholder 6"/>
          <p:cNvSpPr>
            <a:spLocks noGrp="1"/>
          </p:cNvSpPr>
          <p:nvPr>
            <p:ph type="pic" sz="quarter" idx="13"/>
          </p:nvPr>
        </p:nvSpPr>
        <p:spPr>
          <a:xfrm>
            <a:off x="336550" y="1340769"/>
            <a:ext cx="3527202" cy="2664296"/>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0" name="Picture Placeholder 6"/>
          <p:cNvSpPr>
            <a:spLocks noGrp="1"/>
          </p:cNvSpPr>
          <p:nvPr>
            <p:ph type="pic" sz="quarter" idx="14"/>
          </p:nvPr>
        </p:nvSpPr>
        <p:spPr>
          <a:xfrm>
            <a:off x="4332399" y="1340768"/>
            <a:ext cx="3527202" cy="2664298"/>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1" name="Picture Placeholder 6"/>
          <p:cNvSpPr>
            <a:spLocks noGrp="1"/>
          </p:cNvSpPr>
          <p:nvPr>
            <p:ph type="pic" sz="quarter" idx="15"/>
          </p:nvPr>
        </p:nvSpPr>
        <p:spPr>
          <a:xfrm>
            <a:off x="8328249" y="1340768"/>
            <a:ext cx="3527202" cy="266429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3" name="Text Placeholder 12"/>
          <p:cNvSpPr>
            <a:spLocks noGrp="1"/>
          </p:cNvSpPr>
          <p:nvPr>
            <p:ph type="body" sz="quarter" idx="16"/>
          </p:nvPr>
        </p:nvSpPr>
        <p:spPr>
          <a:xfrm>
            <a:off x="336550" y="4149725"/>
            <a:ext cx="3527425" cy="1150938"/>
          </a:xfrm>
          <a:solidFill>
            <a:schemeClr val="accent6"/>
          </a:solidFill>
        </p:spPr>
        <p:txBody>
          <a:bodyPr/>
          <a:lstStyle>
            <a:lvl1pPr>
              <a:defRPr>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4" name="Text Placeholder 12"/>
          <p:cNvSpPr>
            <a:spLocks noGrp="1"/>
          </p:cNvSpPr>
          <p:nvPr>
            <p:ph type="body" sz="quarter" idx="17"/>
          </p:nvPr>
        </p:nvSpPr>
        <p:spPr>
          <a:xfrm>
            <a:off x="4332399" y="4149725"/>
            <a:ext cx="3527425" cy="1150938"/>
          </a:xfrm>
          <a:solidFill>
            <a:schemeClr val="accent2"/>
          </a:solidFill>
        </p:spPr>
        <p:txBody>
          <a:bodyPr/>
          <a:lstStyle>
            <a:lvl1pPr>
              <a:defRPr>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5" name="Text Placeholder 12"/>
          <p:cNvSpPr>
            <a:spLocks noGrp="1"/>
          </p:cNvSpPr>
          <p:nvPr>
            <p:ph type="body" sz="quarter" idx="18"/>
          </p:nvPr>
        </p:nvSpPr>
        <p:spPr>
          <a:xfrm>
            <a:off x="8328026" y="4149725"/>
            <a:ext cx="3527425" cy="1150938"/>
          </a:xfrm>
          <a:solidFill>
            <a:schemeClr val="accent1"/>
          </a:solidFill>
        </p:spPr>
        <p:txBody>
          <a:bodyPr/>
          <a:lstStyle>
            <a:lvl1pPr>
              <a:defRPr>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2" name="Text Placeholder 11"/>
          <p:cNvSpPr>
            <a:spLocks noGrp="1"/>
          </p:cNvSpPr>
          <p:nvPr>
            <p:ph type="body" sz="quarter" idx="19"/>
          </p:nvPr>
        </p:nvSpPr>
        <p:spPr>
          <a:xfrm>
            <a:off x="336550" y="5445125"/>
            <a:ext cx="11518900" cy="720725"/>
          </a:xfrm>
          <a:solidFill>
            <a:schemeClr val="accent4"/>
          </a:solidFill>
        </p:spPr>
        <p:txBody>
          <a:bodyPr anchor="ctr" anchorCtr="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Tree>
    <p:extLst>
      <p:ext uri="{BB962C8B-B14F-4D97-AF65-F5344CB8AC3E}">
        <p14:creationId xmlns:p14="http://schemas.microsoft.com/office/powerpoint/2010/main" val="2555934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da-DK" dirty="0"/>
          </a:p>
        </p:txBody>
      </p:sp>
      <p:sp>
        <p:nvSpPr>
          <p:cNvPr id="3" name="Date Placeholder 2"/>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7" name="Text Placeholder 6"/>
          <p:cNvSpPr>
            <a:spLocks noGrp="1"/>
          </p:cNvSpPr>
          <p:nvPr>
            <p:ph type="body" sz="quarter" idx="13"/>
          </p:nvPr>
        </p:nvSpPr>
        <p:spPr>
          <a:xfrm>
            <a:off x="336550" y="1341438"/>
            <a:ext cx="5543426" cy="4823866"/>
          </a:xfrm>
          <a:solidFill>
            <a:schemeClr val="accent1"/>
          </a:solidFill>
        </p:spPr>
        <p:txBody>
          <a:bodyPr/>
          <a:lstStyle>
            <a:lvl1pPr marL="0" indent="0">
              <a:buFontTx/>
              <a:buNone/>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8" name="Picture Placeholder 7"/>
          <p:cNvSpPr>
            <a:spLocks noGrp="1"/>
          </p:cNvSpPr>
          <p:nvPr>
            <p:ph type="pic" sz="quarter" idx="14"/>
          </p:nvPr>
        </p:nvSpPr>
        <p:spPr>
          <a:xfrm>
            <a:off x="6312024" y="1340892"/>
            <a:ext cx="5543427" cy="4824412"/>
          </a:xfrm>
        </p:spPr>
        <p:txBody>
          <a:bodyPr/>
          <a:lstStyle>
            <a:lvl1pPr>
              <a:defRPr sz="2400">
                <a:latin typeface="+mn-lt"/>
                <a:ea typeface="Verdana" panose="020B0604030504040204" pitchFamily="34" charset="0"/>
                <a:cs typeface="Verdana" panose="020B0604030504040204" pitchFamily="34" charset="0"/>
              </a:defRPr>
            </a:lvl1pPr>
          </a:lstStyle>
          <a:p>
            <a:r>
              <a:rPr lang="en-US"/>
              <a:t>Click icon to add picture</a:t>
            </a:r>
            <a:endParaRPr lang="da-DK" dirty="0"/>
          </a:p>
        </p:txBody>
      </p:sp>
    </p:spTree>
    <p:extLst>
      <p:ext uri="{BB962C8B-B14F-4D97-AF65-F5344CB8AC3E}">
        <p14:creationId xmlns:p14="http://schemas.microsoft.com/office/powerpoint/2010/main" val="3940243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da-DK" dirty="0"/>
          </a:p>
        </p:txBody>
      </p:sp>
      <p:sp>
        <p:nvSpPr>
          <p:cNvPr id="3" name="Date Placeholder 2"/>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7" name="Text Placeholder 6"/>
          <p:cNvSpPr>
            <a:spLocks noGrp="1"/>
          </p:cNvSpPr>
          <p:nvPr>
            <p:ph type="body" sz="quarter" idx="13"/>
          </p:nvPr>
        </p:nvSpPr>
        <p:spPr>
          <a:xfrm>
            <a:off x="336550" y="1341438"/>
            <a:ext cx="7847682" cy="4823866"/>
          </a:xfrm>
          <a:solidFill>
            <a:schemeClr val="accent4"/>
          </a:solidFill>
        </p:spPr>
        <p:txBody>
          <a:bodyPr/>
          <a:lstStyle>
            <a:lvl1pPr marL="342900" indent="-342900">
              <a:buFont typeface="Arial" panose="020B0604020202020204" pitchFamily="34" charset="0"/>
              <a:buChar cha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8" name="Picture Placeholder 7"/>
          <p:cNvSpPr>
            <a:spLocks noGrp="1"/>
          </p:cNvSpPr>
          <p:nvPr>
            <p:ph type="pic" sz="quarter" idx="14"/>
          </p:nvPr>
        </p:nvSpPr>
        <p:spPr>
          <a:xfrm>
            <a:off x="8472264" y="1340892"/>
            <a:ext cx="3383187" cy="2232124"/>
          </a:xfrm>
        </p:spPr>
        <p:txBody>
          <a:bodyPr/>
          <a:lstStyle>
            <a:lvl1pPr>
              <a:defRPr sz="2000">
                <a:latin typeface="+mn-lt"/>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9" name="Picture Placeholder 7"/>
          <p:cNvSpPr>
            <a:spLocks noGrp="1"/>
          </p:cNvSpPr>
          <p:nvPr>
            <p:ph type="pic" sz="quarter" idx="15"/>
          </p:nvPr>
        </p:nvSpPr>
        <p:spPr>
          <a:xfrm>
            <a:off x="8470524" y="3933180"/>
            <a:ext cx="3383187" cy="2232124"/>
          </a:xfrm>
        </p:spPr>
        <p:txBody>
          <a:bodyPr/>
          <a:lstStyle>
            <a:lvl1pPr>
              <a:defRPr sz="2000">
                <a:latin typeface="+mn-lt"/>
                <a:ea typeface="Verdana" panose="020B0604030504040204" pitchFamily="34" charset="0"/>
                <a:cs typeface="Verdana" panose="020B0604030504040204" pitchFamily="34" charset="0"/>
              </a:defRPr>
            </a:lvl1pPr>
          </a:lstStyle>
          <a:p>
            <a:r>
              <a:rPr lang="en-US"/>
              <a:t>Click icon to add picture</a:t>
            </a:r>
            <a:endParaRPr lang="da-DK" dirty="0"/>
          </a:p>
        </p:txBody>
      </p:sp>
    </p:spTree>
    <p:extLst>
      <p:ext uri="{BB962C8B-B14F-4D97-AF65-F5344CB8AC3E}">
        <p14:creationId xmlns:p14="http://schemas.microsoft.com/office/powerpoint/2010/main" val="205103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7" name="Text Placeholder 2"/>
          <p:cNvSpPr>
            <a:spLocks noGrp="1"/>
          </p:cNvSpPr>
          <p:nvPr>
            <p:ph type="subTitle" idx="1"/>
          </p:nvPr>
        </p:nvSpPr>
        <p:spPr>
          <a:xfrm>
            <a:off x="508000" y="3644900"/>
            <a:ext cx="3211736" cy="622300"/>
          </a:xfrm>
        </p:spPr>
        <p:txBody>
          <a:bodyPr/>
          <a:lstStyle>
            <a:lvl1pPr>
              <a:defRPr sz="1400" i="1" smtClean="0">
                <a:solidFill>
                  <a:srgbClr val="7F7F7F"/>
                </a:solidFill>
                <a:latin typeface="+mn-lt"/>
              </a:defRPr>
            </a:lvl1pPr>
          </a:lstStyle>
          <a:p>
            <a:r>
              <a:rPr lang="en-US" noProof="0"/>
              <a:t>Click to edit Master subtitle style</a:t>
            </a:r>
            <a:endParaRPr lang="da-DK" noProof="0" dirty="0"/>
          </a:p>
        </p:txBody>
      </p:sp>
      <p:pic>
        <p:nvPicPr>
          <p:cNvPr id="8" name="Picture 7" descr="IDA_Bubbles"/>
          <p:cNvPicPr>
            <a:picLocks noChangeAspect="1" noChangeArrowheads="1"/>
          </p:cNvPicPr>
          <p:nvPr userDrawn="1"/>
        </p:nvPicPr>
        <p:blipFill>
          <a:blip r:embed="rId2"/>
          <a:srcRect/>
          <a:stretch>
            <a:fillRect/>
          </a:stretch>
        </p:blipFill>
        <p:spPr bwMode="auto">
          <a:xfrm>
            <a:off x="9336360" y="3170239"/>
            <a:ext cx="2011684" cy="619507"/>
          </a:xfrm>
          <a:prstGeom prst="rect">
            <a:avLst/>
          </a:prstGeom>
          <a:noFill/>
        </p:spPr>
      </p:pic>
      <p:sp>
        <p:nvSpPr>
          <p:cNvPr id="11" name="Title Placeholder 1"/>
          <p:cNvSpPr>
            <a:spLocks noGrp="1"/>
          </p:cNvSpPr>
          <p:nvPr>
            <p:ph type="title"/>
          </p:nvPr>
        </p:nvSpPr>
        <p:spPr bwMode="auto">
          <a:xfrm>
            <a:off x="508000" y="3170239"/>
            <a:ext cx="7748240" cy="40277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sz="2400">
                <a:latin typeface="Verdana" panose="020B0604030504040204" pitchFamily="34" charset="0"/>
                <a:ea typeface="Verdana" panose="020B0604030504040204" pitchFamily="34" charset="0"/>
                <a:cs typeface="Verdana" panose="020B0604030504040204" pitchFamily="34" charset="0"/>
              </a:defRPr>
            </a:lvl1pPr>
          </a:lstStyle>
          <a:p>
            <a:pPr lvl="0"/>
            <a:r>
              <a:rPr lang="en-US" noProof="0" dirty="0"/>
              <a:t>Click to edit Master title style</a:t>
            </a:r>
            <a:endParaRPr lang="da-DK" noProof="0" dirty="0"/>
          </a:p>
        </p:txBody>
      </p:sp>
    </p:spTree>
    <p:extLst>
      <p:ext uri="{BB962C8B-B14F-4D97-AF65-F5344CB8AC3E}">
        <p14:creationId xmlns:p14="http://schemas.microsoft.com/office/powerpoint/2010/main" val="418272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fld id="{606B9D7F-6EC7-4975-AEC7-F3DCA2F40530}" type="datetime6">
              <a:rPr lang="da-DK" smtClean="0"/>
              <a:t>25.1.2019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da-DK" dirty="0"/>
          </a:p>
        </p:txBody>
      </p:sp>
      <p:sp>
        <p:nvSpPr>
          <p:cNvPr id="6" name="Slide Number Placeholder 5"/>
          <p:cNvSpPr>
            <a:spLocks noGrp="1"/>
          </p:cNvSpPr>
          <p:nvPr>
            <p:ph type="sldNum" sz="quarter" idx="12"/>
          </p:nvPr>
        </p:nvSpPr>
        <p:spPr>
          <a:ln/>
        </p:spPr>
        <p:txBody>
          <a:bodyPr/>
          <a:lstStyle>
            <a:lvl1pPr>
              <a:defRPr/>
            </a:lvl1pPr>
          </a:lstStyle>
          <a:p>
            <a:pPr>
              <a:defRPr/>
            </a:pPr>
            <a:r>
              <a:rPr lang="da-DK" dirty="0"/>
              <a:t>Slide </a:t>
            </a:r>
            <a:fld id="{39142DA2-90D2-477F-B66F-E13748DCBB47}" type="slidenum">
              <a:rPr lang="da-DK"/>
              <a:pPr>
                <a:defRPr/>
              </a:pPr>
              <a:t>‹#›</a:t>
            </a:fld>
            <a:endParaRPr lang="en-US" dirty="0"/>
          </a:p>
        </p:txBody>
      </p:sp>
    </p:spTree>
    <p:extLst>
      <p:ext uri="{BB962C8B-B14F-4D97-AF65-F5344CB8AC3E}">
        <p14:creationId xmlns:p14="http://schemas.microsoft.com/office/powerpoint/2010/main" val="4156526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image and 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2" name="Text Placeholder 10"/>
          <p:cNvSpPr>
            <a:spLocks noGrp="1"/>
          </p:cNvSpPr>
          <p:nvPr>
            <p:ph type="body" sz="quarter" idx="14"/>
          </p:nvPr>
        </p:nvSpPr>
        <p:spPr>
          <a:xfrm>
            <a:off x="6249388" y="3860800"/>
            <a:ext cx="5616575" cy="2305050"/>
          </a:xfrm>
          <a:solidFill>
            <a:schemeClr val="accent2"/>
          </a:solidFill>
        </p:spPr>
        <p:txBody>
          <a:bodyPr lIns="180000" tIns="108000" rIns="108000" bIns="108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3" name="Text Placeholder 10"/>
          <p:cNvSpPr>
            <a:spLocks noGrp="1"/>
          </p:cNvSpPr>
          <p:nvPr>
            <p:ph type="body" sz="quarter" idx="13"/>
          </p:nvPr>
        </p:nvSpPr>
        <p:spPr>
          <a:xfrm>
            <a:off x="342000" y="3860800"/>
            <a:ext cx="5607203" cy="2305050"/>
          </a:xfrm>
          <a:solidFill>
            <a:schemeClr val="accent1"/>
          </a:solidFill>
        </p:spPr>
        <p:txBody>
          <a:bodyPr lIns="180000" tIns="108000" rIns="108000" bIns="108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dirty="0"/>
              <a:t>Edit Master text styles</a:t>
            </a:r>
          </a:p>
        </p:txBody>
      </p:sp>
      <p:sp>
        <p:nvSpPr>
          <p:cNvPr id="17" name="Picture Placeholder 16"/>
          <p:cNvSpPr>
            <a:spLocks noGrp="1"/>
          </p:cNvSpPr>
          <p:nvPr>
            <p:ph type="pic" sz="quarter" idx="15"/>
          </p:nvPr>
        </p:nvSpPr>
        <p:spPr>
          <a:xfrm>
            <a:off x="342000" y="1268413"/>
            <a:ext cx="560373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Click icon to add picture</a:t>
            </a:r>
            <a:endParaRPr lang="da-DK" dirty="0"/>
          </a:p>
        </p:txBody>
      </p:sp>
      <p:sp>
        <p:nvSpPr>
          <p:cNvPr id="18" name="Picture Placeholder 16"/>
          <p:cNvSpPr>
            <a:spLocks noGrp="1"/>
          </p:cNvSpPr>
          <p:nvPr>
            <p:ph type="pic" sz="quarter" idx="16"/>
          </p:nvPr>
        </p:nvSpPr>
        <p:spPr>
          <a:xfrm>
            <a:off x="6258913" y="1276540"/>
            <a:ext cx="560705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0" name="Title 1"/>
          <p:cNvSpPr>
            <a:spLocks noGrp="1"/>
          </p:cNvSpPr>
          <p:nvPr>
            <p:ph type="title"/>
          </p:nvPr>
        </p:nvSpPr>
        <p:spPr>
          <a:xfrm>
            <a:off x="336000" y="260350"/>
            <a:ext cx="11521038" cy="85553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da-DK" dirty="0"/>
          </a:p>
        </p:txBody>
      </p:sp>
    </p:spTree>
    <p:extLst>
      <p:ext uri="{BB962C8B-B14F-4D97-AF65-F5344CB8AC3E}">
        <p14:creationId xmlns:p14="http://schemas.microsoft.com/office/powerpoint/2010/main" val="3894190777"/>
      </p:ext>
    </p:extLst>
  </p:cSld>
  <p:clrMapOvr>
    <a:masterClrMapping/>
  </p:clrMapOvr>
  <p:extLst mod="1">
    <p:ext uri="{DCECCB84-F9BA-43D5-87BE-67443E8EF086}">
      <p15:sldGuideLst xmlns:p15="http://schemas.microsoft.com/office/powerpoint/2012/main">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lumn pics and 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3" name="Text Placeholder 10"/>
          <p:cNvSpPr>
            <a:spLocks noGrp="1"/>
          </p:cNvSpPr>
          <p:nvPr>
            <p:ph type="body" sz="quarter" idx="13"/>
          </p:nvPr>
        </p:nvSpPr>
        <p:spPr>
          <a:xfrm>
            <a:off x="342000" y="3860800"/>
            <a:ext cx="3663380" cy="2305050"/>
          </a:xfrm>
          <a:solidFill>
            <a:schemeClr val="accent4"/>
          </a:solidFill>
        </p:spPr>
        <p:txBody>
          <a:bodyPr lIns="108000" tIns="108000" rIns="108000" bIns="108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dirty="0"/>
              <a:t>Edit Master text styles</a:t>
            </a:r>
          </a:p>
        </p:txBody>
      </p:sp>
      <p:sp>
        <p:nvSpPr>
          <p:cNvPr id="17" name="Picture Placeholder 16"/>
          <p:cNvSpPr>
            <a:spLocks noGrp="1"/>
          </p:cNvSpPr>
          <p:nvPr>
            <p:ph type="pic" sz="quarter" idx="15"/>
          </p:nvPr>
        </p:nvSpPr>
        <p:spPr>
          <a:xfrm>
            <a:off x="342000" y="1268413"/>
            <a:ext cx="366328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4" name="Text Placeholder 10"/>
          <p:cNvSpPr>
            <a:spLocks noGrp="1"/>
          </p:cNvSpPr>
          <p:nvPr>
            <p:ph type="body" sz="quarter" idx="16"/>
          </p:nvPr>
        </p:nvSpPr>
        <p:spPr>
          <a:xfrm>
            <a:off x="4268772" y="3860800"/>
            <a:ext cx="3663380" cy="2305050"/>
          </a:xfrm>
          <a:solidFill>
            <a:schemeClr val="accent2"/>
          </a:solidFill>
        </p:spPr>
        <p:txBody>
          <a:bodyPr lIns="108000" tIns="108000" rIns="108000" bIns="108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5" name="Picture Placeholder 16"/>
          <p:cNvSpPr>
            <a:spLocks noGrp="1"/>
          </p:cNvSpPr>
          <p:nvPr>
            <p:ph type="pic" sz="quarter" idx="17"/>
          </p:nvPr>
        </p:nvSpPr>
        <p:spPr>
          <a:xfrm>
            <a:off x="4268924" y="1268413"/>
            <a:ext cx="366328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6" name="Text Placeholder 10"/>
          <p:cNvSpPr>
            <a:spLocks noGrp="1"/>
          </p:cNvSpPr>
          <p:nvPr>
            <p:ph type="body" sz="quarter" idx="18"/>
          </p:nvPr>
        </p:nvSpPr>
        <p:spPr>
          <a:xfrm>
            <a:off x="8193208" y="3860800"/>
            <a:ext cx="3663380" cy="2305050"/>
          </a:xfrm>
          <a:solidFill>
            <a:schemeClr val="accent1"/>
          </a:solidFill>
        </p:spPr>
        <p:txBody>
          <a:bodyPr lIns="108000" tIns="108000" rIns="108000" bIns="108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9" name="Picture Placeholder 16"/>
          <p:cNvSpPr>
            <a:spLocks noGrp="1"/>
          </p:cNvSpPr>
          <p:nvPr>
            <p:ph type="pic" sz="quarter" idx="19"/>
          </p:nvPr>
        </p:nvSpPr>
        <p:spPr>
          <a:xfrm>
            <a:off x="8193360" y="1268413"/>
            <a:ext cx="366328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2" name="Title 1"/>
          <p:cNvSpPr>
            <a:spLocks noGrp="1"/>
          </p:cNvSpPr>
          <p:nvPr>
            <p:ph type="title"/>
          </p:nvPr>
        </p:nvSpPr>
        <p:spPr>
          <a:xfrm>
            <a:off x="336000" y="260350"/>
            <a:ext cx="11521038" cy="85553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da-DK" dirty="0"/>
          </a:p>
        </p:txBody>
      </p:sp>
    </p:spTree>
    <p:extLst>
      <p:ext uri="{BB962C8B-B14F-4D97-AF65-F5344CB8AC3E}">
        <p14:creationId xmlns:p14="http://schemas.microsoft.com/office/powerpoint/2010/main" val="1281006630"/>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pics and one 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3" name="Text Placeholder 10"/>
          <p:cNvSpPr>
            <a:spLocks noGrp="1"/>
          </p:cNvSpPr>
          <p:nvPr>
            <p:ph type="body" sz="quarter" idx="13"/>
          </p:nvPr>
        </p:nvSpPr>
        <p:spPr>
          <a:xfrm>
            <a:off x="342000" y="3860800"/>
            <a:ext cx="11511115" cy="2305050"/>
          </a:xfrm>
          <a:solidFill>
            <a:schemeClr val="accent4"/>
          </a:solidFill>
        </p:spPr>
        <p:txBody>
          <a:bodyPr lIns="180000" tIns="108000" rIns="108000" bIns="108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7" name="Picture Placeholder 16"/>
          <p:cNvSpPr>
            <a:spLocks noGrp="1"/>
          </p:cNvSpPr>
          <p:nvPr>
            <p:ph type="pic" sz="quarter" idx="15"/>
          </p:nvPr>
        </p:nvSpPr>
        <p:spPr>
          <a:xfrm>
            <a:off x="342000" y="1268413"/>
            <a:ext cx="366328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5" name="Picture Placeholder 16"/>
          <p:cNvSpPr>
            <a:spLocks noGrp="1"/>
          </p:cNvSpPr>
          <p:nvPr>
            <p:ph type="pic" sz="quarter" idx="17"/>
          </p:nvPr>
        </p:nvSpPr>
        <p:spPr>
          <a:xfrm>
            <a:off x="4268924" y="1268413"/>
            <a:ext cx="366328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9" name="Picture Placeholder 16"/>
          <p:cNvSpPr>
            <a:spLocks noGrp="1"/>
          </p:cNvSpPr>
          <p:nvPr>
            <p:ph type="pic" sz="quarter" idx="19"/>
          </p:nvPr>
        </p:nvSpPr>
        <p:spPr>
          <a:xfrm>
            <a:off x="8193360" y="1268413"/>
            <a:ext cx="366328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1" name="Title 1"/>
          <p:cNvSpPr>
            <a:spLocks noGrp="1"/>
          </p:cNvSpPr>
          <p:nvPr>
            <p:ph type="title"/>
          </p:nvPr>
        </p:nvSpPr>
        <p:spPr>
          <a:xfrm>
            <a:off x="336000" y="260350"/>
            <a:ext cx="11521038" cy="85553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da-DK" dirty="0"/>
          </a:p>
        </p:txBody>
      </p:sp>
    </p:spTree>
    <p:extLst>
      <p:ext uri="{BB962C8B-B14F-4D97-AF65-F5344CB8AC3E}">
        <p14:creationId xmlns:p14="http://schemas.microsoft.com/office/powerpoint/2010/main" val="1750554387"/>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pic and three text box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3" name="Text Placeholder 10"/>
          <p:cNvSpPr>
            <a:spLocks noGrp="1"/>
          </p:cNvSpPr>
          <p:nvPr>
            <p:ph type="body" sz="quarter" idx="13"/>
          </p:nvPr>
        </p:nvSpPr>
        <p:spPr>
          <a:xfrm>
            <a:off x="342000" y="3858124"/>
            <a:ext cx="3663380" cy="2305050"/>
          </a:xfrm>
          <a:solidFill>
            <a:schemeClr val="tx2"/>
          </a:solidFill>
        </p:spPr>
        <p:txBody>
          <a:bodyPr lIns="144000" tIns="108000" rIns="108000" bIns="108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7" name="Picture Placeholder 16"/>
          <p:cNvSpPr>
            <a:spLocks noGrp="1"/>
          </p:cNvSpPr>
          <p:nvPr>
            <p:ph type="pic" sz="quarter" idx="15"/>
          </p:nvPr>
        </p:nvSpPr>
        <p:spPr>
          <a:xfrm>
            <a:off x="342000" y="1268413"/>
            <a:ext cx="11510963"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4" name="Text Placeholder 10"/>
          <p:cNvSpPr>
            <a:spLocks noGrp="1"/>
          </p:cNvSpPr>
          <p:nvPr>
            <p:ph type="body" sz="quarter" idx="16"/>
          </p:nvPr>
        </p:nvSpPr>
        <p:spPr>
          <a:xfrm>
            <a:off x="4268772" y="3860800"/>
            <a:ext cx="3663380" cy="2305050"/>
          </a:xfrm>
          <a:solidFill>
            <a:schemeClr val="accent1"/>
          </a:solidFill>
        </p:spPr>
        <p:txBody>
          <a:bodyPr lIns="144000" tIns="108000" rIns="108000" bIns="108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6" name="Text Placeholder 10"/>
          <p:cNvSpPr>
            <a:spLocks noGrp="1"/>
          </p:cNvSpPr>
          <p:nvPr>
            <p:ph type="body" sz="quarter" idx="18"/>
          </p:nvPr>
        </p:nvSpPr>
        <p:spPr>
          <a:xfrm>
            <a:off x="8193208" y="3860800"/>
            <a:ext cx="3663380" cy="2305050"/>
          </a:xfrm>
          <a:solidFill>
            <a:schemeClr val="accent4"/>
          </a:solidFill>
        </p:spPr>
        <p:txBody>
          <a:bodyPr lIns="144000" tIns="108000" rIns="108000" bIns="108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0" name="Title 1"/>
          <p:cNvSpPr>
            <a:spLocks noGrp="1"/>
          </p:cNvSpPr>
          <p:nvPr>
            <p:ph type="title"/>
          </p:nvPr>
        </p:nvSpPr>
        <p:spPr>
          <a:xfrm>
            <a:off x="336000" y="260350"/>
            <a:ext cx="11521038" cy="85553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da-DK" dirty="0"/>
          </a:p>
        </p:txBody>
      </p:sp>
    </p:spTree>
    <p:extLst>
      <p:ext uri="{BB962C8B-B14F-4D97-AF65-F5344CB8AC3E}">
        <p14:creationId xmlns:p14="http://schemas.microsoft.com/office/powerpoint/2010/main" val="2653933463"/>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and one text box">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3" name="Text Placeholder 10"/>
          <p:cNvSpPr>
            <a:spLocks noGrp="1"/>
          </p:cNvSpPr>
          <p:nvPr>
            <p:ph type="body" sz="quarter" idx="13"/>
          </p:nvPr>
        </p:nvSpPr>
        <p:spPr>
          <a:xfrm>
            <a:off x="342000" y="3860800"/>
            <a:ext cx="11511114" cy="2305050"/>
          </a:xfrm>
          <a:solidFill>
            <a:schemeClr val="accent4"/>
          </a:solidFill>
        </p:spPr>
        <p:txBody>
          <a:bodyPr lIns="180000" tIns="108000" rIns="108000" bIns="108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7" name="Picture Placeholder 16"/>
          <p:cNvSpPr>
            <a:spLocks noGrp="1"/>
          </p:cNvSpPr>
          <p:nvPr>
            <p:ph type="pic" sz="quarter" idx="15"/>
          </p:nvPr>
        </p:nvSpPr>
        <p:spPr>
          <a:xfrm>
            <a:off x="342000" y="1268413"/>
            <a:ext cx="11510963"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8" name="Title 1"/>
          <p:cNvSpPr>
            <a:spLocks noGrp="1"/>
          </p:cNvSpPr>
          <p:nvPr>
            <p:ph type="title"/>
          </p:nvPr>
        </p:nvSpPr>
        <p:spPr>
          <a:xfrm>
            <a:off x="336000" y="260350"/>
            <a:ext cx="11521038" cy="85553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da-DK" dirty="0"/>
          </a:p>
        </p:txBody>
      </p:sp>
    </p:spTree>
    <p:extLst>
      <p:ext uri="{BB962C8B-B14F-4D97-AF65-F5344CB8AC3E}">
        <p14:creationId xmlns:p14="http://schemas.microsoft.com/office/powerpoint/2010/main" val="1751470229"/>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lenum questions - 3 box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3" name="Text Placeholder 10"/>
          <p:cNvSpPr>
            <a:spLocks noGrp="1"/>
          </p:cNvSpPr>
          <p:nvPr>
            <p:ph type="body" sz="quarter" idx="13"/>
          </p:nvPr>
        </p:nvSpPr>
        <p:spPr>
          <a:xfrm>
            <a:off x="342000" y="1277897"/>
            <a:ext cx="5040000" cy="1504800"/>
          </a:xfrm>
          <a:solidFill>
            <a:schemeClr val="accent2"/>
          </a:solidFill>
        </p:spPr>
        <p:txBody>
          <a:bodyPr/>
          <a:lstStyle>
            <a:lvl1pPr>
              <a:defRPr sz="22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8" name="Text Placeholder 10"/>
          <p:cNvSpPr>
            <a:spLocks noGrp="1"/>
          </p:cNvSpPr>
          <p:nvPr>
            <p:ph type="body" sz="quarter" idx="14"/>
          </p:nvPr>
        </p:nvSpPr>
        <p:spPr>
          <a:xfrm>
            <a:off x="3580687" y="2969200"/>
            <a:ext cx="5040000" cy="1504800"/>
          </a:xfrm>
          <a:solidFill>
            <a:schemeClr val="accent4"/>
          </a:solidFill>
        </p:spPr>
        <p:txBody>
          <a:bodyPr/>
          <a:lstStyle>
            <a:lvl1pPr>
              <a:defRPr sz="22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9" name="Text Placeholder 10"/>
          <p:cNvSpPr>
            <a:spLocks noGrp="1"/>
          </p:cNvSpPr>
          <p:nvPr>
            <p:ph type="body" sz="quarter" idx="15"/>
          </p:nvPr>
        </p:nvSpPr>
        <p:spPr>
          <a:xfrm>
            <a:off x="6815451" y="4660504"/>
            <a:ext cx="5040000" cy="1504800"/>
          </a:xfrm>
          <a:solidFill>
            <a:schemeClr val="accent1"/>
          </a:solidFill>
        </p:spPr>
        <p:txBody>
          <a:bodyPr/>
          <a:lstStyle>
            <a:lvl1pPr>
              <a:defRPr sz="22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0" name="Title 1"/>
          <p:cNvSpPr>
            <a:spLocks noGrp="1"/>
          </p:cNvSpPr>
          <p:nvPr>
            <p:ph type="title"/>
          </p:nvPr>
        </p:nvSpPr>
        <p:spPr>
          <a:xfrm>
            <a:off x="336000" y="260350"/>
            <a:ext cx="11521038" cy="855537"/>
          </a:xfrm>
        </p:spPr>
        <p:txBody>
          <a:bodyPr/>
          <a:lstStyle/>
          <a:p>
            <a:r>
              <a:rPr lang="en-US" dirty="0"/>
              <a:t>Click to edit Master title style</a:t>
            </a:r>
            <a:endParaRPr lang="da-DK" dirty="0"/>
          </a:p>
        </p:txBody>
      </p:sp>
    </p:spTree>
    <p:extLst>
      <p:ext uri="{BB962C8B-B14F-4D97-AF65-F5344CB8AC3E}">
        <p14:creationId xmlns:p14="http://schemas.microsoft.com/office/powerpoint/2010/main" val="2727463850"/>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quot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3" name="Text Placeholder 10"/>
          <p:cNvSpPr>
            <a:spLocks noGrp="1"/>
          </p:cNvSpPr>
          <p:nvPr>
            <p:ph type="body" sz="quarter" idx="13"/>
          </p:nvPr>
        </p:nvSpPr>
        <p:spPr>
          <a:xfrm>
            <a:off x="342000" y="1277896"/>
            <a:ext cx="11509527" cy="3789401"/>
          </a:xfrm>
          <a:solidFill>
            <a:schemeClr val="accent1"/>
          </a:solidFill>
        </p:spPr>
        <p:txBody>
          <a:bodyPr lIns="180000" tIns="108000" rIns="108000" bIns="108000"/>
          <a:lstStyle>
            <a:lvl1pPr>
              <a:defRPr sz="28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9" name="Text Placeholder 10"/>
          <p:cNvSpPr>
            <a:spLocks noGrp="1"/>
          </p:cNvSpPr>
          <p:nvPr>
            <p:ph type="body" sz="quarter" idx="15"/>
          </p:nvPr>
        </p:nvSpPr>
        <p:spPr>
          <a:xfrm>
            <a:off x="342000" y="5301208"/>
            <a:ext cx="11509527" cy="864096"/>
          </a:xfrm>
          <a:solidFill>
            <a:schemeClr val="accent4"/>
          </a:solidFill>
        </p:spPr>
        <p:txBody>
          <a:bodyPr lIns="144000" tIns="72000" rIns="72000" bIns="72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8" name="Title 1"/>
          <p:cNvSpPr>
            <a:spLocks noGrp="1"/>
          </p:cNvSpPr>
          <p:nvPr>
            <p:ph type="title"/>
          </p:nvPr>
        </p:nvSpPr>
        <p:spPr>
          <a:xfrm>
            <a:off x="336000" y="260350"/>
            <a:ext cx="11521038" cy="85553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da-DK" dirty="0"/>
          </a:p>
        </p:txBody>
      </p:sp>
    </p:spTree>
    <p:extLst>
      <p:ext uri="{BB962C8B-B14F-4D97-AF65-F5344CB8AC3E}">
        <p14:creationId xmlns:p14="http://schemas.microsoft.com/office/powerpoint/2010/main" val="1429586729"/>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342000" y="1271444"/>
            <a:ext cx="11521678" cy="4894406"/>
          </a:xfrm>
          <a:prstGeom prst="rect">
            <a:avLst/>
          </a:prstGeom>
          <a:noFill/>
          <a:ln w="9525">
            <a:noFill/>
            <a:miter lim="800000"/>
            <a:headEnd/>
            <a:tailEnd/>
          </a:ln>
        </p:spPr>
        <p:txBody>
          <a:bodyPr vert="horz" wrap="square" lIns="50800" tIns="50400" rIns="50400" bIns="50400" numCol="1" anchor="t" anchorCtr="0" compatLnSpc="1">
            <a:prstTxWarp prst="textNoShape">
              <a:avLst/>
            </a:prstTxWarp>
          </a:bodyPr>
          <a:lstStyle/>
          <a:p>
            <a:pPr lvl="0"/>
            <a:endParaRPr lang="en-US" noProof="0" dirty="0"/>
          </a:p>
        </p:txBody>
      </p:sp>
      <p:sp>
        <p:nvSpPr>
          <p:cNvPr id="4" name="Date Placeholder 3"/>
          <p:cNvSpPr>
            <a:spLocks noGrp="1"/>
          </p:cNvSpPr>
          <p:nvPr>
            <p:ph type="dt" sz="half" idx="2"/>
          </p:nvPr>
        </p:nvSpPr>
        <p:spPr bwMode="auto">
          <a:xfrm>
            <a:off x="10162118" y="6534151"/>
            <a:ext cx="1693333" cy="1825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a:defRPr sz="900">
                <a:solidFill>
                  <a:srgbClr val="898989"/>
                </a:solidFill>
                <a:latin typeface="Verdana" panose="020B0604030504040204" pitchFamily="34" charset="0"/>
                <a:ea typeface="Verdana" panose="020B0604030504040204" pitchFamily="34" charset="0"/>
                <a:cs typeface="Verdana" panose="020B0604030504040204" pitchFamily="34" charset="0"/>
              </a:defRPr>
            </a:lvl1pPr>
          </a:lstStyle>
          <a:p>
            <a:fld id="{38AF6AC0-A584-4699-A38E-B7D230F9D472}" type="datetime6">
              <a:rPr lang="da-DK" smtClean="0"/>
              <a:pPr/>
              <a:t>25.1.2019</a:t>
            </a:fld>
            <a:endParaRPr lang="da-DK" dirty="0"/>
          </a:p>
        </p:txBody>
      </p:sp>
      <p:sp>
        <p:nvSpPr>
          <p:cNvPr id="5" name="Footer Placeholder 4"/>
          <p:cNvSpPr>
            <a:spLocks noGrp="1"/>
          </p:cNvSpPr>
          <p:nvPr>
            <p:ph type="ftr" sz="quarter" idx="3"/>
          </p:nvPr>
        </p:nvSpPr>
        <p:spPr>
          <a:xfrm>
            <a:off x="2736851" y="6399214"/>
            <a:ext cx="6720416" cy="103187"/>
          </a:xfrm>
          <a:prstGeom prst="rect">
            <a:avLst/>
          </a:prstGeom>
        </p:spPr>
        <p:txBody>
          <a:bodyPr vert="horz" wrap="square" lIns="91440" tIns="45720" rIns="91440" bIns="45720" numCol="1" anchor="ctr" anchorCtr="0" compatLnSpc="1">
            <a:prstTxWarp prst="textNoShape">
              <a:avLst/>
            </a:prstTxWarp>
          </a:bodyPr>
          <a:lstStyle>
            <a:lvl1pPr algn="ctr">
              <a:defRPr sz="900">
                <a:solidFill>
                  <a:srgbClr val="898989"/>
                </a:solidFill>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sp>
        <p:nvSpPr>
          <p:cNvPr id="6" name="Slide Number Placeholder 5"/>
          <p:cNvSpPr>
            <a:spLocks noGrp="1"/>
          </p:cNvSpPr>
          <p:nvPr>
            <p:ph type="sldNum" sz="quarter" idx="4"/>
          </p:nvPr>
        </p:nvSpPr>
        <p:spPr bwMode="auto">
          <a:xfrm>
            <a:off x="10498667" y="6397625"/>
            <a:ext cx="1358900" cy="127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a:defRPr sz="900">
                <a:solidFill>
                  <a:srgbClr val="898989"/>
                </a:solidFill>
                <a:latin typeface="Georgia" pitchFamily="18" charset="0"/>
              </a:defRPr>
            </a:lvl1pPr>
          </a:lstStyle>
          <a:p>
            <a:r>
              <a:rPr lang="da-DK" dirty="0">
                <a:latin typeface="Verdana" panose="020B0604030504040204" pitchFamily="34" charset="0"/>
                <a:ea typeface="Verdana" panose="020B0604030504040204" pitchFamily="34" charset="0"/>
                <a:cs typeface="Verdana" panose="020B0604030504040204" pitchFamily="34" charset="0"/>
              </a:rPr>
              <a:t>Slide</a:t>
            </a:r>
            <a:r>
              <a:rPr lang="da-DK" dirty="0"/>
              <a:t> </a:t>
            </a:r>
            <a:fld id="{8A58E4B7-0C53-4D1B-89B3-DED3806AF999}" type="slidenum">
              <a:rPr lang="da-DK" smtClean="0"/>
              <a:pPr/>
              <a:t>‹#›</a:t>
            </a:fld>
            <a:endParaRPr lang="da-DK" dirty="0"/>
          </a:p>
        </p:txBody>
      </p:sp>
      <p:cxnSp>
        <p:nvCxnSpPr>
          <p:cNvPr id="7" name="Straight Connector 6"/>
          <p:cNvCxnSpPr/>
          <p:nvPr/>
        </p:nvCxnSpPr>
        <p:spPr>
          <a:xfrm flipV="1">
            <a:off x="335360" y="6310313"/>
            <a:ext cx="11520000" cy="1"/>
          </a:xfrm>
          <a:prstGeom prst="line">
            <a:avLst/>
          </a:prstGeom>
          <a:ln w="3175" cap="flat" cmpd="sng" algn="ctr">
            <a:solidFill>
              <a:schemeClr val="tx1">
                <a:lumMod val="85000"/>
                <a:lumOff val="15000"/>
                <a:alpha val="31000"/>
              </a:schemeClr>
            </a:solidFill>
            <a:prstDash val="solid"/>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12" name="Picture 1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507576" y="6409745"/>
            <a:ext cx="1530775" cy="187607"/>
          </a:xfrm>
          <a:prstGeom prst="rect">
            <a:avLst/>
          </a:prstGeom>
        </p:spPr>
      </p:pic>
      <p:sp>
        <p:nvSpPr>
          <p:cNvPr id="10" name="Title Placeholder 1"/>
          <p:cNvSpPr>
            <a:spLocks noGrp="1"/>
          </p:cNvSpPr>
          <p:nvPr>
            <p:ph type="title"/>
          </p:nvPr>
        </p:nvSpPr>
        <p:spPr bwMode="auto">
          <a:xfrm>
            <a:off x="336000" y="260350"/>
            <a:ext cx="11521038" cy="8555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noProof="0" dirty="0"/>
              <a:t>Click to edit Master title style</a:t>
            </a:r>
            <a:endParaRPr lang="da-DK" noProof="0" dirty="0"/>
          </a:p>
        </p:txBody>
      </p:sp>
    </p:spTree>
  </p:cSld>
  <p:clrMap bg1="lt1" tx1="dk1" bg2="lt2" tx2="dk2" accent1="accent1" accent2="accent2" accent3="accent3" accent4="accent4" accent5="accent5" accent6="accent6" hlink="hlink" folHlink="folHlink"/>
  <p:sldLayoutIdLst>
    <p:sldLayoutId id="2147483662" r:id="rId1"/>
    <p:sldLayoutId id="2147483664" r:id="rId2"/>
    <p:sldLayoutId id="2147483663" r:id="rId3"/>
    <p:sldLayoutId id="2147483672" r:id="rId4"/>
    <p:sldLayoutId id="2147483675" r:id="rId5"/>
    <p:sldLayoutId id="2147483681" r:id="rId6"/>
    <p:sldLayoutId id="2147483673" r:id="rId7"/>
    <p:sldLayoutId id="2147483676" r:id="rId8"/>
    <p:sldLayoutId id="2147483677" r:id="rId9"/>
    <p:sldLayoutId id="2147483678" r:id="rId10"/>
    <p:sldLayoutId id="2147483680" r:id="rId11"/>
    <p:sldLayoutId id="2147483674" r:id="rId12"/>
    <p:sldLayoutId id="2147483679" r:id="rId13"/>
    <p:sldLayoutId id="2147483682" r:id="rId14"/>
    <p:sldLayoutId id="2147483684" r:id="rId15"/>
    <p:sldLayoutId id="2147483683" r:id="rId16"/>
    <p:sldLayoutId id="2147483685" r:id="rId17"/>
    <p:sldLayoutId id="2147483686" r:id="rId18"/>
    <p:sldLayoutId id="2147483687" r:id="rId19"/>
    <p:sldLayoutId id="2147483695" r:id="rId20"/>
  </p:sldLayoutIdLst>
  <p:hf hdr="0" ftr="0"/>
  <p:txStyles>
    <p:titleStyle>
      <a:lvl1pPr algn="l" defTabSz="457200" rtl="0" eaLnBrk="1" fontAlgn="base" hangingPunct="1">
        <a:spcBef>
          <a:spcPct val="0"/>
        </a:spcBef>
        <a:spcAft>
          <a:spcPct val="0"/>
        </a:spcAft>
        <a:defRPr sz="2800" kern="1200" cap="all" baseline="0">
          <a:solidFill>
            <a:schemeClr val="accent2"/>
          </a:solidFill>
          <a:latin typeface="Verdana" pitchFamily="34" charset="0"/>
          <a:ea typeface="Verdana" pitchFamily="34" charset="0"/>
          <a:cs typeface="Verdana" pitchFamily="34" charset="0"/>
        </a:defRPr>
      </a:lvl1pPr>
      <a:lvl2pPr algn="l" defTabSz="457200" rtl="0" eaLnBrk="1" fontAlgn="base" hangingPunct="1">
        <a:spcBef>
          <a:spcPct val="0"/>
        </a:spcBef>
        <a:spcAft>
          <a:spcPct val="0"/>
        </a:spcAft>
        <a:defRPr sz="2400">
          <a:solidFill>
            <a:schemeClr val="tx2"/>
          </a:solidFill>
          <a:latin typeface="Gotham Light" pitchFamily="50" charset="0"/>
        </a:defRPr>
      </a:lvl2pPr>
      <a:lvl3pPr algn="l" defTabSz="457200" rtl="0" eaLnBrk="1" fontAlgn="base" hangingPunct="1">
        <a:spcBef>
          <a:spcPct val="0"/>
        </a:spcBef>
        <a:spcAft>
          <a:spcPct val="0"/>
        </a:spcAft>
        <a:defRPr sz="2400">
          <a:solidFill>
            <a:schemeClr val="tx2"/>
          </a:solidFill>
          <a:latin typeface="Gotham Light" pitchFamily="50" charset="0"/>
        </a:defRPr>
      </a:lvl3pPr>
      <a:lvl4pPr algn="l" defTabSz="457200" rtl="0" eaLnBrk="1" fontAlgn="base" hangingPunct="1">
        <a:spcBef>
          <a:spcPct val="0"/>
        </a:spcBef>
        <a:spcAft>
          <a:spcPct val="0"/>
        </a:spcAft>
        <a:defRPr sz="2400">
          <a:solidFill>
            <a:schemeClr val="tx2"/>
          </a:solidFill>
          <a:latin typeface="Gotham Light" pitchFamily="50" charset="0"/>
        </a:defRPr>
      </a:lvl4pPr>
      <a:lvl5pPr algn="l" defTabSz="457200" rtl="0" eaLnBrk="1" fontAlgn="base" hangingPunct="1">
        <a:spcBef>
          <a:spcPct val="0"/>
        </a:spcBef>
        <a:spcAft>
          <a:spcPct val="0"/>
        </a:spcAft>
        <a:defRPr sz="2400">
          <a:solidFill>
            <a:schemeClr val="tx2"/>
          </a:solidFill>
          <a:latin typeface="Gotham Light" pitchFamily="50" charset="0"/>
        </a:defRPr>
      </a:lvl5pPr>
      <a:lvl6pPr marL="457200" algn="l" defTabSz="457200" rtl="0" eaLnBrk="1" fontAlgn="base" hangingPunct="1">
        <a:spcBef>
          <a:spcPct val="0"/>
        </a:spcBef>
        <a:spcAft>
          <a:spcPct val="0"/>
        </a:spcAft>
        <a:defRPr sz="2400">
          <a:solidFill>
            <a:schemeClr val="tx2"/>
          </a:solidFill>
          <a:latin typeface="Gotham Light" pitchFamily="50" charset="0"/>
        </a:defRPr>
      </a:lvl6pPr>
      <a:lvl7pPr marL="914400" algn="l" defTabSz="457200" rtl="0" eaLnBrk="1" fontAlgn="base" hangingPunct="1">
        <a:spcBef>
          <a:spcPct val="0"/>
        </a:spcBef>
        <a:spcAft>
          <a:spcPct val="0"/>
        </a:spcAft>
        <a:defRPr sz="2400">
          <a:solidFill>
            <a:schemeClr val="tx2"/>
          </a:solidFill>
          <a:latin typeface="Gotham Light" pitchFamily="50" charset="0"/>
        </a:defRPr>
      </a:lvl7pPr>
      <a:lvl8pPr marL="1371600" algn="l" defTabSz="457200" rtl="0" eaLnBrk="1" fontAlgn="base" hangingPunct="1">
        <a:spcBef>
          <a:spcPct val="0"/>
        </a:spcBef>
        <a:spcAft>
          <a:spcPct val="0"/>
        </a:spcAft>
        <a:defRPr sz="2400">
          <a:solidFill>
            <a:schemeClr val="tx2"/>
          </a:solidFill>
          <a:latin typeface="Gotham Light" pitchFamily="50" charset="0"/>
        </a:defRPr>
      </a:lvl8pPr>
      <a:lvl9pPr marL="1828800" algn="l" defTabSz="457200" rtl="0" eaLnBrk="1" fontAlgn="base" hangingPunct="1">
        <a:spcBef>
          <a:spcPct val="0"/>
        </a:spcBef>
        <a:spcAft>
          <a:spcPct val="0"/>
        </a:spcAft>
        <a:defRPr sz="2400">
          <a:solidFill>
            <a:schemeClr val="tx2"/>
          </a:solidFill>
          <a:latin typeface="Gotham Light" pitchFamily="50" charset="0"/>
        </a:defRPr>
      </a:lvl9pPr>
    </p:titleStyle>
    <p:bodyStyle>
      <a:lvl1pPr algn="l" defTabSz="457200" rtl="0" eaLnBrk="1" fontAlgn="base" hangingPunct="1">
        <a:spcBef>
          <a:spcPct val="20000"/>
        </a:spcBef>
        <a:spcAft>
          <a:spcPct val="0"/>
        </a:spcAft>
        <a:buFont typeface="Arial" charset="0"/>
        <a:defRPr sz="2000" kern="1200">
          <a:solidFill>
            <a:schemeClr val="tx1"/>
          </a:solidFill>
          <a:latin typeface="+mn-lt"/>
          <a:ea typeface="Verdana" panose="020B0604030504040204" pitchFamily="34" charset="0"/>
          <a:cs typeface="Verdana" panose="020B0604030504040204" pitchFamily="34" charset="0"/>
        </a:defRPr>
      </a:lvl1pPr>
      <a:lvl2pPr marL="1588" algn="l" defTabSz="457200" rtl="0" eaLnBrk="1" fontAlgn="base" hangingPunct="1">
        <a:spcBef>
          <a:spcPct val="20000"/>
        </a:spcBef>
        <a:spcAft>
          <a:spcPct val="0"/>
        </a:spcAft>
        <a:buFont typeface="Arial" charset="0"/>
        <a:defRPr sz="2000" kern="1200">
          <a:solidFill>
            <a:schemeClr val="tx1"/>
          </a:solidFill>
          <a:latin typeface="Georgia" pitchFamily="18" charset="0"/>
          <a:ea typeface="+mn-ea"/>
          <a:cs typeface="+mn-cs"/>
        </a:defRPr>
      </a:lvl2pPr>
      <a:lvl3pPr marL="276225" indent="-276225" algn="l" defTabSz="457200" rtl="0" eaLnBrk="1" fontAlgn="base" hangingPunct="1">
        <a:lnSpc>
          <a:spcPct val="100000"/>
        </a:lnSpc>
        <a:spcBef>
          <a:spcPts val="1600"/>
        </a:spcBef>
        <a:spcAft>
          <a:spcPct val="0"/>
        </a:spcAft>
        <a:buFont typeface="Arial" pitchFamily="34" charset="0"/>
        <a:buChar char="•"/>
        <a:defRPr sz="2000" kern="1200">
          <a:solidFill>
            <a:schemeClr val="tx1"/>
          </a:solidFill>
          <a:latin typeface="Georgia" pitchFamily="18" charset="0"/>
          <a:ea typeface="+mn-ea"/>
          <a:cs typeface="+mn-cs"/>
        </a:defRPr>
      </a:lvl3pPr>
      <a:lvl4pPr marL="269875" indent="0" algn="l" defTabSz="457200" rtl="0" eaLnBrk="1" fontAlgn="base" hangingPunct="1">
        <a:lnSpc>
          <a:spcPct val="100000"/>
        </a:lnSpc>
        <a:spcBef>
          <a:spcPts val="1600"/>
        </a:spcBef>
        <a:spcAft>
          <a:spcPct val="0"/>
        </a:spcAft>
        <a:buFont typeface="Wingdings" pitchFamily="2" charset="2"/>
        <a:buNone/>
        <a:tabLst/>
        <a:defRPr sz="2000" kern="1200">
          <a:solidFill>
            <a:schemeClr val="tx1"/>
          </a:solidFill>
          <a:latin typeface="Georgia" pitchFamily="18" charset="0"/>
          <a:ea typeface="+mn-ea"/>
          <a:cs typeface="+mn-cs"/>
        </a:defRPr>
      </a:lvl4pPr>
      <a:lvl5pPr marL="561600" indent="-277200" algn="l" defTabSz="457200" rtl="0" eaLnBrk="1" fontAlgn="base" hangingPunct="1">
        <a:lnSpc>
          <a:spcPct val="100000"/>
        </a:lnSpc>
        <a:spcBef>
          <a:spcPts val="1600"/>
        </a:spcBef>
        <a:spcAft>
          <a:spcPct val="0"/>
        </a:spcAft>
        <a:buFont typeface="Arial" pitchFamily="34" charset="0"/>
        <a:buChar char="•"/>
        <a:defRPr sz="2000" kern="1200">
          <a:solidFill>
            <a:schemeClr val="tx1"/>
          </a:solidFill>
          <a:latin typeface="Georgia"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4" userDrawn="1">
          <p15:clr>
            <a:srgbClr val="F26B43"/>
          </p15:clr>
        </p15:guide>
        <p15:guide id="3" orient="horz" pos="709" userDrawn="1">
          <p15:clr>
            <a:srgbClr val="F26B43"/>
          </p15:clr>
        </p15:guide>
        <p15:guide id="4" orient="horz" pos="3884" userDrawn="1">
          <p15:clr>
            <a:srgbClr val="F26B43"/>
          </p15:clr>
        </p15:guide>
        <p15:guide id="5" orient="horz" pos="799" userDrawn="1">
          <p15:clr>
            <a:srgbClr val="F26B43"/>
          </p15:clr>
        </p15:guide>
        <p15:guide id="6" pos="211" userDrawn="1">
          <p15:clr>
            <a:srgbClr val="F26B43"/>
          </p15:clr>
        </p15:guide>
        <p15:guide id="7" pos="746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fontAlgn="auto">
              <a:spcAft>
                <a:spcPts val="0"/>
              </a:spcAft>
              <a:defRPr/>
            </a:pPr>
            <a:r>
              <a:rPr lang="en-GB" dirty="0">
                <a:cs typeface="Arial" pitchFamily="34" charset="0"/>
              </a:rPr>
              <a:t>Barbara E. Weinstein, Ph.D.</a:t>
            </a:r>
          </a:p>
          <a:p>
            <a:pPr fontAlgn="auto">
              <a:spcAft>
                <a:spcPts val="0"/>
              </a:spcAft>
              <a:defRPr/>
            </a:pPr>
            <a:r>
              <a:rPr lang="en-GB" dirty="0">
                <a:cs typeface="Arial" pitchFamily="34" charset="0"/>
              </a:rPr>
              <a:t>Jennifer Gilligan, B.A.</a:t>
            </a:r>
          </a:p>
          <a:p>
            <a:pPr fontAlgn="auto">
              <a:spcAft>
                <a:spcPts val="0"/>
              </a:spcAft>
              <a:defRPr/>
            </a:pPr>
            <a:r>
              <a:rPr lang="en-GB" dirty="0">
                <a:cs typeface="Arial" pitchFamily="34" charset="0"/>
              </a:rPr>
              <a:t>Samantha Morgan, B.A</a:t>
            </a:r>
          </a:p>
          <a:p>
            <a:pPr fontAlgn="auto">
              <a:spcAft>
                <a:spcPts val="0"/>
              </a:spcAft>
              <a:defRPr/>
            </a:pPr>
            <a:r>
              <a:rPr lang="en-GB" dirty="0">
                <a:cs typeface="Arial" pitchFamily="34" charset="0"/>
              </a:rPr>
              <a:t>Deborah von Hapsburg, Ph.D.</a:t>
            </a:r>
          </a:p>
          <a:p>
            <a:endParaRPr lang="en-US" dirty="0"/>
          </a:p>
        </p:txBody>
      </p:sp>
      <p:sp>
        <p:nvSpPr>
          <p:cNvPr id="3" name="Title 2"/>
          <p:cNvSpPr>
            <a:spLocks noGrp="1"/>
          </p:cNvSpPr>
          <p:nvPr>
            <p:ph type="title"/>
          </p:nvPr>
        </p:nvSpPr>
        <p:spPr>
          <a:xfrm>
            <a:off x="508000" y="3170239"/>
            <a:ext cx="8540328" cy="402777"/>
          </a:xfrm>
        </p:spPr>
        <p:txBody>
          <a:bodyPr/>
          <a:lstStyle/>
          <a:p>
            <a:r>
              <a:rPr lang="en-GB" dirty="0">
                <a:solidFill>
                  <a:srgbClr val="E63E4D"/>
                </a:solidFill>
              </a:rPr>
              <a:t>Health Literacy and Hearing Healthcare</a:t>
            </a:r>
            <a:r>
              <a:rPr lang="en-GB" sz="2400" dirty="0">
                <a:solidFill>
                  <a:srgbClr val="E63E4D"/>
                </a:solidFill>
              </a:rPr>
              <a:t>	</a:t>
            </a:r>
            <a:endParaRPr lang="en-US" dirty="0"/>
          </a:p>
        </p:txBody>
      </p:sp>
    </p:spTree>
    <p:extLst>
      <p:ext uri="{BB962C8B-B14F-4D97-AF65-F5344CB8AC3E}">
        <p14:creationId xmlns:p14="http://schemas.microsoft.com/office/powerpoint/2010/main" val="595414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1E632-7D86-44DF-B75F-7C920CCE7447}"/>
              </a:ext>
            </a:extLst>
          </p:cNvPr>
          <p:cNvSpPr>
            <a:spLocks noGrp="1"/>
          </p:cNvSpPr>
          <p:nvPr>
            <p:ph type="title"/>
          </p:nvPr>
        </p:nvSpPr>
        <p:spPr/>
        <p:txBody>
          <a:bodyPr/>
          <a:lstStyle/>
          <a:p>
            <a:r>
              <a:rPr lang="en" dirty="0">
                <a:solidFill>
                  <a:srgbClr val="E63E4D"/>
                </a:solidFill>
                <a:latin typeface="Verdana" panose="020B0604030504040204" pitchFamily="34" charset="0"/>
                <a:sym typeface="Arial"/>
                <a:rtl val="0"/>
              </a:rPr>
              <a:t>Health and Literacy</a:t>
            </a:r>
            <a:br>
              <a:rPr lang="da-DK" dirty="0">
                <a:solidFill>
                  <a:srgbClr val="E63E4D"/>
                </a:solidFill>
                <a:latin typeface="Verdana" panose="020B0604030504040204" pitchFamily="34" charset="0"/>
              </a:rPr>
            </a:br>
            <a:endParaRPr lang="en-US" dirty="0"/>
          </a:p>
        </p:txBody>
      </p:sp>
      <p:sp>
        <p:nvSpPr>
          <p:cNvPr id="3" name="Date Placeholder 2">
            <a:extLst>
              <a:ext uri="{FF2B5EF4-FFF2-40B4-BE49-F238E27FC236}">
                <a16:creationId xmlns:a16="http://schemas.microsoft.com/office/drawing/2014/main" id="{B3C08A13-D614-4317-9466-9250B3D81810}"/>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Slide Number Placeholder 3">
            <a:extLst>
              <a:ext uri="{FF2B5EF4-FFF2-40B4-BE49-F238E27FC236}">
                <a16:creationId xmlns:a16="http://schemas.microsoft.com/office/drawing/2014/main" id="{D025C5EE-F3D0-42B9-A330-DDE6CEC10474}"/>
              </a:ext>
            </a:extLst>
          </p:cNvPr>
          <p:cNvSpPr>
            <a:spLocks noGrp="1"/>
          </p:cNvSpPr>
          <p:nvPr>
            <p:ph type="sldNum" sz="quarter" idx="12"/>
          </p:nvPr>
        </p:nvSpPr>
        <p:spPr/>
        <p:txBody>
          <a:bodyPr/>
          <a:lstStyle/>
          <a:p>
            <a:r>
              <a:rPr lang="da-DK" noProof="0"/>
              <a:t>Slide </a:t>
            </a:r>
            <a:fld id="{8A58E4B7-0C53-4D1B-89B3-DED3806AF999}" type="slidenum">
              <a:rPr lang="da-DK" noProof="0" smtClean="0"/>
              <a:pPr/>
              <a:t>10</a:t>
            </a:fld>
            <a:endParaRPr lang="da-DK" noProof="0"/>
          </a:p>
        </p:txBody>
      </p:sp>
      <p:sp>
        <p:nvSpPr>
          <p:cNvPr id="5" name="Text Placeholder 4">
            <a:extLst>
              <a:ext uri="{FF2B5EF4-FFF2-40B4-BE49-F238E27FC236}">
                <a16:creationId xmlns:a16="http://schemas.microsoft.com/office/drawing/2014/main" id="{DE32E0AD-2C9A-4945-8CEF-9E78BCBB4FF7}"/>
              </a:ext>
            </a:extLst>
          </p:cNvPr>
          <p:cNvSpPr>
            <a:spLocks noGrp="1"/>
          </p:cNvSpPr>
          <p:nvPr>
            <p:ph type="body" sz="quarter" idx="13"/>
          </p:nvPr>
        </p:nvSpPr>
        <p:spPr>
          <a:xfrm>
            <a:off x="336550" y="1341438"/>
            <a:ext cx="5543426" cy="3959770"/>
          </a:xfrm>
          <a:solidFill>
            <a:schemeClr val="accent3"/>
          </a:solidFill>
        </p:spPr>
        <p:txBody>
          <a:bodyPr/>
          <a:lstStyle/>
          <a:p>
            <a:r>
              <a:rPr lang="en-US" sz="2800" b="1" dirty="0"/>
              <a:t>Literacy impacts:</a:t>
            </a:r>
          </a:p>
          <a:p>
            <a:pPr marL="285750" indent="-285750">
              <a:buFont typeface="Arial" panose="020B0604020202020204" pitchFamily="34" charset="0"/>
              <a:buChar char="•"/>
            </a:pPr>
            <a:r>
              <a:rPr lang="en-US" dirty="0"/>
              <a:t>Health knowledge</a:t>
            </a:r>
          </a:p>
          <a:p>
            <a:pPr marL="285750" indent="-285750">
              <a:buFont typeface="Arial" panose="020B0604020202020204" pitchFamily="34" charset="0"/>
              <a:buChar char="•"/>
            </a:pPr>
            <a:r>
              <a:rPr lang="en-US" dirty="0"/>
              <a:t>Health status</a:t>
            </a:r>
          </a:p>
          <a:p>
            <a:pPr marL="285750" indent="-285750">
              <a:buFont typeface="Arial" panose="020B0604020202020204" pitchFamily="34" charset="0"/>
              <a:buChar char="•"/>
            </a:pPr>
            <a:r>
              <a:rPr lang="en-US" dirty="0"/>
              <a:t>Access to health services</a:t>
            </a:r>
          </a:p>
          <a:p>
            <a:pPr marL="285750" indent="-285750">
              <a:buFont typeface="Arial" panose="020B0604020202020204" pitchFamily="34" charset="0"/>
              <a:buChar char="•"/>
            </a:pPr>
            <a:r>
              <a:rPr lang="en-US" dirty="0"/>
              <a:t>Health outcomes</a:t>
            </a:r>
          </a:p>
          <a:p>
            <a:pPr marL="285750" indent="-285750">
              <a:buFont typeface="Arial" panose="020B0604020202020204" pitchFamily="34" charset="0"/>
              <a:buChar char="•"/>
            </a:pPr>
            <a:r>
              <a:rPr lang="en-US" dirty="0"/>
              <a:t>Variety of Stakeholders: patient, providers, governments, manufacturers of medical equipment, society, etc.</a:t>
            </a:r>
          </a:p>
          <a:p>
            <a:endParaRPr lang="en-US" dirty="0"/>
          </a:p>
        </p:txBody>
      </p:sp>
      <p:sp>
        <p:nvSpPr>
          <p:cNvPr id="7" name="Text Placeholder 4">
            <a:extLst>
              <a:ext uri="{FF2B5EF4-FFF2-40B4-BE49-F238E27FC236}">
                <a16:creationId xmlns:a16="http://schemas.microsoft.com/office/drawing/2014/main" id="{D6A17820-8452-4648-8831-63504D75AD6A}"/>
              </a:ext>
            </a:extLst>
          </p:cNvPr>
          <p:cNvSpPr txBox="1">
            <a:spLocks/>
          </p:cNvSpPr>
          <p:nvPr/>
        </p:nvSpPr>
        <p:spPr bwMode="auto">
          <a:xfrm>
            <a:off x="6312025" y="1341438"/>
            <a:ext cx="5543426" cy="3959770"/>
          </a:xfrm>
          <a:prstGeom prst="rect">
            <a:avLst/>
          </a:prstGeom>
          <a:solidFill>
            <a:schemeClr val="tx2"/>
          </a:solidFill>
          <a:ln w="9525">
            <a:noFill/>
            <a:miter lim="800000"/>
            <a:headEnd/>
            <a:tailEnd/>
          </a:ln>
        </p:spPr>
        <p:txBody>
          <a:bodyPr vert="horz" wrap="square" lIns="50800" tIns="50400" rIns="50400" bIns="50400" numCol="1" anchor="t" anchorCtr="0" compatLnSpc="1">
            <a:prstTxWarp prst="textNoShape">
              <a:avLst/>
            </a:prstTxWarp>
          </a:bodyPr>
          <a:lstStyle>
            <a:lvl1pPr marL="0" indent="0" algn="l" defTabSz="457200" rtl="0" eaLnBrk="1" fontAlgn="base" hangingPunct="1">
              <a:spcBef>
                <a:spcPct val="20000"/>
              </a:spcBef>
              <a:spcAft>
                <a:spcPct val="0"/>
              </a:spcAft>
              <a:buFontTx/>
              <a:buNone/>
              <a:defRPr sz="2400" kern="1200">
                <a:solidFill>
                  <a:schemeClr val="bg1"/>
                </a:solidFill>
                <a:latin typeface="+mn-lt"/>
                <a:ea typeface="Verdana" panose="020B0604030504040204" pitchFamily="34" charset="0"/>
                <a:cs typeface="Verdana" panose="020B0604030504040204" pitchFamily="34" charset="0"/>
              </a:defRPr>
            </a:lvl1pPr>
            <a:lvl2pPr marL="1588" algn="l" defTabSz="457200" rtl="0" eaLnBrk="1" fontAlgn="base" hangingPunct="1">
              <a:spcBef>
                <a:spcPct val="20000"/>
              </a:spcBef>
              <a:spcAft>
                <a:spcPct val="0"/>
              </a:spcAft>
              <a:buFont typeface="Arial" charset="0"/>
              <a:defRPr sz="2000" kern="1200">
                <a:solidFill>
                  <a:schemeClr val="tx1"/>
                </a:solidFill>
                <a:latin typeface="Georgia" pitchFamily="18" charset="0"/>
                <a:ea typeface="+mn-ea"/>
                <a:cs typeface="+mn-cs"/>
              </a:defRPr>
            </a:lvl2pPr>
            <a:lvl3pPr marL="276225" indent="-276225" algn="l" defTabSz="457200" rtl="0" eaLnBrk="1" fontAlgn="base" hangingPunct="1">
              <a:lnSpc>
                <a:spcPct val="100000"/>
              </a:lnSpc>
              <a:spcBef>
                <a:spcPts val="1600"/>
              </a:spcBef>
              <a:spcAft>
                <a:spcPct val="0"/>
              </a:spcAft>
              <a:buFont typeface="Arial" pitchFamily="34" charset="0"/>
              <a:buChar char="•"/>
              <a:defRPr sz="2000" kern="1200">
                <a:solidFill>
                  <a:schemeClr val="tx1"/>
                </a:solidFill>
                <a:latin typeface="Georgia" pitchFamily="18" charset="0"/>
                <a:ea typeface="+mn-ea"/>
                <a:cs typeface="+mn-cs"/>
              </a:defRPr>
            </a:lvl3pPr>
            <a:lvl4pPr marL="269875" indent="0" algn="l" defTabSz="457200" rtl="0" eaLnBrk="1" fontAlgn="base" hangingPunct="1">
              <a:lnSpc>
                <a:spcPct val="100000"/>
              </a:lnSpc>
              <a:spcBef>
                <a:spcPts val="1600"/>
              </a:spcBef>
              <a:spcAft>
                <a:spcPct val="0"/>
              </a:spcAft>
              <a:buFont typeface="Wingdings" pitchFamily="2" charset="2"/>
              <a:buNone/>
              <a:tabLst/>
              <a:defRPr sz="2000" kern="1200">
                <a:solidFill>
                  <a:schemeClr val="tx1"/>
                </a:solidFill>
                <a:latin typeface="Georgia" pitchFamily="18" charset="0"/>
                <a:ea typeface="+mn-ea"/>
                <a:cs typeface="+mn-cs"/>
              </a:defRPr>
            </a:lvl4pPr>
            <a:lvl5pPr marL="561600" indent="-277200" algn="l" defTabSz="457200" rtl="0" eaLnBrk="1" fontAlgn="base" hangingPunct="1">
              <a:lnSpc>
                <a:spcPct val="100000"/>
              </a:lnSpc>
              <a:spcBef>
                <a:spcPts val="1600"/>
              </a:spcBef>
              <a:spcAft>
                <a:spcPct val="0"/>
              </a:spcAft>
              <a:buFont typeface="Arial" pitchFamily="34" charset="0"/>
              <a:buChar char="•"/>
              <a:defRPr sz="2000" kern="1200">
                <a:solidFill>
                  <a:schemeClr val="tx1"/>
                </a:solidFill>
                <a:latin typeface="Georgia"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a:t>Several socioeconomic factors impact health status:</a:t>
            </a:r>
          </a:p>
          <a:p>
            <a:pPr marL="285750" indent="-285750">
              <a:buFont typeface="Arial" panose="020B0604020202020204" pitchFamily="34" charset="0"/>
              <a:buChar char="•"/>
            </a:pPr>
            <a:r>
              <a:rPr lang="en-US"/>
              <a:t>Income level</a:t>
            </a:r>
          </a:p>
          <a:p>
            <a:pPr marL="285750" indent="-285750">
              <a:buFont typeface="Arial" panose="020B0604020202020204" pitchFamily="34" charset="0"/>
              <a:buChar char="•"/>
            </a:pPr>
            <a:r>
              <a:rPr lang="en-US"/>
              <a:t>Occupation</a:t>
            </a:r>
          </a:p>
          <a:p>
            <a:pPr marL="285750" indent="-285750">
              <a:buFont typeface="Arial" panose="020B0604020202020204" pitchFamily="34" charset="0"/>
              <a:buChar char="•"/>
            </a:pPr>
            <a:r>
              <a:rPr lang="en-US"/>
              <a:t>Education</a:t>
            </a:r>
          </a:p>
          <a:p>
            <a:pPr marL="285750" indent="-285750">
              <a:buFont typeface="Arial" panose="020B0604020202020204" pitchFamily="34" charset="0"/>
              <a:buChar char="•"/>
            </a:pPr>
            <a:r>
              <a:rPr lang="en-US"/>
              <a:t>Housing</a:t>
            </a:r>
          </a:p>
          <a:p>
            <a:pPr marL="285750" indent="-285750">
              <a:buFont typeface="Arial" panose="020B0604020202020204" pitchFamily="34" charset="0"/>
              <a:buChar char="•"/>
            </a:pPr>
            <a:r>
              <a:rPr lang="en-US"/>
              <a:t>Access to medical care</a:t>
            </a:r>
            <a:endParaRPr lang="en-US" dirty="0"/>
          </a:p>
        </p:txBody>
      </p:sp>
      <p:pic>
        <p:nvPicPr>
          <p:cNvPr id="8" name="Picture 7">
            <a:extLst>
              <a:ext uri="{FF2B5EF4-FFF2-40B4-BE49-F238E27FC236}">
                <a16:creationId xmlns:a16="http://schemas.microsoft.com/office/drawing/2014/main" id="{41CEBD76-2A6D-4097-84F4-C0720C8A1AE0}"/>
              </a:ext>
            </a:extLst>
          </p:cNvPr>
          <p:cNvPicPr>
            <a:picLocks noChangeAspect="1"/>
          </p:cNvPicPr>
          <p:nvPr/>
        </p:nvPicPr>
        <p:blipFill>
          <a:blip r:embed="rId3"/>
          <a:stretch>
            <a:fillRect/>
          </a:stretch>
        </p:blipFill>
        <p:spPr>
          <a:xfrm>
            <a:off x="341396" y="5425923"/>
            <a:ext cx="11510246" cy="859611"/>
          </a:xfrm>
          <a:prstGeom prst="rect">
            <a:avLst/>
          </a:prstGeom>
        </p:spPr>
      </p:pic>
      <p:sp>
        <p:nvSpPr>
          <p:cNvPr id="10" name="Rectangle 9">
            <a:extLst>
              <a:ext uri="{FF2B5EF4-FFF2-40B4-BE49-F238E27FC236}">
                <a16:creationId xmlns:a16="http://schemas.microsoft.com/office/drawing/2014/main" id="{B98A2400-2BB4-4898-8757-B928739799A8}"/>
              </a:ext>
            </a:extLst>
          </p:cNvPr>
          <p:cNvSpPr/>
          <p:nvPr/>
        </p:nvSpPr>
        <p:spPr>
          <a:xfrm>
            <a:off x="338698" y="5440346"/>
            <a:ext cx="11515642" cy="830997"/>
          </a:xfrm>
          <a:prstGeom prst="rect">
            <a:avLst/>
          </a:prstGeom>
        </p:spPr>
        <p:txBody>
          <a:bodyPr wrap="square">
            <a:spAutoFit/>
          </a:bodyPr>
          <a:lstStyle/>
          <a:p>
            <a:pPr>
              <a:spcBef>
                <a:spcPts val="0"/>
              </a:spcBef>
              <a:spcAft>
                <a:spcPts val="0"/>
              </a:spcAft>
              <a:buClr>
                <a:schemeClr val="dk1"/>
              </a:buClr>
              <a:buSzPct val="25000"/>
            </a:pPr>
            <a:r>
              <a:rPr lang="en" sz="2400" dirty="0">
                <a:solidFill>
                  <a:schemeClr val="bg1"/>
                </a:solidFill>
                <a:latin typeface="+mn-lt"/>
              </a:rPr>
              <a:t>Poor health literacy is a stronger predictor of a person's health than age, income, employment status, education level, and race  </a:t>
            </a:r>
          </a:p>
        </p:txBody>
      </p:sp>
      <p:sp>
        <p:nvSpPr>
          <p:cNvPr id="11" name="Rectangle 10">
            <a:extLst>
              <a:ext uri="{FF2B5EF4-FFF2-40B4-BE49-F238E27FC236}">
                <a16:creationId xmlns:a16="http://schemas.microsoft.com/office/drawing/2014/main" id="{88D78E41-0A2E-4919-9EB4-6241DDDFCB52}"/>
              </a:ext>
            </a:extLst>
          </p:cNvPr>
          <p:cNvSpPr/>
          <p:nvPr/>
        </p:nvSpPr>
        <p:spPr>
          <a:xfrm>
            <a:off x="9831740" y="5920965"/>
            <a:ext cx="2047355" cy="369332"/>
          </a:xfrm>
          <a:prstGeom prst="rect">
            <a:avLst/>
          </a:prstGeom>
        </p:spPr>
        <p:txBody>
          <a:bodyPr wrap="none">
            <a:spAutoFit/>
          </a:bodyPr>
          <a:lstStyle/>
          <a:p>
            <a:pPr lvl="0"/>
            <a:r>
              <a:rPr lang="en" dirty="0">
                <a:solidFill>
                  <a:schemeClr val="bg1"/>
                </a:solidFill>
                <a:latin typeface="+mn-lt"/>
                <a:ea typeface="Arial"/>
                <a:cs typeface="Arial"/>
                <a:sym typeface="Arial"/>
                <a:rtl val="0"/>
              </a:rPr>
              <a:t>Schillinger (2002)</a:t>
            </a:r>
          </a:p>
        </p:txBody>
      </p:sp>
    </p:spTree>
    <p:extLst>
      <p:ext uri="{BB962C8B-B14F-4D97-AF65-F5344CB8AC3E}">
        <p14:creationId xmlns:p14="http://schemas.microsoft.com/office/powerpoint/2010/main" val="47249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AAE4DB-2415-48B6-955B-F4C2839EAA3D}"/>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3" name="Slide Number Placeholder 2">
            <a:extLst>
              <a:ext uri="{FF2B5EF4-FFF2-40B4-BE49-F238E27FC236}">
                <a16:creationId xmlns:a16="http://schemas.microsoft.com/office/drawing/2014/main" id="{1C6CDF42-0E05-41C9-8F35-7349F92943B2}"/>
              </a:ext>
            </a:extLst>
          </p:cNvPr>
          <p:cNvSpPr>
            <a:spLocks noGrp="1"/>
          </p:cNvSpPr>
          <p:nvPr>
            <p:ph type="sldNum" sz="quarter" idx="12"/>
          </p:nvPr>
        </p:nvSpPr>
        <p:spPr/>
        <p:txBody>
          <a:bodyPr/>
          <a:lstStyle/>
          <a:p>
            <a:r>
              <a:rPr lang="da-DK" noProof="0"/>
              <a:t>Slide </a:t>
            </a:r>
            <a:fld id="{8A58E4B7-0C53-4D1B-89B3-DED3806AF999}" type="slidenum">
              <a:rPr lang="da-DK" noProof="0" smtClean="0"/>
              <a:pPr/>
              <a:t>11</a:t>
            </a:fld>
            <a:endParaRPr lang="da-DK" noProof="0"/>
          </a:p>
        </p:txBody>
      </p:sp>
      <p:sp>
        <p:nvSpPr>
          <p:cNvPr id="4" name="Text Placeholder 3">
            <a:extLst>
              <a:ext uri="{FF2B5EF4-FFF2-40B4-BE49-F238E27FC236}">
                <a16:creationId xmlns:a16="http://schemas.microsoft.com/office/drawing/2014/main" id="{09BA8218-830D-4A52-8738-E5D92973ED09}"/>
              </a:ext>
            </a:extLst>
          </p:cNvPr>
          <p:cNvSpPr>
            <a:spLocks noGrp="1"/>
          </p:cNvSpPr>
          <p:nvPr>
            <p:ph type="body" sz="quarter" idx="13"/>
          </p:nvPr>
        </p:nvSpPr>
        <p:spPr>
          <a:xfrm>
            <a:off x="342000" y="1277896"/>
            <a:ext cx="11509527" cy="4959416"/>
          </a:xfrm>
          <a:solidFill>
            <a:schemeClr val="accent2"/>
          </a:solidFill>
        </p:spPr>
        <p:txBody>
          <a:bodyPr/>
          <a:lstStyle/>
          <a:p>
            <a:pPr marL="355600" indent="-355600">
              <a:lnSpc>
                <a:spcPct val="150000"/>
              </a:lnSpc>
              <a:spcBef>
                <a:spcPts val="1360"/>
              </a:spcBef>
              <a:buClr>
                <a:schemeClr val="bg1"/>
              </a:buClr>
              <a:buSzPct val="100000"/>
              <a:buFont typeface="Arial" panose="020B0604020202020204" pitchFamily="34" charset="0"/>
              <a:buChar char="•"/>
            </a:pPr>
            <a:r>
              <a:rPr lang="en" sz="2400" dirty="0"/>
              <a:t>Navigate the healthcare system, including locating providers and services and filling out forms</a:t>
            </a:r>
          </a:p>
          <a:p>
            <a:pPr marL="355600" indent="-355600">
              <a:lnSpc>
                <a:spcPct val="150000"/>
              </a:lnSpc>
              <a:spcBef>
                <a:spcPts val="360"/>
              </a:spcBef>
              <a:buClr>
                <a:schemeClr val="bg1"/>
              </a:buClr>
              <a:buSzPct val="100000"/>
              <a:buFont typeface="Arial" panose="020B0604020202020204" pitchFamily="34" charset="0"/>
              <a:buChar char="•"/>
            </a:pPr>
            <a:r>
              <a:rPr lang="en" sz="2400" dirty="0"/>
              <a:t>Share personal and health information with providers</a:t>
            </a:r>
          </a:p>
          <a:p>
            <a:pPr marL="355600" indent="-355600">
              <a:lnSpc>
                <a:spcPct val="150000"/>
              </a:lnSpc>
              <a:spcBef>
                <a:spcPts val="360"/>
              </a:spcBef>
              <a:buClr>
                <a:schemeClr val="bg1"/>
              </a:buClr>
              <a:buSzPct val="100000"/>
              <a:buFont typeface="Arial" panose="020B0604020202020204" pitchFamily="34" charset="0"/>
              <a:buChar char="•"/>
            </a:pPr>
            <a:r>
              <a:rPr lang="en" sz="2400" dirty="0"/>
              <a:t>Engage in self-care and chronic disease management</a:t>
            </a:r>
          </a:p>
          <a:p>
            <a:pPr marL="355600" indent="-355600">
              <a:lnSpc>
                <a:spcPct val="150000"/>
              </a:lnSpc>
              <a:spcBef>
                <a:spcPts val="360"/>
              </a:spcBef>
              <a:buClr>
                <a:schemeClr val="bg1"/>
              </a:buClr>
              <a:buSzPct val="100000"/>
              <a:buFont typeface="Arial" panose="020B0604020202020204" pitchFamily="34" charset="0"/>
              <a:buChar char="•"/>
            </a:pPr>
            <a:r>
              <a:rPr lang="en" sz="2400" dirty="0"/>
              <a:t>Adopt health-promoting behaviors, such as not smoking and eating a healthy diet</a:t>
            </a:r>
          </a:p>
          <a:p>
            <a:pPr marL="355600" indent="-355600">
              <a:lnSpc>
                <a:spcPct val="150000"/>
              </a:lnSpc>
              <a:spcBef>
                <a:spcPts val="360"/>
              </a:spcBef>
              <a:buClr>
                <a:schemeClr val="bg1"/>
              </a:buClr>
              <a:buSzPct val="100000"/>
              <a:buFont typeface="Arial" panose="020B0604020202020204" pitchFamily="34" charset="0"/>
              <a:buChar char="•"/>
            </a:pPr>
            <a:r>
              <a:rPr lang="en" sz="2400" dirty="0"/>
              <a:t>Act on health-related news and announcements</a:t>
            </a:r>
          </a:p>
          <a:p>
            <a:pPr marL="355600" indent="-355600">
              <a:lnSpc>
                <a:spcPct val="150000"/>
              </a:lnSpc>
              <a:spcBef>
                <a:spcPts val="360"/>
              </a:spcBef>
              <a:buClr>
                <a:schemeClr val="bg1"/>
              </a:buClr>
              <a:buSzPct val="100000"/>
              <a:buFont typeface="Arial" panose="020B0604020202020204" pitchFamily="34" charset="0"/>
              <a:buChar char="•"/>
            </a:pPr>
            <a:r>
              <a:rPr lang="en" sz="2400" dirty="0"/>
              <a:t>Adopt preventative measures</a:t>
            </a:r>
            <a:endParaRPr lang="en-US" sz="2400" dirty="0"/>
          </a:p>
        </p:txBody>
      </p:sp>
      <p:sp>
        <p:nvSpPr>
          <p:cNvPr id="6" name="Title 5">
            <a:extLst>
              <a:ext uri="{FF2B5EF4-FFF2-40B4-BE49-F238E27FC236}">
                <a16:creationId xmlns:a16="http://schemas.microsoft.com/office/drawing/2014/main" id="{72BADFCF-B35B-46F8-AD98-C2A2876F7A7D}"/>
              </a:ext>
            </a:extLst>
          </p:cNvPr>
          <p:cNvSpPr>
            <a:spLocks noGrp="1"/>
          </p:cNvSpPr>
          <p:nvPr>
            <p:ph type="title"/>
          </p:nvPr>
        </p:nvSpPr>
        <p:spPr/>
        <p:txBody>
          <a:bodyPr/>
          <a:lstStyle/>
          <a:p>
            <a:r>
              <a:rPr lang="en" dirty="0">
                <a:solidFill>
                  <a:srgbClr val="E63E4D"/>
                </a:solidFill>
                <a:latin typeface="Verdana" panose="020B0604030504040204" pitchFamily="34" charset="0"/>
              </a:rPr>
              <a:t>Health Literacy Affects People’s Ability To:</a:t>
            </a:r>
            <a:br>
              <a:rPr lang="da-DK" dirty="0">
                <a:solidFill>
                  <a:srgbClr val="E63E4D"/>
                </a:solidFill>
                <a:latin typeface="Verdana" panose="020B0604030504040204" pitchFamily="34" charset="0"/>
              </a:rPr>
            </a:br>
            <a:endParaRPr lang="en-US" dirty="0"/>
          </a:p>
        </p:txBody>
      </p:sp>
    </p:spTree>
    <p:extLst>
      <p:ext uri="{BB962C8B-B14F-4D97-AF65-F5344CB8AC3E}">
        <p14:creationId xmlns:p14="http://schemas.microsoft.com/office/powerpoint/2010/main" val="2336129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AAE4DB-2415-48B6-955B-F4C2839EAA3D}"/>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3" name="Slide Number Placeholder 2">
            <a:extLst>
              <a:ext uri="{FF2B5EF4-FFF2-40B4-BE49-F238E27FC236}">
                <a16:creationId xmlns:a16="http://schemas.microsoft.com/office/drawing/2014/main" id="{1C6CDF42-0E05-41C9-8F35-7349F92943B2}"/>
              </a:ext>
            </a:extLst>
          </p:cNvPr>
          <p:cNvSpPr>
            <a:spLocks noGrp="1"/>
          </p:cNvSpPr>
          <p:nvPr>
            <p:ph type="sldNum" sz="quarter" idx="12"/>
          </p:nvPr>
        </p:nvSpPr>
        <p:spPr/>
        <p:txBody>
          <a:bodyPr/>
          <a:lstStyle/>
          <a:p>
            <a:r>
              <a:rPr lang="da-DK" noProof="0"/>
              <a:t>Slide </a:t>
            </a:r>
            <a:fld id="{8A58E4B7-0C53-4D1B-89B3-DED3806AF999}" type="slidenum">
              <a:rPr lang="da-DK" noProof="0" smtClean="0"/>
              <a:pPr/>
              <a:t>12</a:t>
            </a:fld>
            <a:endParaRPr lang="da-DK" noProof="0"/>
          </a:p>
        </p:txBody>
      </p:sp>
      <p:sp>
        <p:nvSpPr>
          <p:cNvPr id="4" name="Text Placeholder 3">
            <a:extLst>
              <a:ext uri="{FF2B5EF4-FFF2-40B4-BE49-F238E27FC236}">
                <a16:creationId xmlns:a16="http://schemas.microsoft.com/office/drawing/2014/main" id="{09BA8218-830D-4A52-8738-E5D92973ED09}"/>
              </a:ext>
            </a:extLst>
          </p:cNvPr>
          <p:cNvSpPr>
            <a:spLocks noGrp="1"/>
          </p:cNvSpPr>
          <p:nvPr>
            <p:ph type="body" sz="quarter" idx="13"/>
          </p:nvPr>
        </p:nvSpPr>
        <p:spPr>
          <a:xfrm>
            <a:off x="342000" y="1277896"/>
            <a:ext cx="11509527" cy="4959416"/>
          </a:xfrm>
          <a:solidFill>
            <a:schemeClr val="accent6"/>
          </a:solidFill>
        </p:spPr>
        <p:txBody>
          <a:bodyPr/>
          <a:lstStyle/>
          <a:p>
            <a:pPr>
              <a:spcBef>
                <a:spcPts val="0"/>
              </a:spcBef>
              <a:spcAft>
                <a:spcPts val="0"/>
              </a:spcAft>
              <a:buClr>
                <a:schemeClr val="bg1"/>
              </a:buClr>
              <a:buSzPct val="25000"/>
            </a:pPr>
            <a:r>
              <a:rPr lang="en-US" sz="1800" b="1" dirty="0">
                <a:ea typeface="Arial"/>
                <a:cs typeface="Arial"/>
                <a:sym typeface="Arial"/>
                <a:rtl val="0"/>
              </a:rPr>
              <a:t>Australia:  </a:t>
            </a:r>
            <a:r>
              <a:rPr lang="en-US" sz="1800" dirty="0">
                <a:ea typeface="Arial"/>
                <a:cs typeface="Arial"/>
                <a:sym typeface="Arial"/>
                <a:rtl val="0"/>
              </a:rPr>
              <a:t>					</a:t>
            </a:r>
          </a:p>
          <a:p>
            <a:pPr marL="285750" indent="-285750">
              <a:spcBef>
                <a:spcPts val="0"/>
              </a:spcBef>
              <a:spcAft>
                <a:spcPts val="0"/>
              </a:spcAft>
              <a:buClr>
                <a:schemeClr val="bg1"/>
              </a:buClr>
              <a:buSzPct val="100000"/>
              <a:buFont typeface="Arial" panose="020B0604020202020204" pitchFamily="34" charset="0"/>
              <a:buChar char="•"/>
            </a:pPr>
            <a:r>
              <a:rPr lang="en-US" sz="1800" b="1" dirty="0">
                <a:ea typeface="Arial"/>
                <a:cs typeface="Arial"/>
                <a:sym typeface="Arial"/>
                <a:rtl val="0"/>
              </a:rPr>
              <a:t>60% of adults </a:t>
            </a:r>
            <a:r>
              <a:rPr lang="en-US" sz="1800" dirty="0"/>
              <a:t>were below </a:t>
            </a:r>
            <a:r>
              <a:rPr lang="en-US" sz="1800" dirty="0">
                <a:ea typeface="Arial"/>
                <a:cs typeface="Arial"/>
                <a:sym typeface="Arial"/>
                <a:rtl val="0"/>
              </a:rPr>
              <a:t>Level 3 health literacy skills</a:t>
            </a:r>
          </a:p>
          <a:p>
            <a:pPr marL="285750" indent="-285750">
              <a:spcBef>
                <a:spcPts val="0"/>
              </a:spcBef>
              <a:spcAft>
                <a:spcPts val="0"/>
              </a:spcAft>
              <a:buClr>
                <a:schemeClr val="bg1"/>
              </a:buClr>
              <a:buSzPct val="100000"/>
              <a:buFont typeface="Arial" panose="020B0604020202020204" pitchFamily="34" charset="0"/>
              <a:buChar char="•"/>
            </a:pPr>
            <a:r>
              <a:rPr lang="en-US" sz="1800" dirty="0">
                <a:ea typeface="Arial"/>
                <a:cs typeface="Arial"/>
                <a:sym typeface="Arial"/>
                <a:rtl val="0"/>
              </a:rPr>
              <a:t>The percentage of individuals with low health literacy skills increased with age. </a:t>
            </a:r>
          </a:p>
          <a:p>
            <a:pPr>
              <a:spcBef>
                <a:spcPts val="0"/>
              </a:spcBef>
              <a:spcAft>
                <a:spcPts val="0"/>
              </a:spcAft>
              <a:buClr>
                <a:schemeClr val="bg1"/>
              </a:buClr>
            </a:pPr>
            <a:endParaRPr lang="en-US" sz="1800" b="1" dirty="0">
              <a:ea typeface="Arial"/>
              <a:cs typeface="Arial"/>
              <a:sym typeface="Arial"/>
              <a:rtl val="0"/>
            </a:endParaRPr>
          </a:p>
          <a:p>
            <a:pPr>
              <a:spcBef>
                <a:spcPts val="0"/>
              </a:spcBef>
              <a:spcAft>
                <a:spcPts val="0"/>
              </a:spcAft>
              <a:buClr>
                <a:schemeClr val="bg1"/>
              </a:buClr>
            </a:pPr>
            <a:r>
              <a:rPr lang="en-US" sz="1800" b="1" dirty="0">
                <a:ea typeface="Arial"/>
                <a:cs typeface="Arial"/>
                <a:sym typeface="Arial"/>
                <a:rtl val="0"/>
              </a:rPr>
              <a:t>Canada</a:t>
            </a:r>
            <a:r>
              <a:rPr lang="en-US" sz="1800" dirty="0">
                <a:ea typeface="Arial"/>
                <a:cs typeface="Arial"/>
                <a:sym typeface="Arial"/>
                <a:rtl val="0"/>
              </a:rPr>
              <a:t>: </a:t>
            </a:r>
          </a:p>
          <a:p>
            <a:pPr marL="285750" indent="-285750">
              <a:spcBef>
                <a:spcPts val="0"/>
              </a:spcBef>
              <a:spcAft>
                <a:spcPts val="0"/>
              </a:spcAft>
              <a:buClr>
                <a:schemeClr val="bg1"/>
              </a:buClr>
              <a:buFont typeface="Arial" panose="020B0604020202020204" pitchFamily="34" charset="0"/>
              <a:buChar char="•"/>
            </a:pPr>
            <a:r>
              <a:rPr lang="en-US" sz="1800" b="1" dirty="0">
                <a:ea typeface="Arial"/>
                <a:cs typeface="Arial"/>
                <a:sym typeface="Arial"/>
                <a:rtl val="0"/>
              </a:rPr>
              <a:t>60%</a:t>
            </a:r>
            <a:r>
              <a:rPr lang="en-US" sz="1800" dirty="0">
                <a:ea typeface="Arial"/>
                <a:cs typeface="Arial"/>
                <a:sym typeface="Arial"/>
                <a:rtl val="0"/>
              </a:rPr>
              <a:t> </a:t>
            </a:r>
            <a:r>
              <a:rPr lang="en-US" sz="1800" b="1" dirty="0">
                <a:ea typeface="Arial"/>
                <a:cs typeface="Arial"/>
                <a:sym typeface="Arial"/>
                <a:rtl val="0"/>
              </a:rPr>
              <a:t>do not have the necessary skills</a:t>
            </a:r>
            <a:r>
              <a:rPr lang="en-US" sz="1800" dirty="0">
                <a:ea typeface="Arial"/>
                <a:cs typeface="Arial"/>
                <a:sym typeface="Arial"/>
                <a:rtl val="0"/>
              </a:rPr>
              <a:t> to manage their health adequately. </a:t>
            </a:r>
          </a:p>
          <a:p>
            <a:pPr>
              <a:spcBef>
                <a:spcPts val="300"/>
              </a:spcBef>
              <a:spcAft>
                <a:spcPts val="0"/>
              </a:spcAft>
              <a:buClr>
                <a:schemeClr val="bg1"/>
              </a:buClr>
            </a:pPr>
            <a:endParaRPr lang="en-US" sz="1800" b="1" dirty="0">
              <a:rtl val="0"/>
            </a:endParaRPr>
          </a:p>
          <a:p>
            <a:pPr>
              <a:spcBef>
                <a:spcPts val="300"/>
              </a:spcBef>
              <a:spcAft>
                <a:spcPts val="0"/>
              </a:spcAft>
              <a:buClr>
                <a:schemeClr val="bg1"/>
              </a:buClr>
            </a:pPr>
            <a:r>
              <a:rPr lang="en-US" sz="1800" b="1" dirty="0">
                <a:rtl val="0"/>
              </a:rPr>
              <a:t>United States:</a:t>
            </a:r>
          </a:p>
          <a:p>
            <a:pPr marL="285750" indent="-285750">
              <a:buClr>
                <a:schemeClr val="bg1"/>
              </a:buClr>
              <a:buSzPct val="100000"/>
              <a:buFont typeface="Arial" panose="020B0604020202020204" pitchFamily="34" charset="0"/>
              <a:buChar char="•"/>
            </a:pPr>
            <a:r>
              <a:rPr lang="en-US" sz="1800" b="1" dirty="0">
                <a:rtl val="0"/>
              </a:rPr>
              <a:t>&gt;43% of adults </a:t>
            </a:r>
            <a:r>
              <a:rPr lang="en-US" sz="1800" dirty="0">
                <a:rtl val="0"/>
              </a:rPr>
              <a:t>have literacy levels below what they need to understand even basic written health information </a:t>
            </a:r>
          </a:p>
          <a:p>
            <a:pPr marL="285750" indent="-285750">
              <a:buClr>
                <a:schemeClr val="bg1"/>
              </a:buClr>
              <a:buSzPct val="100000"/>
              <a:buFont typeface="Arial" panose="020B0604020202020204" pitchFamily="34" charset="0"/>
              <a:buChar char="•"/>
            </a:pPr>
            <a:r>
              <a:rPr lang="en-US" sz="1800" b="1" dirty="0">
                <a:rtl val="0"/>
              </a:rPr>
              <a:t>33 % of older patients </a:t>
            </a:r>
            <a:r>
              <a:rPr lang="en-US" sz="1800" dirty="0">
                <a:rtl val="0"/>
              </a:rPr>
              <a:t>have limited health literacy</a:t>
            </a:r>
          </a:p>
          <a:p>
            <a:pPr marL="285750" indent="-285750">
              <a:lnSpc>
                <a:spcPct val="130000"/>
              </a:lnSpc>
              <a:buClr>
                <a:schemeClr val="bg1"/>
              </a:buClr>
              <a:buSzPct val="100000"/>
              <a:buFont typeface="Arial" panose="020B0604020202020204" pitchFamily="34" charset="0"/>
              <a:buChar char="•"/>
            </a:pPr>
            <a:endParaRPr lang="en-US" sz="1800" b="1" dirty="0"/>
          </a:p>
          <a:p>
            <a:pPr>
              <a:spcBef>
                <a:spcPts val="0"/>
              </a:spcBef>
              <a:buClr>
                <a:schemeClr val="bg1"/>
              </a:buClr>
              <a:buSzPct val="100000"/>
            </a:pPr>
            <a:r>
              <a:rPr lang="en-US" sz="1800" b="1" dirty="0"/>
              <a:t>Europe</a:t>
            </a:r>
          </a:p>
          <a:p>
            <a:pPr marL="285750" indent="-285750">
              <a:spcBef>
                <a:spcPts val="0"/>
              </a:spcBef>
              <a:buClr>
                <a:schemeClr val="bg1"/>
              </a:buClr>
              <a:buSzPct val="100000"/>
              <a:buFont typeface="Arial" panose="020B0604020202020204" pitchFamily="34" charset="0"/>
              <a:buChar char="•"/>
            </a:pPr>
            <a:r>
              <a:rPr lang="en-US" sz="1800" b="1" dirty="0"/>
              <a:t>47% of Europeans </a:t>
            </a:r>
            <a:r>
              <a:rPr lang="en-US" sz="1800" dirty="0"/>
              <a:t>have limited health literacy</a:t>
            </a:r>
          </a:p>
          <a:p>
            <a:pPr marL="285750" indent="-285750">
              <a:spcBef>
                <a:spcPts val="0"/>
              </a:spcBef>
              <a:buClr>
                <a:schemeClr val="bg1"/>
              </a:buClr>
              <a:buSzPct val="100000"/>
              <a:buFont typeface="Arial" panose="020B0604020202020204" pitchFamily="34" charset="0"/>
              <a:buChar char="•"/>
            </a:pPr>
            <a:r>
              <a:rPr lang="en-US" sz="1800" b="1" dirty="0"/>
              <a:t>Limited health literacy varies from country to country </a:t>
            </a:r>
            <a:r>
              <a:rPr lang="en-US" sz="1800" dirty="0"/>
              <a:t>(ex: Limited HL = 29% for Netherlands and 62% for Bulgaria)                                                                                                                  </a:t>
            </a:r>
            <a:r>
              <a:rPr lang="en-US" sz="1800" dirty="0">
                <a:solidFill>
                  <a:srgbClr val="A1A19F"/>
                </a:solidFill>
                <a:latin typeface="Georgia" panose="02040502050405020303" pitchFamily="18" charset="0"/>
                <a:rtl val="0"/>
              </a:rPr>
              <a:t> </a:t>
            </a:r>
            <a:r>
              <a:rPr lang="en-US" sz="1600" dirty="0">
                <a:rtl val="0"/>
              </a:rPr>
              <a:t>World Health Organization</a:t>
            </a:r>
            <a:endParaRPr lang="en" sz="1800" dirty="0">
              <a:rtl val="0"/>
            </a:endParaRPr>
          </a:p>
        </p:txBody>
      </p:sp>
      <p:sp>
        <p:nvSpPr>
          <p:cNvPr id="6" name="Title 5">
            <a:extLst>
              <a:ext uri="{FF2B5EF4-FFF2-40B4-BE49-F238E27FC236}">
                <a16:creationId xmlns:a16="http://schemas.microsoft.com/office/drawing/2014/main" id="{72BADFCF-B35B-46F8-AD98-C2A2876F7A7D}"/>
              </a:ext>
            </a:extLst>
          </p:cNvPr>
          <p:cNvSpPr>
            <a:spLocks noGrp="1"/>
          </p:cNvSpPr>
          <p:nvPr>
            <p:ph type="title"/>
          </p:nvPr>
        </p:nvSpPr>
        <p:spPr/>
        <p:txBody>
          <a:bodyPr/>
          <a:lstStyle/>
          <a:p>
            <a:r>
              <a:rPr lang="en" dirty="0">
                <a:solidFill>
                  <a:srgbClr val="E63E4D"/>
                </a:solidFill>
                <a:latin typeface="Verdana" panose="020B0604030504040204" pitchFamily="34" charset="0"/>
                <a:sym typeface="Arial"/>
                <a:rtl val="0"/>
              </a:rPr>
              <a:t>Health Literacy Across the Globe</a:t>
            </a:r>
            <a:endParaRPr lang="da-DK" dirty="0">
              <a:solidFill>
                <a:srgbClr val="E63E4D"/>
              </a:solidFill>
              <a:latin typeface="Verdana" panose="020B0604030504040204" pitchFamily="34" charset="0"/>
            </a:endParaRPr>
          </a:p>
        </p:txBody>
      </p:sp>
    </p:spTree>
    <p:extLst>
      <p:ext uri="{BB962C8B-B14F-4D97-AF65-F5344CB8AC3E}">
        <p14:creationId xmlns:p14="http://schemas.microsoft.com/office/powerpoint/2010/main" val="2818677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1D56C-0828-498A-A9C9-9552B730D540}"/>
              </a:ext>
            </a:extLst>
          </p:cNvPr>
          <p:cNvSpPr>
            <a:spLocks noGrp="1"/>
          </p:cNvSpPr>
          <p:nvPr>
            <p:ph type="title"/>
          </p:nvPr>
        </p:nvSpPr>
        <p:spPr/>
        <p:txBody>
          <a:bodyPr/>
          <a:lstStyle/>
          <a:p>
            <a:r>
              <a:rPr lang="en" dirty="0">
                <a:solidFill>
                  <a:srgbClr val="E63E4D"/>
                </a:solidFill>
                <a:sym typeface="Arial"/>
                <a:rtl val="0"/>
              </a:rPr>
              <a:t>Low Health Literacy: At-Risk Populations</a:t>
            </a:r>
            <a:br>
              <a:rPr lang="da-DK" dirty="0">
                <a:solidFill>
                  <a:srgbClr val="E63E4D"/>
                </a:solidFill>
              </a:rPr>
            </a:br>
            <a:endParaRPr lang="en-US" dirty="0"/>
          </a:p>
        </p:txBody>
      </p:sp>
      <p:sp>
        <p:nvSpPr>
          <p:cNvPr id="3" name="Content Placeholder 2">
            <a:extLst>
              <a:ext uri="{FF2B5EF4-FFF2-40B4-BE49-F238E27FC236}">
                <a16:creationId xmlns:a16="http://schemas.microsoft.com/office/drawing/2014/main" id="{C5165C58-9708-484B-93EC-FEC25A00B620}"/>
              </a:ext>
            </a:extLst>
          </p:cNvPr>
          <p:cNvSpPr>
            <a:spLocks noGrp="1"/>
          </p:cNvSpPr>
          <p:nvPr>
            <p:ph idx="1"/>
          </p:nvPr>
        </p:nvSpPr>
        <p:spPr>
          <a:xfrm>
            <a:off x="342000" y="1271444"/>
            <a:ext cx="11521678" cy="4894406"/>
          </a:xfrm>
          <a:solidFill>
            <a:schemeClr val="bg2"/>
          </a:solidFill>
        </p:spPr>
        <p:txBody>
          <a:bodyPr/>
          <a:lstStyle/>
          <a:p>
            <a:pPr>
              <a:spcAft>
                <a:spcPts val="0"/>
              </a:spcAft>
              <a:buClr>
                <a:schemeClr val="dk1"/>
              </a:buClr>
              <a:buSzPct val="25000"/>
            </a:pPr>
            <a:r>
              <a:rPr lang="en-US" b="1" dirty="0">
                <a:solidFill>
                  <a:schemeClr val="dk1"/>
                </a:solidFill>
                <a:latin typeface="+mn-lt"/>
                <a:ea typeface="Arial"/>
                <a:cs typeface="Arial"/>
                <a:sym typeface="Arial"/>
                <a:rtl val="0"/>
              </a:rPr>
              <a:t>Factors placing people at risk for low health literacy:</a:t>
            </a:r>
          </a:p>
          <a:p>
            <a:pPr marL="457200" indent="-457200">
              <a:spcAft>
                <a:spcPts val="0"/>
              </a:spcAft>
              <a:buClr>
                <a:schemeClr val="dk1"/>
              </a:buClr>
              <a:buSzPct val="100000"/>
              <a:buFont typeface="Arial" panose="020B0604020202020204" pitchFamily="34" charset="0"/>
              <a:buChar char="•"/>
            </a:pPr>
            <a:r>
              <a:rPr lang="en-US" dirty="0">
                <a:solidFill>
                  <a:schemeClr val="dk1"/>
                </a:solidFill>
                <a:latin typeface="+mn-lt"/>
                <a:ea typeface="Arial"/>
                <a:cs typeface="Arial"/>
                <a:sym typeface="Arial"/>
                <a:rtl val="0"/>
              </a:rPr>
              <a:t>Speech, language, hearing, vision disorders</a:t>
            </a:r>
          </a:p>
          <a:p>
            <a:pPr marL="457200" indent="-457200">
              <a:spcAft>
                <a:spcPts val="0"/>
              </a:spcAft>
              <a:buClr>
                <a:schemeClr val="dk1"/>
              </a:buClr>
              <a:buSzPct val="100000"/>
              <a:buFont typeface="Arial" panose="020B0604020202020204" pitchFamily="34" charset="0"/>
              <a:buChar char="•"/>
            </a:pPr>
            <a:r>
              <a:rPr lang="en-US" dirty="0">
                <a:solidFill>
                  <a:schemeClr val="dk1"/>
                </a:solidFill>
                <a:latin typeface="+mn-lt"/>
                <a:ea typeface="Arial"/>
                <a:cs typeface="Arial"/>
                <a:sym typeface="Arial"/>
                <a:rtl val="0"/>
              </a:rPr>
              <a:t>Cognitive or mental disorders</a:t>
            </a:r>
          </a:p>
          <a:p>
            <a:pPr marL="457200" indent="-457200">
              <a:spcAft>
                <a:spcPts val="0"/>
              </a:spcAft>
              <a:buClr>
                <a:schemeClr val="dk1"/>
              </a:buClr>
              <a:buSzPct val="100000"/>
              <a:buFont typeface="Arial" panose="020B0604020202020204" pitchFamily="34" charset="0"/>
              <a:buChar char="•"/>
            </a:pPr>
            <a:r>
              <a:rPr lang="en-US" dirty="0">
                <a:solidFill>
                  <a:schemeClr val="dk1"/>
                </a:solidFill>
                <a:latin typeface="+mn-lt"/>
                <a:ea typeface="Arial"/>
                <a:cs typeface="Arial"/>
                <a:sym typeface="Arial"/>
                <a:rtl val="0"/>
              </a:rPr>
              <a:t>Non-native speakers</a:t>
            </a:r>
          </a:p>
          <a:p>
            <a:pPr marL="457200" indent="-457200">
              <a:spcAft>
                <a:spcPts val="0"/>
              </a:spcAft>
              <a:buClr>
                <a:schemeClr val="dk1"/>
              </a:buClr>
              <a:buSzPct val="100000"/>
              <a:buFont typeface="Arial" panose="020B0604020202020204" pitchFamily="34" charset="0"/>
              <a:buChar char="•"/>
            </a:pPr>
            <a:r>
              <a:rPr lang="en-US" dirty="0">
                <a:solidFill>
                  <a:schemeClr val="dk1"/>
                </a:solidFill>
                <a:latin typeface="+mn-lt"/>
                <a:ea typeface="Arial"/>
                <a:cs typeface="Arial"/>
                <a:sym typeface="Arial"/>
                <a:rtl val="0"/>
              </a:rPr>
              <a:t>Elderly</a:t>
            </a:r>
          </a:p>
          <a:p>
            <a:pPr marL="457200" indent="-457200">
              <a:spcAft>
                <a:spcPts val="0"/>
              </a:spcAft>
              <a:buClr>
                <a:schemeClr val="dk1"/>
              </a:buClr>
              <a:buSzPct val="100000"/>
              <a:buFont typeface="Arial" panose="020B0604020202020204" pitchFamily="34" charset="0"/>
              <a:buChar char="•"/>
            </a:pPr>
            <a:r>
              <a:rPr lang="en-US" dirty="0">
                <a:solidFill>
                  <a:schemeClr val="dk1"/>
                </a:solidFill>
                <a:latin typeface="+mn-lt"/>
                <a:ea typeface="Arial"/>
                <a:cs typeface="Arial"/>
                <a:sym typeface="Arial"/>
                <a:rtl val="0"/>
              </a:rPr>
              <a:t>Ethnic minority</a:t>
            </a:r>
          </a:p>
          <a:p>
            <a:pPr marL="457200" indent="-457200">
              <a:spcAft>
                <a:spcPts val="0"/>
              </a:spcAft>
              <a:buClr>
                <a:schemeClr val="dk1"/>
              </a:buClr>
              <a:buSzPct val="100000"/>
              <a:buFont typeface="Arial" panose="020B0604020202020204" pitchFamily="34" charset="0"/>
              <a:buChar char="•"/>
            </a:pPr>
            <a:r>
              <a:rPr lang="en-US" dirty="0">
                <a:solidFill>
                  <a:schemeClr val="dk1"/>
                </a:solidFill>
                <a:latin typeface="+mn-lt"/>
                <a:ea typeface="Arial"/>
                <a:cs typeface="Arial"/>
                <a:sym typeface="Arial"/>
                <a:rtl val="0"/>
              </a:rPr>
              <a:t>Poverty</a:t>
            </a:r>
          </a:p>
          <a:p>
            <a:pPr marL="457200" indent="-457200">
              <a:spcAft>
                <a:spcPts val="0"/>
              </a:spcAft>
              <a:buClr>
                <a:schemeClr val="dk1"/>
              </a:buClr>
              <a:buSzPct val="100000"/>
              <a:buFont typeface="Arial" panose="020B0604020202020204" pitchFamily="34" charset="0"/>
              <a:buChar char="•"/>
            </a:pPr>
            <a:r>
              <a:rPr lang="en-US" dirty="0">
                <a:solidFill>
                  <a:schemeClr val="dk1"/>
                </a:solidFill>
                <a:latin typeface="+mn-lt"/>
                <a:ea typeface="Arial"/>
                <a:cs typeface="Arial"/>
                <a:sym typeface="Arial"/>
                <a:rtl val="0"/>
              </a:rPr>
              <a:t>Homelessness</a:t>
            </a:r>
          </a:p>
          <a:p>
            <a:pPr marL="2286000">
              <a:spcAft>
                <a:spcPts val="0"/>
              </a:spcAft>
              <a:buClr>
                <a:schemeClr val="dk1"/>
              </a:buClr>
              <a:buSzPct val="25000"/>
            </a:pPr>
            <a:r>
              <a:rPr lang="en-US" dirty="0">
                <a:latin typeface="+mn-lt"/>
                <a:ea typeface="Arial"/>
                <a:cs typeface="Arial"/>
                <a:sym typeface="Arial"/>
                <a:rtl val="0"/>
              </a:rPr>
              <a:t>IOM (2004)</a:t>
            </a:r>
          </a:p>
          <a:p>
            <a:pPr>
              <a:spcAft>
                <a:spcPts val="0"/>
              </a:spcAft>
              <a:buClr>
                <a:schemeClr val="dk1"/>
              </a:buClr>
            </a:pPr>
            <a:endParaRPr lang="en-US" b="1" dirty="0">
              <a:solidFill>
                <a:schemeClr val="dk1"/>
              </a:solidFill>
              <a:latin typeface="+mn-lt"/>
              <a:ea typeface="Arial"/>
              <a:cs typeface="Arial"/>
              <a:sym typeface="Arial"/>
              <a:rtl val="0"/>
            </a:endParaRPr>
          </a:p>
          <a:p>
            <a:pPr>
              <a:spcAft>
                <a:spcPts val="0"/>
              </a:spcAft>
              <a:buClr>
                <a:schemeClr val="dk1"/>
              </a:buClr>
              <a:buSzPct val="25000"/>
            </a:pPr>
            <a:r>
              <a:rPr lang="en-US" b="1" dirty="0">
                <a:solidFill>
                  <a:schemeClr val="dk1"/>
                </a:solidFill>
                <a:latin typeface="+mn-lt"/>
                <a:ea typeface="Arial"/>
                <a:cs typeface="Arial"/>
                <a:sym typeface="Arial"/>
                <a:rtl val="0"/>
              </a:rPr>
              <a:t>Audiologists face a special challenge:</a:t>
            </a:r>
          </a:p>
          <a:p>
            <a:pPr marL="457200" indent="-457200">
              <a:spcBef>
                <a:spcPts val="1000"/>
              </a:spcBef>
              <a:spcAft>
                <a:spcPts val="0"/>
              </a:spcAft>
              <a:buClr>
                <a:schemeClr val="dk1"/>
              </a:buClr>
              <a:buSzPct val="100000"/>
              <a:buFont typeface="Arial" panose="020B0604020202020204" pitchFamily="34" charset="0"/>
              <a:buChar char="•"/>
            </a:pPr>
            <a:r>
              <a:rPr lang="en-US" dirty="0">
                <a:solidFill>
                  <a:schemeClr val="dk1"/>
                </a:solidFill>
                <a:latin typeface="+mn-lt"/>
                <a:ea typeface="Arial"/>
                <a:cs typeface="Arial"/>
                <a:sym typeface="Arial"/>
                <a:rtl val="0"/>
              </a:rPr>
              <a:t>Many patients have an existing or underlying communication disorder</a:t>
            </a:r>
          </a:p>
          <a:p>
            <a:pPr marL="457200" indent="-457200">
              <a:spcAft>
                <a:spcPts val="0"/>
              </a:spcAft>
              <a:buClr>
                <a:schemeClr val="dk1"/>
              </a:buClr>
              <a:buSzPct val="100000"/>
              <a:buFont typeface="Arial" panose="020B0604020202020204" pitchFamily="34" charset="0"/>
              <a:buChar char="•"/>
            </a:pPr>
            <a:r>
              <a:rPr lang="en-US" dirty="0">
                <a:solidFill>
                  <a:schemeClr val="dk1"/>
                </a:solidFill>
                <a:latin typeface="+mn-lt"/>
                <a:ea typeface="Arial"/>
                <a:cs typeface="Arial"/>
                <a:sym typeface="Arial"/>
                <a:rtl val="0"/>
              </a:rPr>
              <a:t>Many patients also belong to one or more risk categories   </a:t>
            </a:r>
          </a:p>
          <a:p>
            <a:pPr>
              <a:spcAft>
                <a:spcPts val="0"/>
              </a:spcAft>
              <a:buClr>
                <a:schemeClr val="dk1"/>
              </a:buClr>
              <a:buSzPct val="25000"/>
            </a:pPr>
            <a:r>
              <a:rPr lang="en-US" dirty="0">
                <a:solidFill>
                  <a:schemeClr val="dk1"/>
                </a:solidFill>
                <a:latin typeface="+mn-lt"/>
                <a:ea typeface="Arial"/>
                <a:cs typeface="Arial"/>
                <a:sym typeface="Arial"/>
                <a:rtl val="0"/>
              </a:rPr>
              <a:t>   				 	</a:t>
            </a:r>
          </a:p>
          <a:p>
            <a:pPr>
              <a:spcAft>
                <a:spcPts val="0"/>
              </a:spcAft>
              <a:buClr>
                <a:schemeClr val="dk1"/>
              </a:buClr>
            </a:pPr>
            <a:endParaRPr lang="en-US" dirty="0">
              <a:solidFill>
                <a:schemeClr val="dk1"/>
              </a:solidFill>
              <a:latin typeface="+mn-lt"/>
              <a:ea typeface="Arial"/>
              <a:cs typeface="Arial"/>
              <a:sym typeface="Arial"/>
              <a:rtl val="0"/>
            </a:endParaRPr>
          </a:p>
          <a:p>
            <a:pPr>
              <a:spcAft>
                <a:spcPts val="0"/>
              </a:spcAft>
              <a:buClr>
                <a:schemeClr val="dk1"/>
              </a:buClr>
              <a:buSzPct val="25000"/>
            </a:pPr>
            <a:r>
              <a:rPr lang="en-US" dirty="0">
                <a:solidFill>
                  <a:schemeClr val="dk1"/>
                </a:solidFill>
                <a:latin typeface="+mn-lt"/>
                <a:ea typeface="Arial"/>
                <a:cs typeface="Arial"/>
                <a:sym typeface="Arial"/>
                <a:rtl val="0"/>
              </a:rPr>
              <a:t>	</a:t>
            </a:r>
          </a:p>
          <a:p>
            <a:pPr>
              <a:spcAft>
                <a:spcPts val="0"/>
              </a:spcAft>
              <a:buClr>
                <a:schemeClr val="dk1"/>
              </a:buClr>
            </a:pPr>
            <a:endParaRPr lang="en-US" dirty="0">
              <a:solidFill>
                <a:schemeClr val="dk1"/>
              </a:solidFill>
              <a:latin typeface="+mn-lt"/>
              <a:ea typeface="Arial"/>
              <a:cs typeface="Arial"/>
              <a:sym typeface="Arial"/>
              <a:rtl val="0"/>
            </a:endParaRPr>
          </a:p>
          <a:p>
            <a:endParaRPr lang="en-US" dirty="0">
              <a:latin typeface="+mn-lt"/>
            </a:endParaRPr>
          </a:p>
        </p:txBody>
      </p:sp>
      <p:sp>
        <p:nvSpPr>
          <p:cNvPr id="4" name="Date Placeholder 3">
            <a:extLst>
              <a:ext uri="{FF2B5EF4-FFF2-40B4-BE49-F238E27FC236}">
                <a16:creationId xmlns:a16="http://schemas.microsoft.com/office/drawing/2014/main" id="{19A46E31-38E9-48DC-894A-DFCE45084568}"/>
              </a:ext>
            </a:extLst>
          </p:cNvPr>
          <p:cNvSpPr>
            <a:spLocks noGrp="1"/>
          </p:cNvSpPr>
          <p:nvPr>
            <p:ph type="dt" sz="half" idx="10"/>
          </p:nvPr>
        </p:nvSpPr>
        <p:spPr/>
        <p:txBody>
          <a:bodyPr/>
          <a:lstStyle/>
          <a:p>
            <a:pPr>
              <a:defRPr/>
            </a:pPr>
            <a:fld id="{606B9D7F-6EC7-4975-AEC7-F3DCA2F40530}" type="datetime6">
              <a:rPr lang="da-DK" smtClean="0"/>
              <a:t>25.1.2019</a:t>
            </a:fld>
            <a:endParaRPr lang="en-US" dirty="0"/>
          </a:p>
        </p:txBody>
      </p:sp>
      <p:sp>
        <p:nvSpPr>
          <p:cNvPr id="5" name="Slide Number Placeholder 4">
            <a:extLst>
              <a:ext uri="{FF2B5EF4-FFF2-40B4-BE49-F238E27FC236}">
                <a16:creationId xmlns:a16="http://schemas.microsoft.com/office/drawing/2014/main" id="{52C52DB4-CAAC-4B8C-9F15-17812149FB83}"/>
              </a:ext>
            </a:extLst>
          </p:cNvPr>
          <p:cNvSpPr>
            <a:spLocks noGrp="1"/>
          </p:cNvSpPr>
          <p:nvPr>
            <p:ph type="sldNum" sz="quarter" idx="12"/>
          </p:nvPr>
        </p:nvSpPr>
        <p:spPr/>
        <p:txBody>
          <a:bodyPr/>
          <a:lstStyle/>
          <a:p>
            <a:pPr>
              <a:defRPr/>
            </a:pPr>
            <a:r>
              <a:rPr lang="da-DK"/>
              <a:t>Slide </a:t>
            </a:r>
            <a:fld id="{39142DA2-90D2-477F-B66F-E13748DCBB47}" type="slidenum">
              <a:rPr lang="da-DK" smtClean="0"/>
              <a:pPr>
                <a:defRPr/>
              </a:pPr>
              <a:t>13</a:t>
            </a:fld>
            <a:endParaRPr lang="en-US" dirty="0"/>
          </a:p>
        </p:txBody>
      </p:sp>
      <p:grpSp>
        <p:nvGrpSpPr>
          <p:cNvPr id="25" name="Group 24">
            <a:extLst>
              <a:ext uri="{FF2B5EF4-FFF2-40B4-BE49-F238E27FC236}">
                <a16:creationId xmlns:a16="http://schemas.microsoft.com/office/drawing/2014/main" id="{CF401944-4DD7-4676-936F-5874CBFFF7C6}"/>
              </a:ext>
            </a:extLst>
          </p:cNvPr>
          <p:cNvGrpSpPr/>
          <p:nvPr/>
        </p:nvGrpSpPr>
        <p:grpSpPr>
          <a:xfrm>
            <a:off x="7456994" y="1487468"/>
            <a:ext cx="3463542" cy="3741732"/>
            <a:chOff x="7456994" y="1722512"/>
            <a:chExt cx="2887478" cy="3290664"/>
          </a:xfrm>
        </p:grpSpPr>
        <p:sp>
          <p:nvSpPr>
            <p:cNvPr id="6" name="Oval 5">
              <a:extLst>
                <a:ext uri="{FF2B5EF4-FFF2-40B4-BE49-F238E27FC236}">
                  <a16:creationId xmlns:a16="http://schemas.microsoft.com/office/drawing/2014/main" id="{8A605628-141C-48CF-BBCF-EBCB64AA0371}"/>
                </a:ext>
              </a:extLst>
            </p:cNvPr>
            <p:cNvSpPr/>
            <p:nvPr/>
          </p:nvSpPr>
          <p:spPr>
            <a:xfrm>
              <a:off x="7723322" y="2226568"/>
              <a:ext cx="2376264" cy="2448272"/>
            </a:xfrm>
            <a:prstGeom prst="ellipse">
              <a:avLst/>
            </a:prstGeom>
            <a:solidFill>
              <a:schemeClr val="bg2"/>
            </a:solidFill>
            <a:ln>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tx1"/>
                </a:solidFill>
              </a:endParaRPr>
            </a:p>
          </p:txBody>
        </p:sp>
        <p:sp>
          <p:nvSpPr>
            <p:cNvPr id="7" name="Oval 6">
              <a:extLst>
                <a:ext uri="{FF2B5EF4-FFF2-40B4-BE49-F238E27FC236}">
                  <a16:creationId xmlns:a16="http://schemas.microsoft.com/office/drawing/2014/main" id="{E1A747EF-AC0E-4EBA-81D1-D8C5FB9CC697}"/>
                </a:ext>
              </a:extLst>
            </p:cNvPr>
            <p:cNvSpPr/>
            <p:nvPr/>
          </p:nvSpPr>
          <p:spPr>
            <a:xfrm>
              <a:off x="9429810" y="2405584"/>
              <a:ext cx="914400" cy="914400"/>
            </a:xfrm>
            <a:prstGeom prst="ellipse">
              <a:avLst/>
            </a:prstGeom>
            <a:solidFill>
              <a:srgbClr val="E63E4D"/>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dirty="0">
                  <a:solidFill>
                    <a:schemeClr val="tx1"/>
                  </a:solidFill>
                </a:rPr>
                <a:t>Income level,</a:t>
              </a:r>
            </a:p>
            <a:p>
              <a:pPr algn="ctr"/>
              <a:r>
                <a:rPr lang="en-US" sz="1200" dirty="0">
                  <a:solidFill>
                    <a:schemeClr val="tx1"/>
                  </a:solidFill>
                </a:rPr>
                <a:t>Occupation, Housing</a:t>
              </a:r>
            </a:p>
          </p:txBody>
        </p:sp>
        <p:sp>
          <p:nvSpPr>
            <p:cNvPr id="8" name="Oval 7">
              <a:extLst>
                <a:ext uri="{FF2B5EF4-FFF2-40B4-BE49-F238E27FC236}">
                  <a16:creationId xmlns:a16="http://schemas.microsoft.com/office/drawing/2014/main" id="{FFD71D28-3F72-4E51-A813-25A130D52BBF}"/>
                </a:ext>
              </a:extLst>
            </p:cNvPr>
            <p:cNvSpPr/>
            <p:nvPr/>
          </p:nvSpPr>
          <p:spPr>
            <a:xfrm>
              <a:off x="8443402" y="1722512"/>
              <a:ext cx="914400" cy="914400"/>
            </a:xfrm>
            <a:prstGeom prst="ellipse">
              <a:avLst/>
            </a:prstGeom>
            <a:solidFill>
              <a:srgbClr val="0098B3"/>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a:solidFill>
                    <a:schemeClr val="tx1"/>
                  </a:solidFill>
                </a:rPr>
                <a:t>Literacy</a:t>
              </a:r>
            </a:p>
          </p:txBody>
        </p:sp>
        <p:sp>
          <p:nvSpPr>
            <p:cNvPr id="9" name="Oval 8">
              <a:extLst>
                <a:ext uri="{FF2B5EF4-FFF2-40B4-BE49-F238E27FC236}">
                  <a16:creationId xmlns:a16="http://schemas.microsoft.com/office/drawing/2014/main" id="{26AEBCC6-D08E-4E11-BB07-6FF11081C33F}"/>
                </a:ext>
              </a:extLst>
            </p:cNvPr>
            <p:cNvSpPr/>
            <p:nvPr/>
          </p:nvSpPr>
          <p:spPr>
            <a:xfrm>
              <a:off x="9430072" y="3505702"/>
              <a:ext cx="914400" cy="914400"/>
            </a:xfrm>
            <a:prstGeom prst="ellipse">
              <a:avLst/>
            </a:prstGeom>
            <a:solidFill>
              <a:srgbClr val="6766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Access to medical care</a:t>
              </a:r>
            </a:p>
          </p:txBody>
        </p:sp>
        <p:sp>
          <p:nvSpPr>
            <p:cNvPr id="10" name="Oval 9">
              <a:extLst>
                <a:ext uri="{FF2B5EF4-FFF2-40B4-BE49-F238E27FC236}">
                  <a16:creationId xmlns:a16="http://schemas.microsoft.com/office/drawing/2014/main" id="{5C69741E-FDBA-45F4-8BE0-4BEF9437DCD9}"/>
                </a:ext>
              </a:extLst>
            </p:cNvPr>
            <p:cNvSpPr/>
            <p:nvPr/>
          </p:nvSpPr>
          <p:spPr>
            <a:xfrm>
              <a:off x="7456994" y="3496017"/>
              <a:ext cx="914400" cy="914400"/>
            </a:xfrm>
            <a:prstGeom prst="ellipse">
              <a:avLst/>
            </a:prstGeom>
            <a:solidFill>
              <a:srgbClr val="F5A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Health status</a:t>
              </a:r>
            </a:p>
          </p:txBody>
        </p:sp>
        <p:sp>
          <p:nvSpPr>
            <p:cNvPr id="11" name="Oval 10">
              <a:extLst>
                <a:ext uri="{FF2B5EF4-FFF2-40B4-BE49-F238E27FC236}">
                  <a16:creationId xmlns:a16="http://schemas.microsoft.com/office/drawing/2014/main" id="{6C3DC0F0-C780-4B41-B4AB-ED5E40F39B8C}"/>
                </a:ext>
              </a:extLst>
            </p:cNvPr>
            <p:cNvSpPr/>
            <p:nvPr/>
          </p:nvSpPr>
          <p:spPr>
            <a:xfrm>
              <a:off x="7456994" y="2359816"/>
              <a:ext cx="914400" cy="914400"/>
            </a:xfrm>
            <a:prstGeom prst="ellipse">
              <a:avLst/>
            </a:prstGeom>
            <a:solidFill>
              <a:srgbClr val="A1ABD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dirty="0">
                  <a:solidFill>
                    <a:schemeClr val="tx1"/>
                  </a:solidFill>
                </a:rPr>
                <a:t>Health knowledge</a:t>
              </a:r>
            </a:p>
          </p:txBody>
        </p:sp>
        <p:sp>
          <p:nvSpPr>
            <p:cNvPr id="12" name="Oval 11">
              <a:extLst>
                <a:ext uri="{FF2B5EF4-FFF2-40B4-BE49-F238E27FC236}">
                  <a16:creationId xmlns:a16="http://schemas.microsoft.com/office/drawing/2014/main" id="{D43FF8AD-8C2C-40D1-914C-B40095DAABCF}"/>
                </a:ext>
              </a:extLst>
            </p:cNvPr>
            <p:cNvSpPr/>
            <p:nvPr/>
          </p:nvSpPr>
          <p:spPr>
            <a:xfrm>
              <a:off x="8443402" y="4098776"/>
              <a:ext cx="914400" cy="914400"/>
            </a:xfrm>
            <a:prstGeom prst="ellipse">
              <a:avLst/>
            </a:prstGeom>
            <a:solidFill>
              <a:srgbClr val="A1A1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Access to health services</a:t>
              </a:r>
            </a:p>
          </p:txBody>
        </p:sp>
        <p:cxnSp>
          <p:nvCxnSpPr>
            <p:cNvPr id="13" name="Elbow Connector 3">
              <a:extLst>
                <a:ext uri="{FF2B5EF4-FFF2-40B4-BE49-F238E27FC236}">
                  <a16:creationId xmlns:a16="http://schemas.microsoft.com/office/drawing/2014/main" id="{961713CC-1A5B-4FFC-95E6-6362A6014A72}"/>
                </a:ext>
              </a:extLst>
            </p:cNvPr>
            <p:cNvCxnSpPr>
              <a:cxnSpLocks/>
            </p:cNvCxnSpPr>
            <p:nvPr/>
          </p:nvCxnSpPr>
          <p:spPr>
            <a:xfrm rot="17400000" flipH="1">
              <a:off x="8209114" y="2335152"/>
              <a:ext cx="137160" cy="137160"/>
            </a:xfrm>
            <a:prstGeom prst="bentConnector3">
              <a:avLst>
                <a:gd name="adj1" fmla="val 6005"/>
              </a:avLst>
            </a:prstGeom>
            <a:ln w="12700">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14" name="Elbow Connector 18">
              <a:extLst>
                <a:ext uri="{FF2B5EF4-FFF2-40B4-BE49-F238E27FC236}">
                  <a16:creationId xmlns:a16="http://schemas.microsoft.com/office/drawing/2014/main" id="{A98CC708-476C-4518-A246-C7DF9EDC5DFC}"/>
                </a:ext>
              </a:extLst>
            </p:cNvPr>
            <p:cNvCxnSpPr>
              <a:cxnSpLocks/>
            </p:cNvCxnSpPr>
            <p:nvPr/>
          </p:nvCxnSpPr>
          <p:spPr>
            <a:xfrm rot="21000000" flipH="1">
              <a:off x="9390373" y="2287739"/>
              <a:ext cx="137160" cy="137160"/>
            </a:xfrm>
            <a:prstGeom prst="bentConnector3">
              <a:avLst>
                <a:gd name="adj1" fmla="val 6005"/>
              </a:avLst>
            </a:prstGeom>
            <a:ln w="12700">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15" name="Elbow Connector 19">
              <a:extLst>
                <a:ext uri="{FF2B5EF4-FFF2-40B4-BE49-F238E27FC236}">
                  <a16:creationId xmlns:a16="http://schemas.microsoft.com/office/drawing/2014/main" id="{FA8B0BF4-FCCF-42DD-A6A5-319848C6EDB6}"/>
                </a:ext>
              </a:extLst>
            </p:cNvPr>
            <p:cNvCxnSpPr>
              <a:cxnSpLocks/>
            </p:cNvCxnSpPr>
            <p:nvPr/>
          </p:nvCxnSpPr>
          <p:spPr>
            <a:xfrm rot="24600000" flipH="1">
              <a:off x="10047058" y="3319062"/>
              <a:ext cx="137160" cy="137160"/>
            </a:xfrm>
            <a:prstGeom prst="bentConnector3">
              <a:avLst>
                <a:gd name="adj1" fmla="val 6005"/>
              </a:avLst>
            </a:prstGeom>
            <a:ln w="12700">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16" name="Elbow Connector 20">
              <a:extLst>
                <a:ext uri="{FF2B5EF4-FFF2-40B4-BE49-F238E27FC236}">
                  <a16:creationId xmlns:a16="http://schemas.microsoft.com/office/drawing/2014/main" id="{B1444308-8E65-46C4-B983-0EFB4D911E0A}"/>
                </a:ext>
              </a:extLst>
            </p:cNvPr>
            <p:cNvCxnSpPr>
              <a:cxnSpLocks/>
            </p:cNvCxnSpPr>
            <p:nvPr/>
          </p:nvCxnSpPr>
          <p:spPr>
            <a:xfrm rot="28200000" flipH="1">
              <a:off x="9511058" y="4424648"/>
              <a:ext cx="137160" cy="137160"/>
            </a:xfrm>
            <a:prstGeom prst="bentConnector3">
              <a:avLst>
                <a:gd name="adj1" fmla="val 6005"/>
              </a:avLst>
            </a:prstGeom>
            <a:ln w="12700">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17" name="Elbow Connector 21">
              <a:extLst>
                <a:ext uri="{FF2B5EF4-FFF2-40B4-BE49-F238E27FC236}">
                  <a16:creationId xmlns:a16="http://schemas.microsoft.com/office/drawing/2014/main" id="{BEC08FAE-B921-488C-A017-AF3DFDB0E89B}"/>
                </a:ext>
              </a:extLst>
            </p:cNvPr>
            <p:cNvCxnSpPr>
              <a:cxnSpLocks/>
            </p:cNvCxnSpPr>
            <p:nvPr/>
          </p:nvCxnSpPr>
          <p:spPr>
            <a:xfrm rot="31800000" flipH="1">
              <a:off x="8228407" y="4431558"/>
              <a:ext cx="137160" cy="137160"/>
            </a:xfrm>
            <a:prstGeom prst="bentConnector3">
              <a:avLst>
                <a:gd name="adj1" fmla="val 6005"/>
              </a:avLst>
            </a:prstGeom>
            <a:ln w="12700">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18" name="Elbow Connector 22">
              <a:extLst>
                <a:ext uri="{FF2B5EF4-FFF2-40B4-BE49-F238E27FC236}">
                  <a16:creationId xmlns:a16="http://schemas.microsoft.com/office/drawing/2014/main" id="{DDB2FBBC-FE55-4599-AAF9-E8BA0C55ACB7}"/>
                </a:ext>
              </a:extLst>
            </p:cNvPr>
            <p:cNvCxnSpPr>
              <a:cxnSpLocks/>
            </p:cNvCxnSpPr>
            <p:nvPr/>
          </p:nvCxnSpPr>
          <p:spPr>
            <a:xfrm rot="35400000" flipH="1">
              <a:off x="7651330" y="3350136"/>
              <a:ext cx="137160" cy="137160"/>
            </a:xfrm>
            <a:prstGeom prst="bentConnector3">
              <a:avLst>
                <a:gd name="adj1" fmla="val 6005"/>
              </a:avLst>
            </a:prstGeom>
            <a:ln w="12700">
              <a:solidFill>
                <a:srgbClr val="7F7F7F"/>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08210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AAE4DB-2415-48B6-955B-F4C2839EAA3D}"/>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3" name="Slide Number Placeholder 2">
            <a:extLst>
              <a:ext uri="{FF2B5EF4-FFF2-40B4-BE49-F238E27FC236}">
                <a16:creationId xmlns:a16="http://schemas.microsoft.com/office/drawing/2014/main" id="{1C6CDF42-0E05-41C9-8F35-7349F92943B2}"/>
              </a:ext>
            </a:extLst>
          </p:cNvPr>
          <p:cNvSpPr>
            <a:spLocks noGrp="1"/>
          </p:cNvSpPr>
          <p:nvPr>
            <p:ph type="sldNum" sz="quarter" idx="12"/>
          </p:nvPr>
        </p:nvSpPr>
        <p:spPr/>
        <p:txBody>
          <a:bodyPr/>
          <a:lstStyle/>
          <a:p>
            <a:r>
              <a:rPr lang="da-DK" noProof="0"/>
              <a:t>Slide </a:t>
            </a:r>
            <a:fld id="{8A58E4B7-0C53-4D1B-89B3-DED3806AF999}" type="slidenum">
              <a:rPr lang="da-DK" noProof="0" smtClean="0"/>
              <a:pPr/>
              <a:t>14</a:t>
            </a:fld>
            <a:endParaRPr lang="da-DK" noProof="0"/>
          </a:p>
        </p:txBody>
      </p:sp>
      <p:sp>
        <p:nvSpPr>
          <p:cNvPr id="4" name="Text Placeholder 3">
            <a:extLst>
              <a:ext uri="{FF2B5EF4-FFF2-40B4-BE49-F238E27FC236}">
                <a16:creationId xmlns:a16="http://schemas.microsoft.com/office/drawing/2014/main" id="{09BA8218-830D-4A52-8738-E5D92973ED09}"/>
              </a:ext>
            </a:extLst>
          </p:cNvPr>
          <p:cNvSpPr>
            <a:spLocks noGrp="1"/>
          </p:cNvSpPr>
          <p:nvPr>
            <p:ph type="body" sz="quarter" idx="13"/>
          </p:nvPr>
        </p:nvSpPr>
        <p:spPr>
          <a:xfrm>
            <a:off x="342000" y="1277896"/>
            <a:ext cx="11509527" cy="4959416"/>
          </a:xfrm>
          <a:solidFill>
            <a:schemeClr val="accent1"/>
          </a:solidFill>
        </p:spPr>
        <p:txBody>
          <a:bodyPr/>
          <a:lstStyle/>
          <a:p>
            <a:pPr>
              <a:spcBef>
                <a:spcPts val="600"/>
              </a:spcBef>
              <a:spcAft>
                <a:spcPts val="0"/>
              </a:spcAft>
              <a:buClr>
                <a:srgbClr val="FF0000"/>
              </a:buClr>
              <a:buSzPct val="100000"/>
            </a:pPr>
            <a:r>
              <a:rPr lang="en" sz="2400" dirty="0">
                <a:ea typeface="Arial"/>
                <a:cs typeface="Arial"/>
                <a:sym typeface="Arial"/>
                <a:rtl val="0"/>
              </a:rPr>
              <a:t>Person unaware of audiology services; unable to locate a provider</a:t>
            </a:r>
          </a:p>
          <a:p>
            <a:pPr marL="342900" indent="-342900">
              <a:spcBef>
                <a:spcPts val="600"/>
              </a:spcBef>
              <a:spcAft>
                <a:spcPts val="0"/>
              </a:spcAft>
              <a:buSzPct val="100000"/>
              <a:buFont typeface="Arial" panose="020B0604020202020204" pitchFamily="34" charset="0"/>
              <a:buChar char="•"/>
            </a:pPr>
            <a:r>
              <a:rPr lang="en" sz="2400" dirty="0">
                <a:ea typeface="Arial"/>
                <a:cs typeface="Arial"/>
                <a:sym typeface="Arial"/>
                <a:rtl val="0"/>
              </a:rPr>
              <a:t>Unable to effectively report/describe symptoms and psychosocial impact of hearing loss</a:t>
            </a:r>
          </a:p>
          <a:p>
            <a:pPr marL="342900" indent="-342900">
              <a:spcBef>
                <a:spcPts val="600"/>
              </a:spcBef>
              <a:spcAft>
                <a:spcPts val="0"/>
              </a:spcAft>
              <a:buSzPct val="100000"/>
              <a:buFont typeface="Arial" panose="020B0604020202020204" pitchFamily="34" charset="0"/>
              <a:buChar char="•"/>
            </a:pPr>
            <a:r>
              <a:rPr lang="en" sz="2400" dirty="0">
                <a:ea typeface="Arial"/>
                <a:cs typeface="Arial"/>
                <a:sym typeface="Arial"/>
                <a:rtl val="0"/>
              </a:rPr>
              <a:t>Can not take care of hearing aid; poor self advocacy for hearing loss</a:t>
            </a:r>
          </a:p>
          <a:p>
            <a:pPr marL="342900" indent="-342900">
              <a:spcBef>
                <a:spcPts val="600"/>
              </a:spcBef>
              <a:spcAft>
                <a:spcPts val="0"/>
              </a:spcAft>
              <a:buSzPct val="100000"/>
              <a:buFont typeface="Arial" panose="020B0604020202020204" pitchFamily="34" charset="0"/>
              <a:buChar char="•"/>
            </a:pPr>
            <a:r>
              <a:rPr lang="en" sz="2400" dirty="0">
                <a:ea typeface="Arial"/>
                <a:cs typeface="Arial"/>
                <a:sym typeface="Arial"/>
                <a:rtl val="0"/>
              </a:rPr>
              <a:t>Difficulty implementing aural rehabilitation; poor use of strategies for communication and coping</a:t>
            </a:r>
          </a:p>
          <a:p>
            <a:pPr marL="342900" indent="-342900">
              <a:spcBef>
                <a:spcPts val="600"/>
              </a:spcBef>
              <a:spcAft>
                <a:spcPts val="0"/>
              </a:spcAft>
              <a:buSzPct val="100000"/>
              <a:buFont typeface="Arial" panose="020B0604020202020204" pitchFamily="34" charset="0"/>
              <a:buChar char="•"/>
            </a:pPr>
            <a:r>
              <a:rPr lang="en" sz="2400" dirty="0">
                <a:ea typeface="Arial"/>
                <a:cs typeface="Arial"/>
                <a:sym typeface="Arial"/>
                <a:rtl val="0"/>
              </a:rPr>
              <a:t>Mislead by advertising; misunderstanding of expectations and prognoses</a:t>
            </a:r>
          </a:p>
          <a:p>
            <a:pPr marL="342900" indent="-342900">
              <a:spcBef>
                <a:spcPts val="600"/>
              </a:spcBef>
              <a:spcAft>
                <a:spcPts val="0"/>
              </a:spcAft>
              <a:buSzPct val="100000"/>
              <a:buFont typeface="Arial" panose="020B0604020202020204" pitchFamily="34" charset="0"/>
              <a:buChar char="•"/>
            </a:pPr>
            <a:r>
              <a:rPr lang="en" sz="2400" dirty="0">
                <a:ea typeface="Arial"/>
                <a:cs typeface="Arial"/>
                <a:sym typeface="Arial"/>
                <a:rtl val="0"/>
              </a:rPr>
              <a:t>May not use hearing protective devices</a:t>
            </a:r>
            <a:endParaRPr lang="en-US" sz="2400" dirty="0">
              <a:ea typeface="Arial"/>
              <a:cs typeface="Arial"/>
              <a:sym typeface="Arial"/>
              <a:rtl val="0"/>
            </a:endParaRPr>
          </a:p>
        </p:txBody>
      </p:sp>
      <p:sp>
        <p:nvSpPr>
          <p:cNvPr id="6" name="Title 5">
            <a:extLst>
              <a:ext uri="{FF2B5EF4-FFF2-40B4-BE49-F238E27FC236}">
                <a16:creationId xmlns:a16="http://schemas.microsoft.com/office/drawing/2014/main" id="{72BADFCF-B35B-46F8-AD98-C2A2876F7A7D}"/>
              </a:ext>
            </a:extLst>
          </p:cNvPr>
          <p:cNvSpPr>
            <a:spLocks noGrp="1"/>
          </p:cNvSpPr>
          <p:nvPr>
            <p:ph type="title"/>
          </p:nvPr>
        </p:nvSpPr>
        <p:spPr/>
        <p:txBody>
          <a:bodyPr/>
          <a:lstStyle/>
          <a:p>
            <a:r>
              <a:rPr lang="en" dirty="0">
                <a:solidFill>
                  <a:srgbClr val="E63E4D"/>
                </a:solidFill>
                <a:latin typeface="Verdana" panose="020B0604030504040204" pitchFamily="34" charset="0"/>
                <a:sym typeface="Arial"/>
                <a:rtl val="0"/>
              </a:rPr>
              <a:t>Low Health Literacy: </a:t>
            </a:r>
            <a:br>
              <a:rPr lang="en" dirty="0">
                <a:solidFill>
                  <a:srgbClr val="E63E4D"/>
                </a:solidFill>
                <a:latin typeface="Verdana" panose="020B0604030504040204" pitchFamily="34" charset="0"/>
                <a:sym typeface="Arial"/>
                <a:rtl val="0"/>
              </a:rPr>
            </a:br>
            <a:r>
              <a:rPr lang="en" dirty="0">
                <a:solidFill>
                  <a:srgbClr val="E63E4D"/>
                </a:solidFill>
                <a:latin typeface="Verdana" panose="020B0604030504040204" pitchFamily="34" charset="0"/>
                <a:sym typeface="Arial"/>
                <a:rtl val="0"/>
              </a:rPr>
              <a:t>Implications</a:t>
            </a:r>
            <a:r>
              <a:rPr lang="en-US" dirty="0">
                <a:solidFill>
                  <a:srgbClr val="E63E4D"/>
                </a:solidFill>
                <a:latin typeface="Verdana" panose="020B0604030504040204" pitchFamily="34" charset="0"/>
                <a:sym typeface="Arial"/>
                <a:rtl val="0"/>
              </a:rPr>
              <a:t> for Hearing Health</a:t>
            </a:r>
            <a:endParaRPr lang="da-DK" dirty="0">
              <a:solidFill>
                <a:srgbClr val="E63E4D"/>
              </a:solidFill>
              <a:latin typeface="Verdana" panose="020B0604030504040204" pitchFamily="34" charset="0"/>
            </a:endParaRPr>
          </a:p>
        </p:txBody>
      </p:sp>
    </p:spTree>
    <p:extLst>
      <p:ext uri="{BB962C8B-B14F-4D97-AF65-F5344CB8AC3E}">
        <p14:creationId xmlns:p14="http://schemas.microsoft.com/office/powerpoint/2010/main" val="2672182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712E58-443A-4B21-8293-4268065E48B1}"/>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3" name="Slide Number Placeholder 2">
            <a:extLst>
              <a:ext uri="{FF2B5EF4-FFF2-40B4-BE49-F238E27FC236}">
                <a16:creationId xmlns:a16="http://schemas.microsoft.com/office/drawing/2014/main" id="{1E618BED-8550-41A7-9F9E-0AB2EF509910}"/>
              </a:ext>
            </a:extLst>
          </p:cNvPr>
          <p:cNvSpPr>
            <a:spLocks noGrp="1"/>
          </p:cNvSpPr>
          <p:nvPr>
            <p:ph type="sldNum" sz="quarter" idx="12"/>
          </p:nvPr>
        </p:nvSpPr>
        <p:spPr/>
        <p:txBody>
          <a:bodyPr/>
          <a:lstStyle/>
          <a:p>
            <a:r>
              <a:rPr lang="da-DK" noProof="0"/>
              <a:t>Slide </a:t>
            </a:r>
            <a:fld id="{8A58E4B7-0C53-4D1B-89B3-DED3806AF999}" type="slidenum">
              <a:rPr lang="da-DK" noProof="0" smtClean="0"/>
              <a:pPr/>
              <a:t>15</a:t>
            </a:fld>
            <a:endParaRPr lang="da-DK" noProof="0"/>
          </a:p>
        </p:txBody>
      </p:sp>
      <p:sp>
        <p:nvSpPr>
          <p:cNvPr id="4" name="Text Placeholder 3">
            <a:extLst>
              <a:ext uri="{FF2B5EF4-FFF2-40B4-BE49-F238E27FC236}">
                <a16:creationId xmlns:a16="http://schemas.microsoft.com/office/drawing/2014/main" id="{AC47F7DF-75ED-4BF5-B619-D1277EC98EFB}"/>
              </a:ext>
            </a:extLst>
          </p:cNvPr>
          <p:cNvSpPr>
            <a:spLocks noGrp="1"/>
          </p:cNvSpPr>
          <p:nvPr>
            <p:ph type="body" sz="quarter" idx="13"/>
          </p:nvPr>
        </p:nvSpPr>
        <p:spPr>
          <a:xfrm>
            <a:off x="342000" y="3860800"/>
            <a:ext cx="11511114" cy="2448520"/>
          </a:xfrm>
          <a:solidFill>
            <a:schemeClr val="accent2"/>
          </a:solidFill>
        </p:spPr>
        <p:txBody>
          <a:bodyPr/>
          <a:lstStyle/>
          <a:p>
            <a:pPr marL="457200" indent="-457200">
              <a:buFont typeface="+mj-lt"/>
              <a:buAutoNum type="arabicPeriod"/>
            </a:pPr>
            <a:r>
              <a:rPr lang="en" dirty="0">
                <a:ea typeface="Arial"/>
                <a:cs typeface="Arial"/>
                <a:sym typeface="Arial"/>
                <a:rtl val="0"/>
              </a:rPr>
              <a:t>Having identified risk factors/red flags of low health literacy, which of these characteristics are well represented within your patient population? </a:t>
            </a:r>
          </a:p>
          <a:p>
            <a:endParaRPr lang="en-US" sz="2800" dirty="0"/>
          </a:p>
        </p:txBody>
      </p:sp>
      <p:sp>
        <p:nvSpPr>
          <p:cNvPr id="6" name="Title 5">
            <a:extLst>
              <a:ext uri="{FF2B5EF4-FFF2-40B4-BE49-F238E27FC236}">
                <a16:creationId xmlns:a16="http://schemas.microsoft.com/office/drawing/2014/main" id="{EBBA79B0-E3E3-4725-8F59-0F13E97FADEC}"/>
              </a:ext>
            </a:extLst>
          </p:cNvPr>
          <p:cNvSpPr>
            <a:spLocks noGrp="1"/>
          </p:cNvSpPr>
          <p:nvPr>
            <p:ph type="title"/>
          </p:nvPr>
        </p:nvSpPr>
        <p:spPr/>
        <p:txBody>
          <a:bodyPr/>
          <a:lstStyle/>
          <a:p>
            <a:r>
              <a:rPr lang="en-US" dirty="0"/>
              <a:t>Discussion point</a:t>
            </a:r>
          </a:p>
        </p:txBody>
      </p:sp>
      <p:pic>
        <p:nvPicPr>
          <p:cNvPr id="10" name="Picture Placeholder 9">
            <a:extLst>
              <a:ext uri="{FF2B5EF4-FFF2-40B4-BE49-F238E27FC236}">
                <a16:creationId xmlns:a16="http://schemas.microsoft.com/office/drawing/2014/main" id="{A1170122-284C-4652-936B-78F112ED7BFB}"/>
              </a:ext>
            </a:extLst>
          </p:cNvPr>
          <p:cNvPicPr>
            <a:picLocks noGrp="1" noChangeAspect="1"/>
          </p:cNvPicPr>
          <p:nvPr>
            <p:ph type="pic" sz="quarter" idx="15"/>
          </p:nvPr>
        </p:nvPicPr>
        <p:blipFill>
          <a:blip r:embed="rId3"/>
          <a:srcRect l="49" r="49"/>
          <a:stretch>
            <a:fillRect/>
          </a:stretch>
        </p:blipFill>
        <p:spPr/>
      </p:pic>
    </p:spTree>
    <p:extLst>
      <p:ext uri="{BB962C8B-B14F-4D97-AF65-F5344CB8AC3E}">
        <p14:creationId xmlns:p14="http://schemas.microsoft.com/office/powerpoint/2010/main" val="1901092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712E58-443A-4B21-8293-4268065E48B1}"/>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3" name="Slide Number Placeholder 2">
            <a:extLst>
              <a:ext uri="{FF2B5EF4-FFF2-40B4-BE49-F238E27FC236}">
                <a16:creationId xmlns:a16="http://schemas.microsoft.com/office/drawing/2014/main" id="{1E618BED-8550-41A7-9F9E-0AB2EF509910}"/>
              </a:ext>
            </a:extLst>
          </p:cNvPr>
          <p:cNvSpPr>
            <a:spLocks noGrp="1"/>
          </p:cNvSpPr>
          <p:nvPr>
            <p:ph type="sldNum" sz="quarter" idx="12"/>
          </p:nvPr>
        </p:nvSpPr>
        <p:spPr/>
        <p:txBody>
          <a:bodyPr/>
          <a:lstStyle/>
          <a:p>
            <a:r>
              <a:rPr lang="da-DK" noProof="0"/>
              <a:t>Slide </a:t>
            </a:r>
            <a:fld id="{8A58E4B7-0C53-4D1B-89B3-DED3806AF999}" type="slidenum">
              <a:rPr lang="da-DK" noProof="0" smtClean="0"/>
              <a:pPr/>
              <a:t>16</a:t>
            </a:fld>
            <a:endParaRPr lang="da-DK" noProof="0"/>
          </a:p>
        </p:txBody>
      </p:sp>
      <p:sp>
        <p:nvSpPr>
          <p:cNvPr id="4" name="Text Placeholder 3">
            <a:extLst>
              <a:ext uri="{FF2B5EF4-FFF2-40B4-BE49-F238E27FC236}">
                <a16:creationId xmlns:a16="http://schemas.microsoft.com/office/drawing/2014/main" id="{AC47F7DF-75ED-4BF5-B619-D1277EC98EFB}"/>
              </a:ext>
            </a:extLst>
          </p:cNvPr>
          <p:cNvSpPr>
            <a:spLocks noGrp="1"/>
          </p:cNvSpPr>
          <p:nvPr>
            <p:ph type="body" sz="quarter" idx="13"/>
          </p:nvPr>
        </p:nvSpPr>
        <p:spPr>
          <a:xfrm>
            <a:off x="342000" y="3860800"/>
            <a:ext cx="11511114" cy="2448520"/>
          </a:xfrm>
          <a:solidFill>
            <a:schemeClr val="accent6"/>
          </a:solidFill>
        </p:spPr>
        <p:txBody>
          <a:bodyPr/>
          <a:lstStyle/>
          <a:p>
            <a:pPr marL="514350" indent="-514350">
              <a:buFont typeface="+mj-lt"/>
              <a:buAutoNum type="arabicPeriod" startAt="2"/>
            </a:pPr>
            <a:r>
              <a:rPr lang="en" dirty="0">
                <a:ea typeface="Arial"/>
                <a:cs typeface="Arial"/>
                <a:sym typeface="Arial"/>
                <a:rtl val="0"/>
              </a:rPr>
              <a:t>What characteristics might older adults with hearing impairment have that put them at risk for low health literacy abilities; or older deaf adults? </a:t>
            </a:r>
          </a:p>
          <a:p>
            <a:pPr lvl="0"/>
            <a:endParaRPr lang="en" dirty="0">
              <a:ea typeface="Arial"/>
              <a:cs typeface="Arial"/>
              <a:sym typeface="Arial"/>
              <a:rtl val="0"/>
            </a:endParaRPr>
          </a:p>
          <a:p>
            <a:endParaRPr lang="en-US" dirty="0"/>
          </a:p>
        </p:txBody>
      </p:sp>
      <p:sp>
        <p:nvSpPr>
          <p:cNvPr id="6" name="Title 5">
            <a:extLst>
              <a:ext uri="{FF2B5EF4-FFF2-40B4-BE49-F238E27FC236}">
                <a16:creationId xmlns:a16="http://schemas.microsoft.com/office/drawing/2014/main" id="{EBBA79B0-E3E3-4725-8F59-0F13E97FADEC}"/>
              </a:ext>
            </a:extLst>
          </p:cNvPr>
          <p:cNvSpPr>
            <a:spLocks noGrp="1"/>
          </p:cNvSpPr>
          <p:nvPr>
            <p:ph type="title"/>
          </p:nvPr>
        </p:nvSpPr>
        <p:spPr/>
        <p:txBody>
          <a:bodyPr/>
          <a:lstStyle/>
          <a:p>
            <a:r>
              <a:rPr lang="en-US" dirty="0"/>
              <a:t>Discussion point</a:t>
            </a:r>
          </a:p>
        </p:txBody>
      </p:sp>
      <p:pic>
        <p:nvPicPr>
          <p:cNvPr id="10" name="Picture Placeholder 9">
            <a:extLst>
              <a:ext uri="{FF2B5EF4-FFF2-40B4-BE49-F238E27FC236}">
                <a16:creationId xmlns:a16="http://schemas.microsoft.com/office/drawing/2014/main" id="{2F0B7B60-B20A-44A1-BB5B-38CF315415E6}"/>
              </a:ext>
            </a:extLst>
          </p:cNvPr>
          <p:cNvPicPr>
            <a:picLocks noGrp="1" noChangeAspect="1"/>
          </p:cNvPicPr>
          <p:nvPr>
            <p:ph type="pic" sz="quarter" idx="15"/>
          </p:nvPr>
        </p:nvPicPr>
        <p:blipFill>
          <a:blip r:embed="rId3"/>
          <a:srcRect l="25" r="25"/>
          <a:stretch>
            <a:fillRect/>
          </a:stretch>
        </p:blipFill>
        <p:spPr/>
      </p:pic>
    </p:spTree>
    <p:extLst>
      <p:ext uri="{BB962C8B-B14F-4D97-AF65-F5344CB8AC3E}">
        <p14:creationId xmlns:p14="http://schemas.microsoft.com/office/powerpoint/2010/main" val="2410585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967AE-1353-4C51-876D-44D088A7718E}"/>
              </a:ext>
            </a:extLst>
          </p:cNvPr>
          <p:cNvSpPr>
            <a:spLocks noGrp="1"/>
          </p:cNvSpPr>
          <p:nvPr>
            <p:ph type="title"/>
          </p:nvPr>
        </p:nvSpPr>
        <p:spPr/>
        <p:txBody>
          <a:bodyPr/>
          <a:lstStyle/>
          <a:p>
            <a:r>
              <a:rPr lang="en" dirty="0">
                <a:solidFill>
                  <a:srgbClr val="E63E4D"/>
                </a:solidFill>
                <a:sym typeface="Arial"/>
                <a:rtl val="0"/>
              </a:rPr>
              <a:t>Medical Vocabulary Knowledge</a:t>
            </a:r>
            <a:endParaRPr lang="en-US" dirty="0"/>
          </a:p>
        </p:txBody>
      </p:sp>
      <p:sp>
        <p:nvSpPr>
          <p:cNvPr id="4" name="Date Placeholder 3">
            <a:extLst>
              <a:ext uri="{FF2B5EF4-FFF2-40B4-BE49-F238E27FC236}">
                <a16:creationId xmlns:a16="http://schemas.microsoft.com/office/drawing/2014/main" id="{566E95B3-5322-4A56-A625-C69F62E147F6}"/>
              </a:ext>
            </a:extLst>
          </p:cNvPr>
          <p:cNvSpPr>
            <a:spLocks noGrp="1"/>
          </p:cNvSpPr>
          <p:nvPr>
            <p:ph type="dt" sz="half" idx="10"/>
          </p:nvPr>
        </p:nvSpPr>
        <p:spPr/>
        <p:txBody>
          <a:bodyPr/>
          <a:lstStyle/>
          <a:p>
            <a:pPr>
              <a:defRPr/>
            </a:pPr>
            <a:fld id="{606B9D7F-6EC7-4975-AEC7-F3DCA2F40530}" type="datetime6">
              <a:rPr lang="da-DK" smtClean="0"/>
              <a:t>25.1.2019</a:t>
            </a:fld>
            <a:endParaRPr lang="en-US" dirty="0"/>
          </a:p>
        </p:txBody>
      </p:sp>
      <p:sp>
        <p:nvSpPr>
          <p:cNvPr id="5" name="Slide Number Placeholder 4">
            <a:extLst>
              <a:ext uri="{FF2B5EF4-FFF2-40B4-BE49-F238E27FC236}">
                <a16:creationId xmlns:a16="http://schemas.microsoft.com/office/drawing/2014/main" id="{ABCCEBBB-C39B-4A99-978F-792A2127F9E1}"/>
              </a:ext>
            </a:extLst>
          </p:cNvPr>
          <p:cNvSpPr>
            <a:spLocks noGrp="1"/>
          </p:cNvSpPr>
          <p:nvPr>
            <p:ph type="sldNum" sz="quarter" idx="12"/>
          </p:nvPr>
        </p:nvSpPr>
        <p:spPr/>
        <p:txBody>
          <a:bodyPr/>
          <a:lstStyle/>
          <a:p>
            <a:pPr>
              <a:defRPr/>
            </a:pPr>
            <a:r>
              <a:rPr lang="da-DK"/>
              <a:t>Slide </a:t>
            </a:r>
            <a:fld id="{39142DA2-90D2-477F-B66F-E13748DCBB47}" type="slidenum">
              <a:rPr lang="da-DK" smtClean="0"/>
              <a:pPr>
                <a:defRPr/>
              </a:pPr>
              <a:t>17</a:t>
            </a:fld>
            <a:endParaRPr lang="en-US" dirty="0"/>
          </a:p>
        </p:txBody>
      </p:sp>
      <p:pic>
        <p:nvPicPr>
          <p:cNvPr id="6" name="Picture 5">
            <a:extLst>
              <a:ext uri="{FF2B5EF4-FFF2-40B4-BE49-F238E27FC236}">
                <a16:creationId xmlns:a16="http://schemas.microsoft.com/office/drawing/2014/main" id="{84543A3F-6774-4ACB-A4F9-DF613D399115}"/>
              </a:ext>
            </a:extLst>
          </p:cNvPr>
          <p:cNvPicPr>
            <a:picLocks noChangeAspect="1"/>
          </p:cNvPicPr>
          <p:nvPr/>
        </p:nvPicPr>
        <p:blipFill rotWithShape="1">
          <a:blip r:embed="rId3"/>
          <a:srcRect l="28940" t="53269" r="32756"/>
          <a:stretch/>
        </p:blipFill>
        <p:spPr>
          <a:xfrm>
            <a:off x="4439816" y="3382189"/>
            <a:ext cx="3240360" cy="2210941"/>
          </a:xfrm>
          <a:prstGeom prst="rect">
            <a:avLst/>
          </a:prstGeom>
        </p:spPr>
      </p:pic>
      <p:sp>
        <p:nvSpPr>
          <p:cNvPr id="7" name="TextBox 6">
            <a:extLst>
              <a:ext uri="{FF2B5EF4-FFF2-40B4-BE49-F238E27FC236}">
                <a16:creationId xmlns:a16="http://schemas.microsoft.com/office/drawing/2014/main" id="{1371EA48-37D0-4EE7-9207-87D44AD225A5}"/>
              </a:ext>
            </a:extLst>
          </p:cNvPr>
          <p:cNvSpPr txBox="1"/>
          <p:nvPr/>
        </p:nvSpPr>
        <p:spPr>
          <a:xfrm>
            <a:off x="1871473" y="1261872"/>
            <a:ext cx="8064895" cy="400110"/>
          </a:xfrm>
          <a:prstGeom prst="rect">
            <a:avLst/>
          </a:prstGeom>
          <a:noFill/>
        </p:spPr>
        <p:txBody>
          <a:bodyPr wrap="square" rtlCol="0">
            <a:spAutoFit/>
          </a:bodyPr>
          <a:lstStyle/>
          <a:p>
            <a:r>
              <a:rPr lang="en" sz="2000" dirty="0">
                <a:solidFill>
                  <a:schemeClr val="dk1"/>
                </a:solidFill>
                <a:latin typeface="+mn-lt"/>
                <a:ea typeface="Arial"/>
                <a:cs typeface="Arial"/>
                <a:sym typeface="Arial"/>
                <a:rtl val="0"/>
              </a:rPr>
              <a:t>Of 125 hospitalized patients…</a:t>
            </a:r>
            <a:endParaRPr lang="en-US" sz="2000" dirty="0">
              <a:latin typeface="+mn-lt"/>
            </a:endParaRPr>
          </a:p>
        </p:txBody>
      </p:sp>
      <p:sp>
        <p:nvSpPr>
          <p:cNvPr id="8" name="TextBox 7">
            <a:extLst>
              <a:ext uri="{FF2B5EF4-FFF2-40B4-BE49-F238E27FC236}">
                <a16:creationId xmlns:a16="http://schemas.microsoft.com/office/drawing/2014/main" id="{14D374EE-3DBA-4D9C-A443-07CAB7BEDE82}"/>
              </a:ext>
            </a:extLst>
          </p:cNvPr>
          <p:cNvSpPr txBox="1"/>
          <p:nvPr/>
        </p:nvSpPr>
        <p:spPr>
          <a:xfrm>
            <a:off x="8869738" y="6032322"/>
            <a:ext cx="1834774" cy="276999"/>
          </a:xfrm>
          <a:prstGeom prst="rect">
            <a:avLst/>
          </a:prstGeom>
          <a:noFill/>
        </p:spPr>
        <p:txBody>
          <a:bodyPr wrap="square" rtlCol="0">
            <a:spAutoFit/>
          </a:bodyPr>
          <a:lstStyle/>
          <a:p>
            <a:r>
              <a:rPr lang="en-US" sz="1200" dirty="0">
                <a:solidFill>
                  <a:srgbClr val="A1A19F"/>
                </a:solidFill>
                <a:latin typeface="+mn-lt"/>
              </a:rPr>
              <a:t>Williams et al. (2002)</a:t>
            </a:r>
          </a:p>
        </p:txBody>
      </p:sp>
      <p:sp>
        <p:nvSpPr>
          <p:cNvPr id="9" name="Oval Callout 13">
            <a:extLst>
              <a:ext uri="{FF2B5EF4-FFF2-40B4-BE49-F238E27FC236}">
                <a16:creationId xmlns:a16="http://schemas.microsoft.com/office/drawing/2014/main" id="{3EE3F08A-3698-4A17-881A-36B256340FE5}"/>
              </a:ext>
            </a:extLst>
          </p:cNvPr>
          <p:cNvSpPr/>
          <p:nvPr/>
        </p:nvSpPr>
        <p:spPr>
          <a:xfrm>
            <a:off x="7818718" y="3094156"/>
            <a:ext cx="2088232" cy="1224136"/>
          </a:xfrm>
          <a:prstGeom prst="wedgeEllipseCallout">
            <a:avLst>
              <a:gd name="adj1" fmla="val -56301"/>
              <a:gd name="adj2" fmla="val 52789"/>
            </a:avLst>
          </a:prstGeom>
          <a:solidFill>
            <a:srgbClr val="A1A19F">
              <a:alpha val="70000"/>
            </a:srgbClr>
          </a:solidFill>
          <a:ln>
            <a:solidFill>
              <a:srgbClr val="CECE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13% </a:t>
            </a:r>
            <a:r>
              <a:rPr lang="en-US" sz="1400" dirty="0"/>
              <a:t>of patients understood the word</a:t>
            </a:r>
          </a:p>
          <a:p>
            <a:pPr algn="ctr"/>
            <a:r>
              <a:rPr lang="en-US" sz="1400" b="1" dirty="0"/>
              <a:t>‘terminal’</a:t>
            </a:r>
          </a:p>
        </p:txBody>
      </p:sp>
      <p:sp>
        <p:nvSpPr>
          <p:cNvPr id="10" name="Oval Callout 14">
            <a:extLst>
              <a:ext uri="{FF2B5EF4-FFF2-40B4-BE49-F238E27FC236}">
                <a16:creationId xmlns:a16="http://schemas.microsoft.com/office/drawing/2014/main" id="{F8FDEC2C-F23D-4564-A8BD-C49CFAD3DC0D}"/>
              </a:ext>
            </a:extLst>
          </p:cNvPr>
          <p:cNvSpPr/>
          <p:nvPr/>
        </p:nvSpPr>
        <p:spPr>
          <a:xfrm>
            <a:off x="6626419" y="1870020"/>
            <a:ext cx="2088232" cy="1224136"/>
          </a:xfrm>
          <a:prstGeom prst="wedgeEllipseCallout">
            <a:avLst>
              <a:gd name="adj1" fmla="val -37035"/>
              <a:gd name="adj2" fmla="val 75199"/>
            </a:avLst>
          </a:prstGeom>
          <a:solidFill>
            <a:srgbClr val="A1A19F">
              <a:alpha val="70000"/>
            </a:srgbClr>
          </a:solidFill>
          <a:ln>
            <a:solidFill>
              <a:srgbClr val="CECE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18% </a:t>
            </a:r>
            <a:r>
              <a:rPr lang="en-US" sz="1400" dirty="0"/>
              <a:t>of patients understood the word</a:t>
            </a:r>
          </a:p>
          <a:p>
            <a:pPr algn="ctr"/>
            <a:r>
              <a:rPr lang="en-US" sz="1400" b="1" dirty="0"/>
              <a:t>‘malignant’</a:t>
            </a:r>
          </a:p>
        </p:txBody>
      </p:sp>
      <p:sp>
        <p:nvSpPr>
          <p:cNvPr id="11" name="Oval Callout 15">
            <a:extLst>
              <a:ext uri="{FF2B5EF4-FFF2-40B4-BE49-F238E27FC236}">
                <a16:creationId xmlns:a16="http://schemas.microsoft.com/office/drawing/2014/main" id="{1A1167CC-6720-4CDE-87AF-3F27FFDB78B3}"/>
              </a:ext>
            </a:extLst>
          </p:cNvPr>
          <p:cNvSpPr/>
          <p:nvPr/>
        </p:nvSpPr>
        <p:spPr>
          <a:xfrm>
            <a:off x="4203528" y="1870044"/>
            <a:ext cx="2088232" cy="1224136"/>
          </a:xfrm>
          <a:prstGeom prst="wedgeEllipseCallout">
            <a:avLst>
              <a:gd name="adj1" fmla="val 12008"/>
              <a:gd name="adj2" fmla="val 75946"/>
            </a:avLst>
          </a:prstGeom>
          <a:solidFill>
            <a:srgbClr val="A1A19F">
              <a:alpha val="70000"/>
            </a:srgbClr>
          </a:solidFill>
          <a:ln>
            <a:solidFill>
              <a:srgbClr val="CECE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22% </a:t>
            </a:r>
            <a:r>
              <a:rPr lang="en-US" sz="1400" dirty="0"/>
              <a:t>of patients understood the word</a:t>
            </a:r>
          </a:p>
          <a:p>
            <a:pPr algn="ctr"/>
            <a:r>
              <a:rPr lang="en-US" sz="1400" b="1" dirty="0"/>
              <a:t>‘nerve’</a:t>
            </a:r>
          </a:p>
        </p:txBody>
      </p:sp>
      <p:sp>
        <p:nvSpPr>
          <p:cNvPr id="12" name="Oval Callout 16">
            <a:extLst>
              <a:ext uri="{FF2B5EF4-FFF2-40B4-BE49-F238E27FC236}">
                <a16:creationId xmlns:a16="http://schemas.microsoft.com/office/drawing/2014/main" id="{1097F228-AFFF-4403-BF28-3A483709E486}"/>
              </a:ext>
            </a:extLst>
          </p:cNvPr>
          <p:cNvSpPr/>
          <p:nvPr/>
        </p:nvSpPr>
        <p:spPr>
          <a:xfrm>
            <a:off x="2279576" y="2848065"/>
            <a:ext cx="2088232" cy="1224136"/>
          </a:xfrm>
          <a:prstGeom prst="wedgeEllipseCallout">
            <a:avLst>
              <a:gd name="adj1" fmla="val 57110"/>
              <a:gd name="adj2" fmla="val 43826"/>
            </a:avLst>
          </a:prstGeom>
          <a:solidFill>
            <a:srgbClr val="A1A19F">
              <a:alpha val="70000"/>
            </a:srgbClr>
          </a:solidFill>
          <a:ln>
            <a:solidFill>
              <a:srgbClr val="CECE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33% </a:t>
            </a:r>
            <a:r>
              <a:rPr lang="en-US" sz="1400" dirty="0"/>
              <a:t>of patients understood the word</a:t>
            </a:r>
          </a:p>
          <a:p>
            <a:pPr algn="ctr"/>
            <a:r>
              <a:rPr lang="en-US" sz="1400" b="1" dirty="0"/>
              <a:t>‘orally’</a:t>
            </a:r>
          </a:p>
        </p:txBody>
      </p:sp>
      <p:sp>
        <p:nvSpPr>
          <p:cNvPr id="13" name="Oval Callout 17">
            <a:extLst>
              <a:ext uri="{FF2B5EF4-FFF2-40B4-BE49-F238E27FC236}">
                <a16:creationId xmlns:a16="http://schemas.microsoft.com/office/drawing/2014/main" id="{13A29E6F-AB8E-499C-9300-87939C518889}"/>
              </a:ext>
            </a:extLst>
          </p:cNvPr>
          <p:cNvSpPr/>
          <p:nvPr/>
        </p:nvSpPr>
        <p:spPr>
          <a:xfrm>
            <a:off x="2063552" y="4509120"/>
            <a:ext cx="2088232" cy="1224136"/>
          </a:xfrm>
          <a:prstGeom prst="wedgeEllipseCallout">
            <a:avLst>
              <a:gd name="adj1" fmla="val 69809"/>
              <a:gd name="adj2" fmla="val -20414"/>
            </a:avLst>
          </a:prstGeom>
          <a:solidFill>
            <a:srgbClr val="A1A19F">
              <a:alpha val="70000"/>
            </a:srgbClr>
          </a:solidFill>
          <a:ln>
            <a:solidFill>
              <a:srgbClr val="CECE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98% </a:t>
            </a:r>
            <a:r>
              <a:rPr lang="en-US" sz="1400" dirty="0"/>
              <a:t>of patients understood the word</a:t>
            </a:r>
          </a:p>
          <a:p>
            <a:pPr algn="ctr"/>
            <a:r>
              <a:rPr lang="en-US" sz="1400" b="1" dirty="0"/>
              <a:t>‘vomit’</a:t>
            </a:r>
          </a:p>
        </p:txBody>
      </p:sp>
      <p:sp>
        <p:nvSpPr>
          <p:cNvPr id="14" name="Rectangle 13">
            <a:extLst>
              <a:ext uri="{FF2B5EF4-FFF2-40B4-BE49-F238E27FC236}">
                <a16:creationId xmlns:a16="http://schemas.microsoft.com/office/drawing/2014/main" id="{9AC10A03-9617-4D2B-A7DB-49141B2F920A}"/>
              </a:ext>
            </a:extLst>
          </p:cNvPr>
          <p:cNvSpPr/>
          <p:nvPr/>
        </p:nvSpPr>
        <p:spPr>
          <a:xfrm>
            <a:off x="4655840" y="3218689"/>
            <a:ext cx="591804" cy="859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78A7AB8-F5E7-4B21-9C12-280BB8914E38}"/>
              </a:ext>
            </a:extLst>
          </p:cNvPr>
          <p:cNvSpPr/>
          <p:nvPr/>
        </p:nvSpPr>
        <p:spPr>
          <a:xfrm>
            <a:off x="6895958" y="3382009"/>
            <a:ext cx="879836" cy="69019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FF7364-8288-4C3A-8945-02BE13D1FD31}"/>
              </a:ext>
            </a:extLst>
          </p:cNvPr>
          <p:cNvSpPr/>
          <p:nvPr/>
        </p:nvSpPr>
        <p:spPr>
          <a:xfrm>
            <a:off x="4392580" y="3330811"/>
            <a:ext cx="591804" cy="5302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231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929CFE-1CC0-4B42-9F15-F8B296DA2559}"/>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3" name="Slide Number Placeholder 2">
            <a:extLst>
              <a:ext uri="{FF2B5EF4-FFF2-40B4-BE49-F238E27FC236}">
                <a16:creationId xmlns:a16="http://schemas.microsoft.com/office/drawing/2014/main" id="{10FE3AC2-8209-439F-9095-B0E273B5CE7F}"/>
              </a:ext>
            </a:extLst>
          </p:cNvPr>
          <p:cNvSpPr>
            <a:spLocks noGrp="1"/>
          </p:cNvSpPr>
          <p:nvPr>
            <p:ph type="sldNum" sz="quarter" idx="12"/>
          </p:nvPr>
        </p:nvSpPr>
        <p:spPr/>
        <p:txBody>
          <a:bodyPr/>
          <a:lstStyle/>
          <a:p>
            <a:r>
              <a:rPr lang="da-DK" noProof="0"/>
              <a:t>Slide </a:t>
            </a:r>
            <a:fld id="{8A58E4B7-0C53-4D1B-89B3-DED3806AF999}" type="slidenum">
              <a:rPr lang="da-DK" noProof="0" smtClean="0"/>
              <a:pPr/>
              <a:t>18</a:t>
            </a:fld>
            <a:endParaRPr lang="da-DK" noProof="0"/>
          </a:p>
        </p:txBody>
      </p:sp>
      <p:sp>
        <p:nvSpPr>
          <p:cNvPr id="4" name="Text Placeholder 3">
            <a:extLst>
              <a:ext uri="{FF2B5EF4-FFF2-40B4-BE49-F238E27FC236}">
                <a16:creationId xmlns:a16="http://schemas.microsoft.com/office/drawing/2014/main" id="{1D1BF539-FCF6-4CF6-83DA-D96A2F955559}"/>
              </a:ext>
            </a:extLst>
          </p:cNvPr>
          <p:cNvSpPr>
            <a:spLocks noGrp="1"/>
          </p:cNvSpPr>
          <p:nvPr>
            <p:ph type="body" sz="quarter" idx="13"/>
          </p:nvPr>
        </p:nvSpPr>
        <p:spPr>
          <a:xfrm>
            <a:off x="342000" y="1277897"/>
            <a:ext cx="11509527" cy="3447248"/>
          </a:xfrm>
          <a:solidFill>
            <a:schemeClr val="accent3"/>
          </a:solidFill>
        </p:spPr>
        <p:txBody>
          <a:bodyPr/>
          <a:lstStyle/>
          <a:p>
            <a:pPr algn="ctr">
              <a:lnSpc>
                <a:spcPct val="115000"/>
              </a:lnSpc>
              <a:spcAft>
                <a:spcPts val="0"/>
              </a:spcAft>
              <a:buClr>
                <a:schemeClr val="dk1"/>
              </a:buClr>
            </a:pPr>
            <a:r>
              <a:rPr lang="en" b="1" dirty="0">
                <a:ea typeface="Arial"/>
                <a:cs typeface="Arial"/>
                <a:sym typeface="Arial"/>
                <a:rtl val="0"/>
              </a:rPr>
              <a:t>Patients remember and understand </a:t>
            </a:r>
            <a:r>
              <a:rPr lang="en" b="1" u="sng" dirty="0">
                <a:ea typeface="Arial"/>
                <a:cs typeface="Arial"/>
                <a:sym typeface="Arial"/>
                <a:rtl val="0"/>
              </a:rPr>
              <a:t>less than half </a:t>
            </a:r>
          </a:p>
          <a:p>
            <a:pPr algn="ctr">
              <a:lnSpc>
                <a:spcPct val="115000"/>
              </a:lnSpc>
              <a:spcAft>
                <a:spcPts val="0"/>
              </a:spcAft>
              <a:buClr>
                <a:schemeClr val="dk1"/>
              </a:buClr>
            </a:pPr>
            <a:r>
              <a:rPr lang="en" b="1" dirty="0">
                <a:ea typeface="Arial"/>
                <a:cs typeface="Arial"/>
                <a:sym typeface="Arial"/>
                <a:rtl val="0"/>
              </a:rPr>
              <a:t>           of what is explained to them by clinicians.</a:t>
            </a:r>
            <a:r>
              <a:rPr lang="en" sz="2000" b="1" dirty="0">
                <a:ea typeface="Arial"/>
                <a:cs typeface="Arial"/>
                <a:sym typeface="Arial"/>
                <a:rtl val="0"/>
              </a:rPr>
              <a:t>	 	 	 	</a:t>
            </a:r>
          </a:p>
          <a:p>
            <a:pPr algn="just">
              <a:lnSpc>
                <a:spcPct val="115000"/>
              </a:lnSpc>
              <a:spcAft>
                <a:spcPts val="0"/>
              </a:spcAft>
              <a:buClr>
                <a:schemeClr val="dk1"/>
              </a:buClr>
            </a:pPr>
            <a:endParaRPr lang="en-US" sz="2000" b="1" dirty="0">
              <a:ea typeface="Arial"/>
              <a:cs typeface="Arial"/>
              <a:sym typeface="Arial"/>
              <a:rtl val="0"/>
            </a:endParaRPr>
          </a:p>
          <a:p>
            <a:pPr marL="457200" indent="-457200" algn="just">
              <a:lnSpc>
                <a:spcPct val="115000"/>
              </a:lnSpc>
              <a:spcAft>
                <a:spcPts val="0"/>
              </a:spcAft>
              <a:buClr>
                <a:schemeClr val="bg1"/>
              </a:buClr>
              <a:buSzPct val="100000"/>
              <a:buFont typeface="Arial" panose="020B0604020202020204" pitchFamily="34" charset="0"/>
              <a:buChar char="•"/>
            </a:pPr>
            <a:r>
              <a:rPr lang="en-US" sz="2000" dirty="0">
                <a:ea typeface="Arial"/>
                <a:cs typeface="Arial"/>
                <a:sym typeface="Arial"/>
                <a:rtl val="0"/>
              </a:rPr>
              <a:t>40-80% of medical information received is forgotten immediately</a:t>
            </a:r>
          </a:p>
          <a:p>
            <a:pPr marL="457200" indent="-457200" algn="just">
              <a:lnSpc>
                <a:spcPct val="115000"/>
              </a:lnSpc>
              <a:spcAft>
                <a:spcPts val="0"/>
              </a:spcAft>
              <a:buClr>
                <a:schemeClr val="bg1"/>
              </a:buClr>
              <a:buSzPct val="100000"/>
              <a:buFont typeface="Arial" panose="020B0604020202020204" pitchFamily="34" charset="0"/>
              <a:buChar char="•"/>
            </a:pPr>
            <a:r>
              <a:rPr lang="en-US" sz="2000" dirty="0">
                <a:ea typeface="Arial"/>
                <a:cs typeface="Arial"/>
                <a:sym typeface="Arial"/>
                <a:rtl val="0"/>
              </a:rPr>
              <a:t>~50% of the information retained is incorrect </a:t>
            </a:r>
          </a:p>
          <a:p>
            <a:pPr algn="just">
              <a:lnSpc>
                <a:spcPct val="115000"/>
              </a:lnSpc>
              <a:spcAft>
                <a:spcPts val="0"/>
              </a:spcAft>
              <a:buClr>
                <a:schemeClr val="dk1"/>
              </a:buClr>
            </a:pPr>
            <a:endParaRPr lang="en-US" sz="2000" dirty="0">
              <a:ea typeface="Arial"/>
              <a:cs typeface="Arial"/>
              <a:sym typeface="Arial"/>
              <a:rtl val="0"/>
            </a:endParaRPr>
          </a:p>
          <a:p>
            <a:pPr algn="just">
              <a:lnSpc>
                <a:spcPct val="115000"/>
              </a:lnSpc>
              <a:spcAft>
                <a:spcPts val="0"/>
              </a:spcAft>
              <a:buClr>
                <a:schemeClr val="dk1"/>
              </a:buClr>
              <a:buSzPct val="25000"/>
            </a:pPr>
            <a:r>
              <a:rPr lang="en-US" sz="2000" dirty="0">
                <a:ea typeface="Arial"/>
                <a:cs typeface="Arial"/>
                <a:sym typeface="Arial"/>
                <a:rtl val="0"/>
              </a:rPr>
              <a:t>Sources: </a:t>
            </a:r>
            <a:r>
              <a:rPr lang="en-US" sz="2000" dirty="0" err="1">
                <a:ea typeface="Arial"/>
                <a:cs typeface="Arial"/>
                <a:sym typeface="Arial"/>
                <a:rtl val="0"/>
              </a:rPr>
              <a:t>Kessels</a:t>
            </a:r>
            <a:r>
              <a:rPr lang="en-US" sz="2000" dirty="0">
                <a:ea typeface="Arial"/>
                <a:cs typeface="Arial"/>
                <a:sym typeface="Arial"/>
                <a:rtl val="0"/>
              </a:rPr>
              <a:t> (2003); Anderson et al. (1979); </a:t>
            </a:r>
            <a:r>
              <a:rPr lang="en-US" sz="2000" dirty="0" err="1">
                <a:ea typeface="Arial"/>
                <a:cs typeface="Arial"/>
                <a:sym typeface="Arial"/>
                <a:rtl val="0"/>
              </a:rPr>
              <a:t>Dewalt</a:t>
            </a:r>
            <a:r>
              <a:rPr lang="en-US" sz="2000" dirty="0">
                <a:ea typeface="Arial"/>
                <a:cs typeface="Arial"/>
                <a:sym typeface="Arial"/>
                <a:rtl val="0"/>
              </a:rPr>
              <a:t> et al. (2010)</a:t>
            </a:r>
          </a:p>
          <a:p>
            <a:endParaRPr lang="en-US" sz="2000" dirty="0"/>
          </a:p>
        </p:txBody>
      </p:sp>
      <p:sp>
        <p:nvSpPr>
          <p:cNvPr id="5" name="Text Placeholder 4">
            <a:extLst>
              <a:ext uri="{FF2B5EF4-FFF2-40B4-BE49-F238E27FC236}">
                <a16:creationId xmlns:a16="http://schemas.microsoft.com/office/drawing/2014/main" id="{0B4FA4C9-AA9E-421A-8CFA-E2CFCC6D4160}"/>
              </a:ext>
            </a:extLst>
          </p:cNvPr>
          <p:cNvSpPr>
            <a:spLocks noGrp="1"/>
          </p:cNvSpPr>
          <p:nvPr>
            <p:ph type="body" sz="quarter" idx="15"/>
          </p:nvPr>
        </p:nvSpPr>
        <p:spPr>
          <a:xfrm>
            <a:off x="342000" y="4887155"/>
            <a:ext cx="11509527" cy="1278149"/>
          </a:xfrm>
        </p:spPr>
        <p:txBody>
          <a:bodyPr/>
          <a:lstStyle/>
          <a:p>
            <a:r>
              <a:rPr lang="en" sz="2800" dirty="0">
                <a:ea typeface="Arial"/>
                <a:cs typeface="Arial"/>
                <a:sym typeface="Arial"/>
                <a:rtl val="0"/>
              </a:rPr>
              <a:t>It is essential to check and confirm patient understanding across oral, printed and web-based sources of information.</a:t>
            </a:r>
          </a:p>
        </p:txBody>
      </p:sp>
      <p:sp>
        <p:nvSpPr>
          <p:cNvPr id="6" name="Title 5">
            <a:extLst>
              <a:ext uri="{FF2B5EF4-FFF2-40B4-BE49-F238E27FC236}">
                <a16:creationId xmlns:a16="http://schemas.microsoft.com/office/drawing/2014/main" id="{6FC7FB08-07D8-4F9C-9A82-6F142B958D9A}"/>
              </a:ext>
            </a:extLst>
          </p:cNvPr>
          <p:cNvSpPr>
            <a:spLocks noGrp="1"/>
          </p:cNvSpPr>
          <p:nvPr>
            <p:ph type="title"/>
          </p:nvPr>
        </p:nvSpPr>
        <p:spPr/>
        <p:txBody>
          <a:bodyPr/>
          <a:lstStyle/>
          <a:p>
            <a:r>
              <a:rPr lang="en" dirty="0">
                <a:solidFill>
                  <a:srgbClr val="E63E4D"/>
                </a:solidFill>
                <a:latin typeface="Verdana" panose="020B0604030504040204" pitchFamily="34" charset="0"/>
                <a:sym typeface="Arial"/>
                <a:rtl val="0"/>
              </a:rPr>
              <a:t>Recall, Comprehension &amp; Health Literacy</a:t>
            </a:r>
            <a:br>
              <a:rPr lang="da-DK" dirty="0">
                <a:solidFill>
                  <a:srgbClr val="E63E4D"/>
                </a:solidFill>
                <a:latin typeface="Verdana" panose="020B0604030504040204" pitchFamily="34" charset="0"/>
              </a:rPr>
            </a:br>
            <a:endParaRPr lang="en-US" dirty="0"/>
          </a:p>
        </p:txBody>
      </p:sp>
    </p:spTree>
    <p:extLst>
      <p:ext uri="{BB962C8B-B14F-4D97-AF65-F5344CB8AC3E}">
        <p14:creationId xmlns:p14="http://schemas.microsoft.com/office/powerpoint/2010/main" val="643843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8C0C-3A5F-4E37-9A37-91BA98282C8D}"/>
              </a:ext>
            </a:extLst>
          </p:cNvPr>
          <p:cNvSpPr>
            <a:spLocks noGrp="1"/>
          </p:cNvSpPr>
          <p:nvPr>
            <p:ph type="title"/>
          </p:nvPr>
        </p:nvSpPr>
        <p:spPr/>
        <p:txBody>
          <a:bodyPr/>
          <a:lstStyle/>
          <a:p>
            <a:r>
              <a:rPr lang="en" dirty="0">
                <a:solidFill>
                  <a:srgbClr val="E63E4D"/>
                </a:solidFill>
              </a:rPr>
              <a:t>Ethnography</a:t>
            </a:r>
            <a:r>
              <a:rPr lang="en-US" dirty="0">
                <a:solidFill>
                  <a:srgbClr val="E63E4D"/>
                </a:solidFill>
              </a:rPr>
              <a:t>: What Did Kathleen’s Mother </a:t>
            </a:r>
            <a:br>
              <a:rPr lang="en-US" dirty="0">
                <a:solidFill>
                  <a:srgbClr val="E63E4D"/>
                </a:solidFill>
              </a:rPr>
            </a:br>
            <a:r>
              <a:rPr lang="en-US" dirty="0">
                <a:solidFill>
                  <a:srgbClr val="E63E4D"/>
                </a:solidFill>
              </a:rPr>
              <a:t>Understand?</a:t>
            </a:r>
            <a:endParaRPr lang="en-US" dirty="0"/>
          </a:p>
        </p:txBody>
      </p:sp>
      <p:sp>
        <p:nvSpPr>
          <p:cNvPr id="4" name="Date Placeholder 3">
            <a:extLst>
              <a:ext uri="{FF2B5EF4-FFF2-40B4-BE49-F238E27FC236}">
                <a16:creationId xmlns:a16="http://schemas.microsoft.com/office/drawing/2014/main" id="{37BA33AC-6BCB-4EBC-AAC3-B1EABC1AADA7}"/>
              </a:ext>
            </a:extLst>
          </p:cNvPr>
          <p:cNvSpPr>
            <a:spLocks noGrp="1"/>
          </p:cNvSpPr>
          <p:nvPr>
            <p:ph type="dt" sz="half" idx="10"/>
          </p:nvPr>
        </p:nvSpPr>
        <p:spPr/>
        <p:txBody>
          <a:bodyPr/>
          <a:lstStyle/>
          <a:p>
            <a:pPr>
              <a:defRPr/>
            </a:pPr>
            <a:fld id="{606B9D7F-6EC7-4975-AEC7-F3DCA2F40530}" type="datetime6">
              <a:rPr lang="da-DK" smtClean="0"/>
              <a:t>25.1.2019</a:t>
            </a:fld>
            <a:endParaRPr lang="en-US" dirty="0"/>
          </a:p>
        </p:txBody>
      </p:sp>
      <p:sp>
        <p:nvSpPr>
          <p:cNvPr id="5" name="Slide Number Placeholder 4">
            <a:extLst>
              <a:ext uri="{FF2B5EF4-FFF2-40B4-BE49-F238E27FC236}">
                <a16:creationId xmlns:a16="http://schemas.microsoft.com/office/drawing/2014/main" id="{C44879A2-2C82-47AA-A201-BFA1235F4C0E}"/>
              </a:ext>
            </a:extLst>
          </p:cNvPr>
          <p:cNvSpPr>
            <a:spLocks noGrp="1"/>
          </p:cNvSpPr>
          <p:nvPr>
            <p:ph type="sldNum" sz="quarter" idx="12"/>
          </p:nvPr>
        </p:nvSpPr>
        <p:spPr/>
        <p:txBody>
          <a:bodyPr/>
          <a:lstStyle/>
          <a:p>
            <a:pPr>
              <a:defRPr/>
            </a:pPr>
            <a:r>
              <a:rPr lang="da-DK"/>
              <a:t>Slide </a:t>
            </a:r>
            <a:fld id="{39142DA2-90D2-477F-B66F-E13748DCBB47}" type="slidenum">
              <a:rPr lang="da-DK" smtClean="0"/>
              <a:pPr>
                <a:defRPr/>
              </a:pPr>
              <a:t>19</a:t>
            </a:fld>
            <a:endParaRPr lang="en-US" dirty="0"/>
          </a:p>
        </p:txBody>
      </p:sp>
      <p:pic>
        <p:nvPicPr>
          <p:cNvPr id="6" name="Content Placeholder 5">
            <a:extLst>
              <a:ext uri="{FF2B5EF4-FFF2-40B4-BE49-F238E27FC236}">
                <a16:creationId xmlns:a16="http://schemas.microsoft.com/office/drawing/2014/main" id="{5E478AA5-40B0-40D0-A523-4BC6E5B400FA}"/>
              </a:ext>
            </a:extLst>
          </p:cNvPr>
          <p:cNvPicPr>
            <a:picLocks noGrp="1" noChangeAspect="1"/>
          </p:cNvPicPr>
          <p:nvPr>
            <p:ph idx="1"/>
          </p:nvPr>
        </p:nvPicPr>
        <p:blipFill rotWithShape="1">
          <a:blip r:embed="rId3"/>
          <a:srcRect l="19003" t="6784" b="20364"/>
          <a:stretch/>
        </p:blipFill>
        <p:spPr>
          <a:xfrm>
            <a:off x="1959414" y="1300424"/>
            <a:ext cx="8285872" cy="4836590"/>
          </a:xfrm>
          <a:prstGeom prst="rect">
            <a:avLst/>
          </a:prstGeom>
        </p:spPr>
      </p:pic>
    </p:spTree>
    <p:extLst>
      <p:ext uri="{BB962C8B-B14F-4D97-AF65-F5344CB8AC3E}">
        <p14:creationId xmlns:p14="http://schemas.microsoft.com/office/powerpoint/2010/main" val="2606069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AAE4DB-2415-48B6-955B-F4C2839EAA3D}"/>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3" name="Slide Number Placeholder 2">
            <a:extLst>
              <a:ext uri="{FF2B5EF4-FFF2-40B4-BE49-F238E27FC236}">
                <a16:creationId xmlns:a16="http://schemas.microsoft.com/office/drawing/2014/main" id="{1C6CDF42-0E05-41C9-8F35-7349F92943B2}"/>
              </a:ext>
            </a:extLst>
          </p:cNvPr>
          <p:cNvSpPr>
            <a:spLocks noGrp="1"/>
          </p:cNvSpPr>
          <p:nvPr>
            <p:ph type="sldNum" sz="quarter" idx="12"/>
          </p:nvPr>
        </p:nvSpPr>
        <p:spPr/>
        <p:txBody>
          <a:bodyPr/>
          <a:lstStyle/>
          <a:p>
            <a:r>
              <a:rPr lang="da-DK" noProof="0"/>
              <a:t>Slide </a:t>
            </a:r>
            <a:fld id="{8A58E4B7-0C53-4D1B-89B3-DED3806AF999}" type="slidenum">
              <a:rPr lang="da-DK" noProof="0" smtClean="0"/>
              <a:pPr/>
              <a:t>2</a:t>
            </a:fld>
            <a:endParaRPr lang="da-DK" noProof="0"/>
          </a:p>
        </p:txBody>
      </p:sp>
      <p:sp>
        <p:nvSpPr>
          <p:cNvPr id="4" name="Text Placeholder 3">
            <a:extLst>
              <a:ext uri="{FF2B5EF4-FFF2-40B4-BE49-F238E27FC236}">
                <a16:creationId xmlns:a16="http://schemas.microsoft.com/office/drawing/2014/main" id="{09BA8218-830D-4A52-8738-E5D92973ED09}"/>
              </a:ext>
            </a:extLst>
          </p:cNvPr>
          <p:cNvSpPr>
            <a:spLocks noGrp="1"/>
          </p:cNvSpPr>
          <p:nvPr>
            <p:ph type="body" sz="quarter" idx="13"/>
          </p:nvPr>
        </p:nvSpPr>
        <p:spPr>
          <a:xfrm>
            <a:off x="342000" y="1277896"/>
            <a:ext cx="11509527" cy="4959416"/>
          </a:xfrm>
          <a:solidFill>
            <a:schemeClr val="accent2"/>
          </a:solidFill>
        </p:spPr>
        <p:txBody>
          <a:bodyPr/>
          <a:lstStyle/>
          <a:p>
            <a:pPr marL="896938" indent="-896938">
              <a:spcBef>
                <a:spcPts val="600"/>
              </a:spcBef>
              <a:spcAft>
                <a:spcPts val="0"/>
              </a:spcAft>
              <a:buClr>
                <a:schemeClr val="dk1"/>
              </a:buClr>
              <a:buSzPct val="25000"/>
              <a:tabLst>
                <a:tab pos="355600" algn="l"/>
              </a:tabLst>
            </a:pPr>
            <a:r>
              <a:rPr lang="en-US" sz="2000" dirty="0">
                <a:ea typeface="Arial"/>
                <a:cs typeface="Arial"/>
                <a:sym typeface="Arial"/>
                <a:rtl val="0"/>
              </a:rPr>
              <a:t>Goal 1: To define health literacy and introduce how low health literacy is linked to patient outcomes</a:t>
            </a:r>
          </a:p>
          <a:p>
            <a:pPr marL="896938" indent="-896938">
              <a:spcAft>
                <a:spcPts val="0"/>
              </a:spcAft>
              <a:buClr>
                <a:schemeClr val="dk1"/>
              </a:buClr>
              <a:buSzPct val="25000"/>
            </a:pPr>
            <a:endParaRPr lang="en-US" sz="2000" dirty="0">
              <a:ea typeface="Arial"/>
              <a:cs typeface="Arial"/>
              <a:sym typeface="Arial"/>
              <a:rtl val="0"/>
            </a:endParaRPr>
          </a:p>
          <a:p>
            <a:pPr marL="896938" indent="-896938">
              <a:lnSpc>
                <a:spcPct val="150000"/>
              </a:lnSpc>
              <a:spcAft>
                <a:spcPts val="0"/>
              </a:spcAft>
              <a:buClr>
                <a:schemeClr val="dk1"/>
              </a:buClr>
              <a:buSzPct val="25000"/>
            </a:pPr>
            <a:r>
              <a:rPr lang="en-US" sz="2000" dirty="0">
                <a:ea typeface="Arial"/>
                <a:cs typeface="Arial"/>
                <a:sym typeface="Arial"/>
                <a:rtl val="0"/>
              </a:rPr>
              <a:t>Goal 2: To  examine how health literacy impacts patient behaviors such as:</a:t>
            </a:r>
          </a:p>
          <a:p>
            <a:pPr marL="896938" indent="-358775">
              <a:lnSpc>
                <a:spcPct val="150000"/>
              </a:lnSpc>
              <a:spcAft>
                <a:spcPts val="0"/>
              </a:spcAft>
              <a:buClr>
                <a:schemeClr val="bg1"/>
              </a:buClr>
              <a:buSzPct val="100000"/>
              <a:buFont typeface="Arial" panose="020B0604020202020204" pitchFamily="34" charset="0"/>
              <a:buChar char="•"/>
            </a:pPr>
            <a:r>
              <a:rPr lang="en-US" sz="2000" dirty="0">
                <a:ea typeface="Arial"/>
                <a:cs typeface="Arial"/>
                <a:sym typeface="Arial"/>
                <a:rtl val="0"/>
              </a:rPr>
              <a:t>self management</a:t>
            </a:r>
          </a:p>
          <a:p>
            <a:pPr marL="896938" indent="-358775">
              <a:spcAft>
                <a:spcPts val="0"/>
              </a:spcAft>
              <a:buClr>
                <a:schemeClr val="bg1"/>
              </a:buClr>
              <a:buSzPct val="100000"/>
              <a:buFont typeface="Arial" panose="020B0604020202020204" pitchFamily="34" charset="0"/>
              <a:buChar char="•"/>
            </a:pPr>
            <a:r>
              <a:rPr lang="en-US" sz="2000" dirty="0">
                <a:ea typeface="Arial"/>
                <a:cs typeface="Arial"/>
                <a:sym typeface="Arial"/>
                <a:rtl val="0"/>
              </a:rPr>
              <a:t>behavior change and internal motivation</a:t>
            </a:r>
          </a:p>
          <a:p>
            <a:pPr marL="896938" indent="-358775">
              <a:spcAft>
                <a:spcPts val="0"/>
              </a:spcAft>
              <a:buClr>
                <a:schemeClr val="bg1"/>
              </a:buClr>
              <a:buSzPct val="100000"/>
              <a:buFont typeface="Arial" panose="020B0604020202020204" pitchFamily="34" charset="0"/>
              <a:buChar char="•"/>
            </a:pPr>
            <a:r>
              <a:rPr lang="en-US" sz="2000" dirty="0">
                <a:ea typeface="Arial"/>
                <a:cs typeface="Arial"/>
                <a:sym typeface="Arial"/>
                <a:rtl val="0"/>
              </a:rPr>
              <a:t>Self efficacy</a:t>
            </a:r>
          </a:p>
          <a:p>
            <a:pPr marL="896938" indent="-896938">
              <a:spcAft>
                <a:spcPts val="0"/>
              </a:spcAft>
              <a:buClr>
                <a:schemeClr val="dk1"/>
              </a:buClr>
              <a:buSzPct val="25000"/>
            </a:pPr>
            <a:r>
              <a:rPr lang="en-US" sz="2000" dirty="0">
                <a:ea typeface="Arial"/>
                <a:cs typeface="Arial"/>
                <a:sym typeface="Arial"/>
                <a:rtl val="0"/>
              </a:rPr>
              <a:t>	</a:t>
            </a:r>
          </a:p>
          <a:p>
            <a:pPr marL="896938" indent="-896938">
              <a:spcAft>
                <a:spcPts val="0"/>
              </a:spcAft>
              <a:buClr>
                <a:schemeClr val="dk1"/>
              </a:buClr>
              <a:buSzPct val="25000"/>
            </a:pPr>
            <a:r>
              <a:rPr lang="en-US" sz="2000" dirty="0">
                <a:ea typeface="Arial"/>
                <a:cs typeface="Arial"/>
                <a:sym typeface="Arial"/>
                <a:rtl val="0"/>
              </a:rPr>
              <a:t>Goal 3: To introduce methods clinicians can use to assess health literacy across multimodal domains</a:t>
            </a:r>
          </a:p>
          <a:p>
            <a:pPr marL="896938" indent="-896938">
              <a:spcAft>
                <a:spcPts val="0"/>
              </a:spcAft>
              <a:buClr>
                <a:schemeClr val="dk1"/>
              </a:buClr>
            </a:pPr>
            <a:endParaRPr lang="en-US" sz="2000" dirty="0">
              <a:ea typeface="Arial"/>
              <a:cs typeface="Arial"/>
              <a:sym typeface="Arial"/>
              <a:rtl val="0"/>
            </a:endParaRPr>
          </a:p>
          <a:p>
            <a:pPr marL="896938" indent="-896938">
              <a:spcAft>
                <a:spcPts val="0"/>
              </a:spcAft>
              <a:buClr>
                <a:schemeClr val="dk1"/>
              </a:buClr>
              <a:buSzPct val="25000"/>
            </a:pPr>
            <a:r>
              <a:rPr lang="en-US" sz="2000" dirty="0">
                <a:ea typeface="Arial"/>
                <a:cs typeface="Arial"/>
                <a:sym typeface="Arial"/>
                <a:rtl val="0"/>
              </a:rPr>
              <a:t>Goal 4: To learn the importance of using appropriate health literate patient materials, including counseling and decision aids, across multimodal domains for diverse populations</a:t>
            </a:r>
          </a:p>
          <a:p>
            <a:pPr>
              <a:spcAft>
                <a:spcPts val="0"/>
              </a:spcAft>
              <a:buClr>
                <a:schemeClr val="dk1"/>
              </a:buClr>
              <a:buSzPct val="25000"/>
            </a:pPr>
            <a:r>
              <a:rPr lang="en-US" sz="2000" dirty="0">
                <a:ea typeface="Arial"/>
                <a:cs typeface="Arial"/>
                <a:sym typeface="Arial"/>
                <a:rtl val="0"/>
              </a:rPr>
              <a:t>	</a:t>
            </a:r>
          </a:p>
          <a:p>
            <a:pPr>
              <a:spcAft>
                <a:spcPts val="0"/>
              </a:spcAft>
              <a:buClr>
                <a:schemeClr val="dk1"/>
              </a:buClr>
              <a:buSzPct val="25000"/>
            </a:pPr>
            <a:r>
              <a:rPr lang="en-US" sz="2000" dirty="0">
                <a:ea typeface="Arial"/>
                <a:cs typeface="Arial"/>
                <a:sym typeface="Arial"/>
                <a:rtl val="0"/>
              </a:rPr>
              <a:t>	</a:t>
            </a:r>
          </a:p>
          <a:p>
            <a:pPr>
              <a:spcAft>
                <a:spcPts val="0"/>
              </a:spcAft>
              <a:buClr>
                <a:schemeClr val="dk1"/>
              </a:buClr>
              <a:buSzPct val="25000"/>
            </a:pPr>
            <a:r>
              <a:rPr lang="en-US" sz="2000" dirty="0">
                <a:ea typeface="Arial"/>
                <a:cs typeface="Arial"/>
                <a:sym typeface="Arial"/>
                <a:rtl val="0"/>
              </a:rPr>
              <a:t> </a:t>
            </a:r>
          </a:p>
          <a:p>
            <a:endParaRPr lang="en-US" sz="2000" dirty="0"/>
          </a:p>
        </p:txBody>
      </p:sp>
      <p:sp>
        <p:nvSpPr>
          <p:cNvPr id="6" name="Title 5">
            <a:extLst>
              <a:ext uri="{FF2B5EF4-FFF2-40B4-BE49-F238E27FC236}">
                <a16:creationId xmlns:a16="http://schemas.microsoft.com/office/drawing/2014/main" id="{72BADFCF-B35B-46F8-AD98-C2A2876F7A7D}"/>
              </a:ext>
            </a:extLst>
          </p:cNvPr>
          <p:cNvSpPr>
            <a:spLocks noGrp="1"/>
          </p:cNvSpPr>
          <p:nvPr>
            <p:ph type="title"/>
          </p:nvPr>
        </p:nvSpPr>
        <p:spPr/>
        <p:txBody>
          <a:bodyPr/>
          <a:lstStyle/>
          <a:p>
            <a:r>
              <a:rPr lang="da-DK" dirty="0"/>
              <a:t>GOALS</a:t>
            </a:r>
            <a:endParaRPr lang="en-US" dirty="0"/>
          </a:p>
        </p:txBody>
      </p:sp>
    </p:spTree>
    <p:extLst>
      <p:ext uri="{BB962C8B-B14F-4D97-AF65-F5344CB8AC3E}">
        <p14:creationId xmlns:p14="http://schemas.microsoft.com/office/powerpoint/2010/main" val="1339693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EC0EB-B507-4ACC-A423-58373C858157}"/>
              </a:ext>
            </a:extLst>
          </p:cNvPr>
          <p:cNvSpPr>
            <a:spLocks noGrp="1"/>
          </p:cNvSpPr>
          <p:nvPr>
            <p:ph type="title"/>
          </p:nvPr>
        </p:nvSpPr>
        <p:spPr/>
        <p:txBody>
          <a:bodyPr/>
          <a:lstStyle/>
          <a:p>
            <a:r>
              <a:rPr lang="en" dirty="0">
                <a:solidFill>
                  <a:srgbClr val="E63E4D"/>
                </a:solidFill>
                <a:latin typeface="Verdana" panose="020B0604030504040204" pitchFamily="34" charset="0"/>
                <a:sym typeface="Arial"/>
                <a:rtl val="0"/>
              </a:rPr>
              <a:t>Health Literacy: The Right to Understand</a:t>
            </a:r>
            <a:br>
              <a:rPr lang="da-DK" dirty="0">
                <a:solidFill>
                  <a:srgbClr val="E63E4D"/>
                </a:solidFill>
                <a:latin typeface="Verdana" panose="020B0604030504040204" pitchFamily="34" charset="0"/>
              </a:rPr>
            </a:br>
            <a:endParaRPr lang="en-US" dirty="0"/>
          </a:p>
        </p:txBody>
      </p:sp>
      <p:sp>
        <p:nvSpPr>
          <p:cNvPr id="3" name="Date Placeholder 2">
            <a:extLst>
              <a:ext uri="{FF2B5EF4-FFF2-40B4-BE49-F238E27FC236}">
                <a16:creationId xmlns:a16="http://schemas.microsoft.com/office/drawing/2014/main" id="{8800E553-DD73-4722-B09E-25C493363ECD}"/>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Slide Number Placeholder 3">
            <a:extLst>
              <a:ext uri="{FF2B5EF4-FFF2-40B4-BE49-F238E27FC236}">
                <a16:creationId xmlns:a16="http://schemas.microsoft.com/office/drawing/2014/main" id="{EFFA94BC-AD82-45F8-8414-AAC54354BBC7}"/>
              </a:ext>
            </a:extLst>
          </p:cNvPr>
          <p:cNvSpPr>
            <a:spLocks noGrp="1"/>
          </p:cNvSpPr>
          <p:nvPr>
            <p:ph type="sldNum" sz="quarter" idx="12"/>
          </p:nvPr>
        </p:nvSpPr>
        <p:spPr/>
        <p:txBody>
          <a:bodyPr/>
          <a:lstStyle/>
          <a:p>
            <a:r>
              <a:rPr lang="da-DK" noProof="0"/>
              <a:t>Slide </a:t>
            </a:r>
            <a:fld id="{8A58E4B7-0C53-4D1B-89B3-DED3806AF999}" type="slidenum">
              <a:rPr lang="da-DK" noProof="0" smtClean="0"/>
              <a:pPr/>
              <a:t>20</a:t>
            </a:fld>
            <a:endParaRPr lang="da-DK" noProof="0"/>
          </a:p>
        </p:txBody>
      </p:sp>
      <p:sp>
        <p:nvSpPr>
          <p:cNvPr id="5" name="Text Placeholder 4">
            <a:extLst>
              <a:ext uri="{FF2B5EF4-FFF2-40B4-BE49-F238E27FC236}">
                <a16:creationId xmlns:a16="http://schemas.microsoft.com/office/drawing/2014/main" id="{A6375437-3613-4170-9943-BE85E330B97B}"/>
              </a:ext>
            </a:extLst>
          </p:cNvPr>
          <p:cNvSpPr>
            <a:spLocks noGrp="1"/>
          </p:cNvSpPr>
          <p:nvPr>
            <p:ph type="body" sz="quarter" idx="13"/>
          </p:nvPr>
        </p:nvSpPr>
        <p:spPr>
          <a:solidFill>
            <a:schemeClr val="accent2"/>
          </a:solidFill>
        </p:spPr>
        <p:txBody>
          <a:bodyPr/>
          <a:lstStyle/>
          <a:p>
            <a:pPr>
              <a:spcBef>
                <a:spcPts val="0"/>
              </a:spcBef>
              <a:spcAft>
                <a:spcPts val="0"/>
              </a:spcAft>
              <a:buClr>
                <a:srgbClr val="000000"/>
              </a:buClr>
              <a:buSzPct val="25000"/>
            </a:pPr>
            <a:endParaRPr lang="en-US" dirty="0">
              <a:ea typeface="Arial"/>
              <a:cs typeface="Arial"/>
              <a:sym typeface="Arial"/>
              <a:rtl val="0"/>
            </a:endParaRPr>
          </a:p>
          <a:p>
            <a:pPr>
              <a:spcBef>
                <a:spcPts val="0"/>
              </a:spcBef>
              <a:spcAft>
                <a:spcPts val="0"/>
              </a:spcAft>
              <a:buClr>
                <a:srgbClr val="000000"/>
              </a:buClr>
              <a:buSzPct val="25000"/>
            </a:pPr>
            <a:r>
              <a:rPr lang="en-US" dirty="0">
                <a:ea typeface="Arial"/>
                <a:cs typeface="Arial"/>
                <a:sym typeface="Arial"/>
                <a:rtl val="0"/>
              </a:rPr>
              <a:t>“It is neither just, nor fair, to expect a patient to make appropriate health decisions and safely manage his/her care without first understanding the information needed to do so.”</a:t>
            </a:r>
          </a:p>
          <a:p>
            <a:pPr algn="r">
              <a:spcBef>
                <a:spcPts val="0"/>
              </a:spcBef>
              <a:spcAft>
                <a:spcPts val="0"/>
              </a:spcAft>
              <a:buClr>
                <a:srgbClr val="000000"/>
              </a:buClr>
              <a:buSzPct val="25000"/>
            </a:pPr>
            <a:r>
              <a:rPr lang="en-US" sz="1800" dirty="0">
                <a:ea typeface="Arial"/>
                <a:cs typeface="Arial"/>
                <a:sym typeface="Arial"/>
                <a:rtl val="0"/>
              </a:rPr>
              <a:t>AMA (2007)</a:t>
            </a:r>
          </a:p>
          <a:p>
            <a:endParaRPr lang="en-US" dirty="0"/>
          </a:p>
        </p:txBody>
      </p:sp>
      <p:pic>
        <p:nvPicPr>
          <p:cNvPr id="8" name="Shape 223">
            <a:extLst>
              <a:ext uri="{FF2B5EF4-FFF2-40B4-BE49-F238E27FC236}">
                <a16:creationId xmlns:a16="http://schemas.microsoft.com/office/drawing/2014/main" id="{ABFD7083-66FA-4DFA-97B8-8E362B5B0141}"/>
              </a:ext>
            </a:extLst>
          </p:cNvPr>
          <p:cNvPicPr preferRelativeResize="0"/>
          <p:nvPr/>
        </p:nvPicPr>
        <p:blipFill rotWithShape="1">
          <a:blip r:embed="rId3">
            <a:alphaModFix/>
            <a:duotone>
              <a:prstClr val="black"/>
              <a:schemeClr val="accent3">
                <a:tint val="45000"/>
                <a:satMod val="400000"/>
              </a:schemeClr>
            </a:duotone>
          </a:blip>
          <a:srcRect/>
          <a:stretch/>
        </p:blipFill>
        <p:spPr>
          <a:xfrm>
            <a:off x="7464152" y="1916832"/>
            <a:ext cx="3277463" cy="3170857"/>
          </a:xfrm>
          <a:prstGeom prst="rect">
            <a:avLst/>
          </a:prstGeom>
          <a:noFill/>
          <a:ln>
            <a:noFill/>
          </a:ln>
        </p:spPr>
      </p:pic>
    </p:spTree>
    <p:extLst>
      <p:ext uri="{BB962C8B-B14F-4D97-AF65-F5344CB8AC3E}">
        <p14:creationId xmlns:p14="http://schemas.microsoft.com/office/powerpoint/2010/main" val="1024778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AAE4DB-2415-48B6-955B-F4C2839EAA3D}"/>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3" name="Slide Number Placeholder 2">
            <a:extLst>
              <a:ext uri="{FF2B5EF4-FFF2-40B4-BE49-F238E27FC236}">
                <a16:creationId xmlns:a16="http://schemas.microsoft.com/office/drawing/2014/main" id="{1C6CDF42-0E05-41C9-8F35-7349F92943B2}"/>
              </a:ext>
            </a:extLst>
          </p:cNvPr>
          <p:cNvSpPr>
            <a:spLocks noGrp="1"/>
          </p:cNvSpPr>
          <p:nvPr>
            <p:ph type="sldNum" sz="quarter" idx="12"/>
          </p:nvPr>
        </p:nvSpPr>
        <p:spPr/>
        <p:txBody>
          <a:bodyPr/>
          <a:lstStyle/>
          <a:p>
            <a:r>
              <a:rPr lang="da-DK" noProof="0"/>
              <a:t>Slide </a:t>
            </a:r>
            <a:fld id="{8A58E4B7-0C53-4D1B-89B3-DED3806AF999}" type="slidenum">
              <a:rPr lang="da-DK" noProof="0" smtClean="0"/>
              <a:pPr/>
              <a:t>21</a:t>
            </a:fld>
            <a:endParaRPr lang="da-DK" noProof="0"/>
          </a:p>
        </p:txBody>
      </p:sp>
      <p:sp>
        <p:nvSpPr>
          <p:cNvPr id="4" name="Text Placeholder 3">
            <a:extLst>
              <a:ext uri="{FF2B5EF4-FFF2-40B4-BE49-F238E27FC236}">
                <a16:creationId xmlns:a16="http://schemas.microsoft.com/office/drawing/2014/main" id="{09BA8218-830D-4A52-8738-E5D92973ED09}"/>
              </a:ext>
            </a:extLst>
          </p:cNvPr>
          <p:cNvSpPr>
            <a:spLocks noGrp="1"/>
          </p:cNvSpPr>
          <p:nvPr>
            <p:ph type="body" sz="quarter" idx="13"/>
          </p:nvPr>
        </p:nvSpPr>
        <p:spPr>
          <a:xfrm>
            <a:off x="342000" y="1277896"/>
            <a:ext cx="11509527" cy="4959416"/>
          </a:xfrm>
          <a:solidFill>
            <a:schemeClr val="tx2"/>
          </a:solidFill>
        </p:spPr>
        <p:txBody>
          <a:bodyPr/>
          <a:lstStyle/>
          <a:p>
            <a:pPr marL="355600" indent="-355600">
              <a:spcBef>
                <a:spcPts val="0"/>
              </a:spcBef>
              <a:spcAft>
                <a:spcPts val="0"/>
              </a:spcAft>
              <a:buClr>
                <a:schemeClr val="bg1"/>
              </a:buClr>
              <a:buSzPct val="100000"/>
              <a:buFont typeface="Arial" panose="020B0604020202020204" pitchFamily="34" charset="0"/>
              <a:buChar char="•"/>
            </a:pPr>
            <a:r>
              <a:rPr lang="en-US" sz="2400" dirty="0">
                <a:ea typeface="Arial"/>
                <a:cs typeface="Arial"/>
                <a:sym typeface="Arial"/>
                <a:rtl val="0"/>
              </a:rPr>
              <a:t>What is the predicted health literacy of patients receiving audiological services?</a:t>
            </a:r>
          </a:p>
          <a:p>
            <a:pPr marL="355600" indent="-355600">
              <a:spcBef>
                <a:spcPts val="1000"/>
              </a:spcBef>
              <a:spcAft>
                <a:spcPts val="0"/>
              </a:spcAft>
              <a:buClr>
                <a:schemeClr val="bg1"/>
              </a:buClr>
              <a:buSzPct val="100000"/>
              <a:buFont typeface="Arial" panose="020B0604020202020204" pitchFamily="34" charset="0"/>
              <a:buChar char="•"/>
            </a:pPr>
            <a:r>
              <a:rPr lang="en-US" sz="2400" dirty="0">
                <a:ea typeface="Arial"/>
                <a:cs typeface="Arial"/>
                <a:sym typeface="Arial"/>
                <a:rtl val="0"/>
              </a:rPr>
              <a:t>Are there significant differences present in the level of language used by patients and the average level of reading among U.S. adults?</a:t>
            </a:r>
          </a:p>
          <a:p>
            <a:pPr marL="355600" indent="-355600">
              <a:spcBef>
                <a:spcPts val="1000"/>
              </a:spcBef>
              <a:spcAft>
                <a:spcPts val="0"/>
              </a:spcAft>
              <a:buClr>
                <a:schemeClr val="bg1"/>
              </a:buClr>
              <a:buSzPct val="100000"/>
              <a:buFont typeface="Arial" panose="020B0604020202020204" pitchFamily="34" charset="0"/>
              <a:buChar char="•"/>
            </a:pPr>
            <a:r>
              <a:rPr lang="en-US" sz="2400" dirty="0">
                <a:ea typeface="Arial"/>
                <a:cs typeface="Arial"/>
                <a:sym typeface="Arial"/>
                <a:rtl val="0"/>
              </a:rPr>
              <a:t>Are there significant differences present between the level of language used by audiologists and patients? </a:t>
            </a:r>
          </a:p>
          <a:p>
            <a:pPr marL="355600" indent="-355600">
              <a:spcBef>
                <a:spcPts val="1000"/>
              </a:spcBef>
              <a:spcAft>
                <a:spcPts val="0"/>
              </a:spcAft>
              <a:buClr>
                <a:schemeClr val="bg1"/>
              </a:buClr>
              <a:buSzPct val="100000"/>
              <a:buFont typeface="Arial" panose="020B0604020202020204" pitchFamily="34" charset="0"/>
              <a:buChar char="•"/>
            </a:pPr>
            <a:r>
              <a:rPr lang="en-US" sz="2400" dirty="0">
                <a:ea typeface="Arial"/>
                <a:cs typeface="Arial"/>
                <a:sym typeface="Arial"/>
                <a:rtl val="0"/>
              </a:rPr>
              <a:t>Are there significant differences present in the level of patient education materials (i.e. hearing aid instruction guide) and the level of language used by audiologists? </a:t>
            </a:r>
          </a:p>
          <a:p>
            <a:pPr marL="355600" indent="-355600">
              <a:spcBef>
                <a:spcPts val="1000"/>
              </a:spcBef>
              <a:spcAft>
                <a:spcPts val="0"/>
              </a:spcAft>
              <a:buClr>
                <a:schemeClr val="bg1"/>
              </a:buClr>
              <a:buSzPct val="100000"/>
              <a:buFont typeface="Arial" panose="020B0604020202020204" pitchFamily="34" charset="0"/>
              <a:buChar char="•"/>
            </a:pPr>
            <a:r>
              <a:rPr lang="en-US" sz="2400" dirty="0">
                <a:ea typeface="Arial"/>
                <a:cs typeface="Arial"/>
                <a:sym typeface="Arial"/>
                <a:rtl val="0"/>
              </a:rPr>
              <a:t>Are there patient demographic variables present that are good predictors of the language used by audiologists? </a:t>
            </a:r>
          </a:p>
          <a:p>
            <a:pPr>
              <a:spcBef>
                <a:spcPts val="0"/>
              </a:spcBef>
              <a:spcAft>
                <a:spcPts val="0"/>
              </a:spcAft>
              <a:buClr>
                <a:schemeClr val="dk1"/>
              </a:buClr>
            </a:pPr>
            <a:r>
              <a:rPr lang="en" sz="2400" dirty="0">
                <a:solidFill>
                  <a:srgbClr val="A1A19F"/>
                </a:solidFill>
                <a:ea typeface="Arial"/>
                <a:cs typeface="Arial"/>
                <a:sym typeface="Arial"/>
                <a:rtl val="0"/>
              </a:rPr>
              <a:t>																	</a:t>
            </a:r>
            <a:r>
              <a:rPr lang="en" sz="1800" dirty="0">
                <a:ea typeface="Arial"/>
                <a:cs typeface="Arial"/>
                <a:sym typeface="Arial"/>
                <a:rtl val="0"/>
              </a:rPr>
              <a:t>Nair &amp; Cienkowski (2010)</a:t>
            </a:r>
          </a:p>
          <a:p>
            <a:pPr marL="355600" indent="-355600">
              <a:spcBef>
                <a:spcPts val="0"/>
              </a:spcBef>
              <a:spcAft>
                <a:spcPts val="0"/>
              </a:spcAft>
              <a:buClr>
                <a:schemeClr val="dk1"/>
              </a:buClr>
              <a:buFont typeface="Arial" panose="020B0604020202020204" pitchFamily="34" charset="0"/>
              <a:buChar char="•"/>
            </a:pPr>
            <a:endParaRPr lang="en-US" sz="2400" dirty="0">
              <a:ea typeface="Arial"/>
              <a:cs typeface="Arial"/>
              <a:sym typeface="Arial"/>
              <a:rtl val="0"/>
            </a:endParaRPr>
          </a:p>
        </p:txBody>
      </p:sp>
      <p:sp>
        <p:nvSpPr>
          <p:cNvPr id="6" name="Title 5">
            <a:extLst>
              <a:ext uri="{FF2B5EF4-FFF2-40B4-BE49-F238E27FC236}">
                <a16:creationId xmlns:a16="http://schemas.microsoft.com/office/drawing/2014/main" id="{72BADFCF-B35B-46F8-AD98-C2A2876F7A7D}"/>
              </a:ext>
            </a:extLst>
          </p:cNvPr>
          <p:cNvSpPr>
            <a:spLocks noGrp="1"/>
          </p:cNvSpPr>
          <p:nvPr>
            <p:ph type="title"/>
          </p:nvPr>
        </p:nvSpPr>
        <p:spPr/>
        <p:txBody>
          <a:bodyPr/>
          <a:lstStyle/>
          <a:p>
            <a:pPr>
              <a:spcBef>
                <a:spcPts val="0"/>
              </a:spcBef>
              <a:spcAft>
                <a:spcPts val="0"/>
              </a:spcAft>
              <a:buClr>
                <a:schemeClr val="dk1"/>
              </a:buClr>
              <a:buSzPct val="25000"/>
            </a:pPr>
            <a:r>
              <a:rPr lang="en" dirty="0">
                <a:solidFill>
                  <a:srgbClr val="E63E4D"/>
                </a:solidFill>
                <a:latin typeface="Verdana" panose="020B0604030504040204" pitchFamily="34" charset="0"/>
                <a:sym typeface="Arial"/>
                <a:rtl val="0"/>
              </a:rPr>
              <a:t>Impact of Health Literacy on Patient Understanding &amp; Counseling</a:t>
            </a:r>
            <a:r>
              <a:rPr lang="en-US" dirty="0">
                <a:solidFill>
                  <a:srgbClr val="E63E4D"/>
                </a:solidFill>
                <a:latin typeface="Verdana" panose="020B0604030504040204" pitchFamily="34" charset="0"/>
                <a:sym typeface="Arial"/>
                <a:rtl val="0"/>
              </a:rPr>
              <a:t> in Audiology</a:t>
            </a:r>
            <a:endParaRPr lang="da-DK" dirty="0">
              <a:solidFill>
                <a:srgbClr val="E63E4D"/>
              </a:solidFill>
              <a:latin typeface="Verdana" panose="020B0604030504040204" pitchFamily="34" charset="0"/>
            </a:endParaRPr>
          </a:p>
        </p:txBody>
      </p:sp>
    </p:spTree>
    <p:extLst>
      <p:ext uri="{BB962C8B-B14F-4D97-AF65-F5344CB8AC3E}">
        <p14:creationId xmlns:p14="http://schemas.microsoft.com/office/powerpoint/2010/main" val="1289812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AAE4DB-2415-48B6-955B-F4C2839EAA3D}"/>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3" name="Slide Number Placeholder 2">
            <a:extLst>
              <a:ext uri="{FF2B5EF4-FFF2-40B4-BE49-F238E27FC236}">
                <a16:creationId xmlns:a16="http://schemas.microsoft.com/office/drawing/2014/main" id="{1C6CDF42-0E05-41C9-8F35-7349F92943B2}"/>
              </a:ext>
            </a:extLst>
          </p:cNvPr>
          <p:cNvSpPr>
            <a:spLocks noGrp="1"/>
          </p:cNvSpPr>
          <p:nvPr>
            <p:ph type="sldNum" sz="quarter" idx="12"/>
          </p:nvPr>
        </p:nvSpPr>
        <p:spPr/>
        <p:txBody>
          <a:bodyPr/>
          <a:lstStyle/>
          <a:p>
            <a:r>
              <a:rPr lang="da-DK" noProof="0"/>
              <a:t>Slide </a:t>
            </a:r>
            <a:fld id="{8A58E4B7-0C53-4D1B-89B3-DED3806AF999}" type="slidenum">
              <a:rPr lang="da-DK" noProof="0" smtClean="0"/>
              <a:pPr/>
              <a:t>22</a:t>
            </a:fld>
            <a:endParaRPr lang="da-DK" noProof="0"/>
          </a:p>
        </p:txBody>
      </p:sp>
      <p:sp>
        <p:nvSpPr>
          <p:cNvPr id="4" name="Text Placeholder 3">
            <a:extLst>
              <a:ext uri="{FF2B5EF4-FFF2-40B4-BE49-F238E27FC236}">
                <a16:creationId xmlns:a16="http://schemas.microsoft.com/office/drawing/2014/main" id="{09BA8218-830D-4A52-8738-E5D92973ED09}"/>
              </a:ext>
            </a:extLst>
          </p:cNvPr>
          <p:cNvSpPr>
            <a:spLocks noGrp="1"/>
          </p:cNvSpPr>
          <p:nvPr>
            <p:ph type="body" sz="quarter" idx="13"/>
          </p:nvPr>
        </p:nvSpPr>
        <p:spPr>
          <a:xfrm>
            <a:off x="342000" y="1277896"/>
            <a:ext cx="11509527" cy="4959416"/>
          </a:xfrm>
          <a:solidFill>
            <a:schemeClr val="accent6"/>
          </a:solidFill>
        </p:spPr>
        <p:txBody>
          <a:bodyPr/>
          <a:lstStyle/>
          <a:p>
            <a:pPr marL="342900" indent="-342900">
              <a:spcBef>
                <a:spcPts val="0"/>
              </a:spcBef>
              <a:spcAft>
                <a:spcPts val="0"/>
              </a:spcAft>
              <a:buClr>
                <a:schemeClr val="bg1"/>
              </a:buClr>
              <a:buSzPct val="100000"/>
              <a:buFont typeface="Arial" panose="020B0604020202020204" pitchFamily="34" charset="0"/>
              <a:buChar char="•"/>
            </a:pPr>
            <a:r>
              <a:rPr lang="en-US" sz="2200" dirty="0">
                <a:ea typeface="Arial"/>
                <a:cs typeface="Arial"/>
                <a:sym typeface="Arial"/>
                <a:rtl val="0"/>
              </a:rPr>
              <a:t>3 experienced audiologists from the university clinic</a:t>
            </a:r>
          </a:p>
          <a:p>
            <a:pPr marL="342900" indent="-342900">
              <a:spcBef>
                <a:spcPts val="0"/>
              </a:spcBef>
              <a:spcAft>
                <a:spcPts val="0"/>
              </a:spcAft>
              <a:buClr>
                <a:schemeClr val="bg1"/>
              </a:buClr>
              <a:buSzPct val="100000"/>
              <a:buFont typeface="Arial" panose="020B0604020202020204" pitchFamily="34" charset="0"/>
              <a:buChar char="•"/>
            </a:pPr>
            <a:r>
              <a:rPr lang="en-US" sz="2200" dirty="0">
                <a:ea typeface="Arial"/>
                <a:cs typeface="Arial"/>
                <a:sym typeface="Arial"/>
                <a:rtl val="0"/>
              </a:rPr>
              <a:t>12 adult hearing impaired participants</a:t>
            </a:r>
          </a:p>
          <a:p>
            <a:pPr marL="342900" indent="-342900">
              <a:spcBef>
                <a:spcPts val="0"/>
              </a:spcBef>
              <a:spcAft>
                <a:spcPts val="0"/>
              </a:spcAft>
              <a:buClr>
                <a:schemeClr val="bg1"/>
              </a:buClr>
              <a:buSzPct val="100000"/>
              <a:buFont typeface="Arial" panose="020B0604020202020204" pitchFamily="34" charset="0"/>
              <a:buChar char="•"/>
            </a:pPr>
            <a:endParaRPr lang="en-US" sz="2200" dirty="0">
              <a:ea typeface="Arial"/>
              <a:cs typeface="Arial"/>
              <a:sym typeface="Arial"/>
              <a:rtl val="0"/>
            </a:endParaRPr>
          </a:p>
          <a:p>
            <a:pPr marL="342900" indent="-342900">
              <a:spcBef>
                <a:spcPts val="0"/>
              </a:spcBef>
              <a:spcAft>
                <a:spcPts val="0"/>
              </a:spcAft>
              <a:buClr>
                <a:schemeClr val="bg1"/>
              </a:buClr>
              <a:buSzPct val="100000"/>
              <a:buFont typeface="Arial" panose="020B0604020202020204" pitchFamily="34" charset="0"/>
              <a:buChar char="•"/>
            </a:pPr>
            <a:r>
              <a:rPr lang="en-US" sz="2200" dirty="0">
                <a:ea typeface="Arial"/>
                <a:cs typeface="Arial"/>
                <a:sym typeface="Arial"/>
                <a:rtl val="0"/>
              </a:rPr>
              <a:t>Each participated in a hearing aid orientation appointment.  The dialogues were videotaped and transcribed.</a:t>
            </a:r>
          </a:p>
          <a:p>
            <a:pPr marL="719138" lvl="1" indent="-452438">
              <a:spcBef>
                <a:spcPts val="0"/>
              </a:spcBef>
              <a:buClr>
                <a:schemeClr val="bg1"/>
              </a:buClr>
              <a:buSzPct val="100000"/>
              <a:buFont typeface="Arial" panose="020B0604020202020204" pitchFamily="34" charset="0"/>
              <a:buChar char="•"/>
            </a:pPr>
            <a:r>
              <a:rPr lang="en-US" sz="2200" dirty="0">
                <a:solidFill>
                  <a:schemeClr val="bg1"/>
                </a:solidFill>
                <a:latin typeface="+mn-lt"/>
                <a:ea typeface="Arial"/>
                <a:cs typeface="Arial"/>
                <a:sym typeface="Arial"/>
                <a:rtl val="0"/>
              </a:rPr>
              <a:t>Some were given printed educational materials (Hearing aid guides). </a:t>
            </a:r>
          </a:p>
          <a:p>
            <a:pPr marL="719138" lvl="1" indent="-452438">
              <a:spcBef>
                <a:spcPts val="0"/>
              </a:spcBef>
              <a:buClr>
                <a:schemeClr val="bg1"/>
              </a:buClr>
              <a:buSzPct val="100000"/>
              <a:buFont typeface="Arial" panose="020B0604020202020204" pitchFamily="34" charset="0"/>
              <a:buChar char="•"/>
            </a:pPr>
            <a:endParaRPr lang="en-US" sz="2200" dirty="0">
              <a:solidFill>
                <a:schemeClr val="bg1"/>
              </a:solidFill>
              <a:latin typeface="+mn-lt"/>
              <a:ea typeface="Arial"/>
              <a:cs typeface="Arial"/>
              <a:sym typeface="Arial"/>
              <a:rtl val="0"/>
            </a:endParaRPr>
          </a:p>
          <a:p>
            <a:pPr marL="342900" indent="-342900">
              <a:spcBef>
                <a:spcPts val="0"/>
              </a:spcBef>
              <a:spcAft>
                <a:spcPts val="0"/>
              </a:spcAft>
              <a:buClr>
                <a:schemeClr val="bg1"/>
              </a:buClr>
              <a:buSzPct val="100000"/>
              <a:buFont typeface="Arial" panose="020B0604020202020204" pitchFamily="34" charset="0"/>
              <a:buChar char="•"/>
            </a:pPr>
            <a:r>
              <a:rPr lang="en-US" sz="2200" dirty="0">
                <a:ea typeface="Arial"/>
                <a:cs typeface="Arial"/>
                <a:sym typeface="Arial"/>
                <a:rtl val="0"/>
              </a:rPr>
              <a:t>Transcribed dialog was </a:t>
            </a:r>
            <a:r>
              <a:rPr lang="en-US" sz="2200" dirty="0" err="1">
                <a:ea typeface="Arial"/>
                <a:cs typeface="Arial"/>
                <a:sym typeface="Arial"/>
                <a:rtl val="0"/>
              </a:rPr>
              <a:t>analysed</a:t>
            </a:r>
            <a:r>
              <a:rPr lang="en-US" sz="2200" dirty="0">
                <a:ea typeface="Arial"/>
                <a:cs typeface="Arial"/>
                <a:sym typeface="Arial"/>
                <a:rtl val="0"/>
              </a:rPr>
              <a:t> using the Flesch-Kincaid grade level formula (FKGL) </a:t>
            </a:r>
          </a:p>
          <a:p>
            <a:pPr marL="719138" lvl="4" indent="-452438">
              <a:spcBef>
                <a:spcPts val="0"/>
              </a:spcBef>
              <a:spcAft>
                <a:spcPts val="0"/>
              </a:spcAft>
              <a:buClr>
                <a:schemeClr val="bg1"/>
              </a:buClr>
              <a:buSzPct val="100000"/>
            </a:pPr>
            <a:r>
              <a:rPr lang="en-US" sz="2200" dirty="0">
                <a:solidFill>
                  <a:schemeClr val="bg1"/>
                </a:solidFill>
                <a:latin typeface="+mn-lt"/>
                <a:ea typeface="Arial"/>
                <a:cs typeface="Arial"/>
                <a:sym typeface="Arial"/>
                <a:rtl val="0"/>
              </a:rPr>
              <a:t>The formula translates writing samples into a U.S. grade level equivalent; theoretically, specifying the education level generally required to understand the sample. For example, a score of 5.3 would indicate that the writing sample should be understood by an average fifth grade student. </a:t>
            </a:r>
          </a:p>
          <a:p>
            <a:pPr marL="266700" lvl="4" indent="0">
              <a:spcBef>
                <a:spcPts val="0"/>
              </a:spcBef>
              <a:spcAft>
                <a:spcPts val="0"/>
              </a:spcAft>
              <a:buClr>
                <a:schemeClr val="bg1"/>
              </a:buClr>
              <a:buSzPct val="100000"/>
              <a:buNone/>
            </a:pPr>
            <a:r>
              <a:rPr lang="en" sz="2200" dirty="0">
                <a:solidFill>
                  <a:schemeClr val="bg1"/>
                </a:solidFill>
                <a:latin typeface="+mn-lt"/>
                <a:ea typeface="Arial"/>
                <a:cs typeface="Arial"/>
                <a:sym typeface="Arial"/>
                <a:rtl val="0"/>
              </a:rPr>
              <a:t>                                                                                                          </a:t>
            </a:r>
            <a:r>
              <a:rPr lang="en" sz="1800" dirty="0">
                <a:solidFill>
                  <a:schemeClr val="bg1"/>
                </a:solidFill>
                <a:latin typeface="+mn-lt"/>
                <a:ea typeface="Arial"/>
                <a:cs typeface="Arial"/>
                <a:sym typeface="Arial"/>
                <a:rtl val="0"/>
              </a:rPr>
              <a:t>Nair &amp; Cienkowski (2010)</a:t>
            </a:r>
          </a:p>
          <a:p>
            <a:pPr marL="719138" lvl="4" indent="-452438">
              <a:spcBef>
                <a:spcPts val="0"/>
              </a:spcBef>
              <a:spcAft>
                <a:spcPts val="0"/>
              </a:spcAft>
              <a:buClr>
                <a:schemeClr val="bg1"/>
              </a:buClr>
              <a:buSzPct val="100000"/>
            </a:pPr>
            <a:endParaRPr lang="en-US" sz="2200" dirty="0">
              <a:solidFill>
                <a:schemeClr val="bg1"/>
              </a:solidFill>
              <a:latin typeface="+mn-lt"/>
              <a:ea typeface="Arial"/>
              <a:cs typeface="Arial"/>
              <a:sym typeface="Arial"/>
              <a:rtl val="0"/>
            </a:endParaRPr>
          </a:p>
          <a:p>
            <a:pPr marL="2171700" indent="-342900">
              <a:spcBef>
                <a:spcPts val="0"/>
              </a:spcBef>
              <a:spcAft>
                <a:spcPts val="0"/>
              </a:spcAft>
              <a:buClr>
                <a:schemeClr val="bg1"/>
              </a:buClr>
              <a:buFont typeface="Arial" panose="020B0604020202020204" pitchFamily="34" charset="0"/>
              <a:buChar char="•"/>
            </a:pPr>
            <a:endParaRPr lang="en-US" sz="2200" baseline="30000" dirty="0">
              <a:ea typeface="Arial"/>
              <a:cs typeface="Arial"/>
              <a:sym typeface="Arial"/>
              <a:rtl val="0"/>
            </a:endParaRPr>
          </a:p>
        </p:txBody>
      </p:sp>
      <p:sp>
        <p:nvSpPr>
          <p:cNvPr id="6" name="Title 5">
            <a:extLst>
              <a:ext uri="{FF2B5EF4-FFF2-40B4-BE49-F238E27FC236}">
                <a16:creationId xmlns:a16="http://schemas.microsoft.com/office/drawing/2014/main" id="{72BADFCF-B35B-46F8-AD98-C2A2876F7A7D}"/>
              </a:ext>
            </a:extLst>
          </p:cNvPr>
          <p:cNvSpPr>
            <a:spLocks noGrp="1"/>
          </p:cNvSpPr>
          <p:nvPr>
            <p:ph type="title"/>
          </p:nvPr>
        </p:nvSpPr>
        <p:spPr/>
        <p:txBody>
          <a:bodyPr/>
          <a:lstStyle/>
          <a:p>
            <a:pPr>
              <a:spcBef>
                <a:spcPts val="0"/>
              </a:spcBef>
              <a:spcAft>
                <a:spcPts val="0"/>
              </a:spcAft>
              <a:buClr>
                <a:schemeClr val="dk1"/>
              </a:buClr>
              <a:buSzPct val="25000"/>
            </a:pPr>
            <a:r>
              <a:rPr lang="en-US" dirty="0">
                <a:solidFill>
                  <a:srgbClr val="E63E4D"/>
                </a:solidFill>
                <a:latin typeface="Verdana" panose="020B0604030504040204" pitchFamily="34" charset="0"/>
                <a:sym typeface="Arial"/>
                <a:rtl val="0"/>
              </a:rPr>
              <a:t>Methods</a:t>
            </a:r>
            <a:endParaRPr lang="da-DK" dirty="0">
              <a:solidFill>
                <a:srgbClr val="E63E4D"/>
              </a:solidFill>
              <a:latin typeface="Verdana" panose="020B0604030504040204" pitchFamily="34" charset="0"/>
            </a:endParaRPr>
          </a:p>
        </p:txBody>
      </p:sp>
    </p:spTree>
    <p:extLst>
      <p:ext uri="{BB962C8B-B14F-4D97-AF65-F5344CB8AC3E}">
        <p14:creationId xmlns:p14="http://schemas.microsoft.com/office/powerpoint/2010/main" val="1937981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A923-0192-4E19-A118-511629EDAD44}"/>
              </a:ext>
            </a:extLst>
          </p:cNvPr>
          <p:cNvSpPr>
            <a:spLocks noGrp="1"/>
          </p:cNvSpPr>
          <p:nvPr>
            <p:ph type="title"/>
          </p:nvPr>
        </p:nvSpPr>
        <p:spPr>
          <a:xfrm>
            <a:off x="336000" y="260350"/>
            <a:ext cx="11521038" cy="855537"/>
          </a:xfrm>
        </p:spPr>
        <p:txBody>
          <a:bodyPr/>
          <a:lstStyle/>
          <a:p>
            <a:r>
              <a:rPr lang="en-US" dirty="0">
                <a:solidFill>
                  <a:srgbClr val="E63E4D"/>
                </a:solidFill>
                <a:latin typeface="Verdana" panose="020B0604030504040204" pitchFamily="34" charset="0"/>
                <a:sym typeface="Arial"/>
                <a:rtl val="0"/>
              </a:rPr>
              <a:t>Results</a:t>
            </a:r>
            <a:br>
              <a:rPr lang="da-DK" dirty="0">
                <a:solidFill>
                  <a:srgbClr val="E63E4D"/>
                </a:solidFill>
                <a:latin typeface="Verdana" panose="020B0604030504040204" pitchFamily="34" charset="0"/>
              </a:rPr>
            </a:br>
            <a:endParaRPr lang="en-US" dirty="0"/>
          </a:p>
        </p:txBody>
      </p:sp>
      <p:sp>
        <p:nvSpPr>
          <p:cNvPr id="3" name="Date Placeholder 2">
            <a:extLst>
              <a:ext uri="{FF2B5EF4-FFF2-40B4-BE49-F238E27FC236}">
                <a16:creationId xmlns:a16="http://schemas.microsoft.com/office/drawing/2014/main" id="{C98F793B-D43B-4F36-B61F-0AAE3150BDEC}"/>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Slide Number Placeholder 3">
            <a:extLst>
              <a:ext uri="{FF2B5EF4-FFF2-40B4-BE49-F238E27FC236}">
                <a16:creationId xmlns:a16="http://schemas.microsoft.com/office/drawing/2014/main" id="{B8D19F2E-8847-43CA-A875-83336CCD0AE9}"/>
              </a:ext>
            </a:extLst>
          </p:cNvPr>
          <p:cNvSpPr>
            <a:spLocks noGrp="1"/>
          </p:cNvSpPr>
          <p:nvPr>
            <p:ph type="sldNum" sz="quarter" idx="12"/>
          </p:nvPr>
        </p:nvSpPr>
        <p:spPr/>
        <p:txBody>
          <a:bodyPr/>
          <a:lstStyle/>
          <a:p>
            <a:r>
              <a:rPr lang="da-DK" noProof="0"/>
              <a:t>Slide </a:t>
            </a:r>
            <a:fld id="{8A58E4B7-0C53-4D1B-89B3-DED3806AF999}" type="slidenum">
              <a:rPr lang="da-DK" noProof="0" smtClean="0"/>
              <a:pPr/>
              <a:t>23</a:t>
            </a:fld>
            <a:endParaRPr lang="da-DK" noProof="0"/>
          </a:p>
        </p:txBody>
      </p:sp>
      <p:pic>
        <p:nvPicPr>
          <p:cNvPr id="7" name="Shape 199">
            <a:extLst>
              <a:ext uri="{FF2B5EF4-FFF2-40B4-BE49-F238E27FC236}">
                <a16:creationId xmlns:a16="http://schemas.microsoft.com/office/drawing/2014/main" id="{F4C0E8E7-7D6C-49B9-9CC1-7D9EB18B2BA9}"/>
              </a:ext>
            </a:extLst>
          </p:cNvPr>
          <p:cNvPicPr preferRelativeResize="0"/>
          <p:nvPr/>
        </p:nvPicPr>
        <p:blipFill rotWithShape="1">
          <a:blip r:embed="rId3">
            <a:alphaModFix/>
          </a:blip>
          <a:srcRect/>
          <a:stretch/>
        </p:blipFill>
        <p:spPr>
          <a:xfrm>
            <a:off x="1650999" y="2030120"/>
            <a:ext cx="4359400" cy="3442123"/>
          </a:xfrm>
          <a:prstGeom prst="rect">
            <a:avLst/>
          </a:prstGeom>
          <a:noFill/>
          <a:ln>
            <a:noFill/>
          </a:ln>
        </p:spPr>
      </p:pic>
      <p:sp>
        <p:nvSpPr>
          <p:cNvPr id="8" name="TextBox 7">
            <a:extLst>
              <a:ext uri="{FF2B5EF4-FFF2-40B4-BE49-F238E27FC236}">
                <a16:creationId xmlns:a16="http://schemas.microsoft.com/office/drawing/2014/main" id="{16D90704-E2C2-4D10-BEC1-20C5B652E440}"/>
              </a:ext>
            </a:extLst>
          </p:cNvPr>
          <p:cNvSpPr txBox="1"/>
          <p:nvPr/>
        </p:nvSpPr>
        <p:spPr>
          <a:xfrm>
            <a:off x="1644568" y="5010578"/>
            <a:ext cx="4351802" cy="461665"/>
          </a:xfrm>
          <a:prstGeom prst="rect">
            <a:avLst/>
          </a:prstGeom>
          <a:solidFill>
            <a:schemeClr val="bg1"/>
          </a:solidFill>
        </p:spPr>
        <p:txBody>
          <a:bodyPr wrap="square" rtlCol="0">
            <a:spAutoFit/>
          </a:bodyPr>
          <a:lstStyle/>
          <a:p>
            <a:r>
              <a:rPr lang="da-DK" sz="1200" b="1" dirty="0" err="1">
                <a:latin typeface="+mn-lt"/>
              </a:rPr>
              <a:t>Figure</a:t>
            </a:r>
            <a:r>
              <a:rPr lang="da-DK" sz="1200" b="1" dirty="0">
                <a:latin typeface="+mn-lt"/>
              </a:rPr>
              <a:t> 1. </a:t>
            </a:r>
            <a:r>
              <a:rPr lang="da-DK" sz="1200" dirty="0" err="1">
                <a:latin typeface="+mn-lt"/>
              </a:rPr>
              <a:t>Flesh-Kincaid</a:t>
            </a:r>
            <a:r>
              <a:rPr lang="da-DK" sz="1200" dirty="0">
                <a:latin typeface="+mn-lt"/>
              </a:rPr>
              <a:t> grade </a:t>
            </a:r>
            <a:r>
              <a:rPr lang="da-DK" sz="1200" dirty="0" err="1">
                <a:latin typeface="+mn-lt"/>
              </a:rPr>
              <a:t>level</a:t>
            </a:r>
            <a:r>
              <a:rPr lang="da-DK" sz="1200" dirty="0">
                <a:latin typeface="+mn-lt"/>
              </a:rPr>
              <a:t> by </a:t>
            </a:r>
            <a:r>
              <a:rPr lang="da-DK" sz="1200" dirty="0" err="1">
                <a:latin typeface="+mn-lt"/>
              </a:rPr>
              <a:t>audologist</a:t>
            </a:r>
            <a:r>
              <a:rPr lang="da-DK" sz="1200" dirty="0">
                <a:latin typeface="+mn-lt"/>
              </a:rPr>
              <a:t>/patient </a:t>
            </a:r>
            <a:r>
              <a:rPr lang="da-DK" sz="1200" dirty="0" err="1">
                <a:latin typeface="+mn-lt"/>
              </a:rPr>
              <a:t>dyads</a:t>
            </a:r>
            <a:r>
              <a:rPr lang="da-DK" sz="1200" dirty="0">
                <a:latin typeface="+mn-lt"/>
              </a:rPr>
              <a:t> with average national grade </a:t>
            </a:r>
            <a:r>
              <a:rPr lang="da-DK" sz="1200" dirty="0" err="1">
                <a:latin typeface="+mn-lt"/>
              </a:rPr>
              <a:t>level</a:t>
            </a:r>
            <a:r>
              <a:rPr lang="da-DK" sz="1200" dirty="0">
                <a:latin typeface="+mn-lt"/>
              </a:rPr>
              <a:t> for </a:t>
            </a:r>
            <a:r>
              <a:rPr lang="da-DK" sz="1200" dirty="0" err="1">
                <a:latin typeface="+mn-lt"/>
              </a:rPr>
              <a:t>reading</a:t>
            </a:r>
            <a:endParaRPr lang="da-DK" sz="1200" dirty="0">
              <a:latin typeface="+mn-lt"/>
            </a:endParaRPr>
          </a:p>
        </p:txBody>
      </p:sp>
      <p:pic>
        <p:nvPicPr>
          <p:cNvPr id="9" name="Shape 200">
            <a:extLst>
              <a:ext uri="{FF2B5EF4-FFF2-40B4-BE49-F238E27FC236}">
                <a16:creationId xmlns:a16="http://schemas.microsoft.com/office/drawing/2014/main" id="{9BDB25EE-D9DA-4965-908D-2CE41DACB396}"/>
              </a:ext>
            </a:extLst>
          </p:cNvPr>
          <p:cNvPicPr preferRelativeResize="0"/>
          <p:nvPr/>
        </p:nvPicPr>
        <p:blipFill rotWithShape="1">
          <a:blip r:embed="rId4">
            <a:alphaModFix/>
          </a:blip>
          <a:srcRect/>
          <a:stretch/>
        </p:blipFill>
        <p:spPr>
          <a:xfrm>
            <a:off x="6110255" y="1916832"/>
            <a:ext cx="4306226" cy="3600400"/>
          </a:xfrm>
          <a:prstGeom prst="rect">
            <a:avLst/>
          </a:prstGeom>
          <a:noFill/>
          <a:ln>
            <a:noFill/>
          </a:ln>
        </p:spPr>
      </p:pic>
      <p:sp>
        <p:nvSpPr>
          <p:cNvPr id="10" name="TextBox 9">
            <a:extLst>
              <a:ext uri="{FF2B5EF4-FFF2-40B4-BE49-F238E27FC236}">
                <a16:creationId xmlns:a16="http://schemas.microsoft.com/office/drawing/2014/main" id="{C6899B9B-9C4D-4B49-96A3-B0F577548457}"/>
              </a:ext>
            </a:extLst>
          </p:cNvPr>
          <p:cNvSpPr txBox="1"/>
          <p:nvPr/>
        </p:nvSpPr>
        <p:spPr>
          <a:xfrm>
            <a:off x="6161185" y="5055567"/>
            <a:ext cx="4204366" cy="461665"/>
          </a:xfrm>
          <a:prstGeom prst="rect">
            <a:avLst/>
          </a:prstGeom>
          <a:solidFill>
            <a:schemeClr val="bg1"/>
          </a:solidFill>
        </p:spPr>
        <p:txBody>
          <a:bodyPr wrap="square" rtlCol="0">
            <a:spAutoFit/>
          </a:bodyPr>
          <a:lstStyle/>
          <a:p>
            <a:r>
              <a:rPr lang="da-DK" sz="1200" b="1" dirty="0" err="1">
                <a:latin typeface="+mn-lt"/>
              </a:rPr>
              <a:t>Figure</a:t>
            </a:r>
            <a:r>
              <a:rPr lang="da-DK" sz="1200" b="1" dirty="0">
                <a:latin typeface="+mn-lt"/>
              </a:rPr>
              <a:t> 2. </a:t>
            </a:r>
            <a:r>
              <a:rPr lang="da-DK" sz="1200" dirty="0" err="1">
                <a:latin typeface="+mn-lt"/>
              </a:rPr>
              <a:t>Comparison</a:t>
            </a:r>
            <a:r>
              <a:rPr lang="da-DK" sz="1200" dirty="0">
                <a:latin typeface="+mn-lt"/>
              </a:rPr>
              <a:t> of </a:t>
            </a:r>
            <a:r>
              <a:rPr lang="da-DK" sz="1200" dirty="0" err="1">
                <a:latin typeface="+mn-lt"/>
              </a:rPr>
              <a:t>Flesh-Kincaid</a:t>
            </a:r>
            <a:r>
              <a:rPr lang="da-DK" sz="1200" dirty="0">
                <a:latin typeface="+mn-lt"/>
              </a:rPr>
              <a:t> grade </a:t>
            </a:r>
            <a:r>
              <a:rPr lang="da-DK" sz="1200" dirty="0" err="1">
                <a:latin typeface="+mn-lt"/>
              </a:rPr>
              <a:t>level</a:t>
            </a:r>
            <a:r>
              <a:rPr lang="da-DK" sz="1200" dirty="0">
                <a:latin typeface="+mn-lt"/>
              </a:rPr>
              <a:t> by</a:t>
            </a:r>
          </a:p>
          <a:p>
            <a:r>
              <a:rPr lang="da-DK" sz="1200" dirty="0">
                <a:latin typeface="+mn-lt"/>
              </a:rPr>
              <a:t>patient and </a:t>
            </a:r>
            <a:r>
              <a:rPr lang="da-DK" sz="1200" dirty="0" err="1">
                <a:latin typeface="+mn-lt"/>
              </a:rPr>
              <a:t>hearing</a:t>
            </a:r>
            <a:r>
              <a:rPr lang="da-DK" sz="1200" dirty="0">
                <a:latin typeface="+mn-lt"/>
              </a:rPr>
              <a:t> </a:t>
            </a:r>
            <a:r>
              <a:rPr lang="da-DK" sz="1200" dirty="0" err="1">
                <a:latin typeface="+mn-lt"/>
              </a:rPr>
              <a:t>aid</a:t>
            </a:r>
            <a:r>
              <a:rPr lang="da-DK" sz="1200" dirty="0">
                <a:latin typeface="+mn-lt"/>
              </a:rPr>
              <a:t> </a:t>
            </a:r>
            <a:r>
              <a:rPr lang="da-DK" sz="1200" dirty="0" err="1">
                <a:latin typeface="+mn-lt"/>
              </a:rPr>
              <a:t>instruction</a:t>
            </a:r>
            <a:r>
              <a:rPr lang="da-DK" sz="1200" dirty="0">
                <a:latin typeface="+mn-lt"/>
              </a:rPr>
              <a:t> guide</a:t>
            </a:r>
          </a:p>
        </p:txBody>
      </p:sp>
      <p:sp>
        <p:nvSpPr>
          <p:cNvPr id="11" name="Rectangle 10">
            <a:extLst>
              <a:ext uri="{FF2B5EF4-FFF2-40B4-BE49-F238E27FC236}">
                <a16:creationId xmlns:a16="http://schemas.microsoft.com/office/drawing/2014/main" id="{380B25E4-9336-4790-8195-335DC780C09A}"/>
              </a:ext>
            </a:extLst>
          </p:cNvPr>
          <p:cNvSpPr/>
          <p:nvPr/>
        </p:nvSpPr>
        <p:spPr>
          <a:xfrm>
            <a:off x="9067508" y="5841025"/>
            <a:ext cx="2787943" cy="369332"/>
          </a:xfrm>
          <a:prstGeom prst="rect">
            <a:avLst/>
          </a:prstGeom>
        </p:spPr>
        <p:txBody>
          <a:bodyPr wrap="none">
            <a:spAutoFit/>
          </a:bodyPr>
          <a:lstStyle/>
          <a:p>
            <a:pPr algn="ctr">
              <a:spcBef>
                <a:spcPts val="0"/>
              </a:spcBef>
              <a:spcAft>
                <a:spcPts val="0"/>
              </a:spcAft>
              <a:buClr>
                <a:schemeClr val="dk1"/>
              </a:buClr>
              <a:buSzPct val="25000"/>
            </a:pPr>
            <a:r>
              <a:rPr lang="en" dirty="0">
                <a:solidFill>
                  <a:srgbClr val="A1A19F"/>
                </a:solidFill>
                <a:ea typeface="Arial"/>
                <a:cs typeface="Arial"/>
                <a:sym typeface="Arial"/>
                <a:rtl val="0"/>
              </a:rPr>
              <a:t>Nair &amp; Cienkowski (2010)</a:t>
            </a:r>
          </a:p>
        </p:txBody>
      </p:sp>
    </p:spTree>
    <p:extLst>
      <p:ext uri="{BB962C8B-B14F-4D97-AF65-F5344CB8AC3E}">
        <p14:creationId xmlns:p14="http://schemas.microsoft.com/office/powerpoint/2010/main" val="939343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AAE4DB-2415-48B6-955B-F4C2839EAA3D}"/>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3" name="Slide Number Placeholder 2">
            <a:extLst>
              <a:ext uri="{FF2B5EF4-FFF2-40B4-BE49-F238E27FC236}">
                <a16:creationId xmlns:a16="http://schemas.microsoft.com/office/drawing/2014/main" id="{1C6CDF42-0E05-41C9-8F35-7349F92943B2}"/>
              </a:ext>
            </a:extLst>
          </p:cNvPr>
          <p:cNvSpPr>
            <a:spLocks noGrp="1"/>
          </p:cNvSpPr>
          <p:nvPr>
            <p:ph type="sldNum" sz="quarter" idx="12"/>
          </p:nvPr>
        </p:nvSpPr>
        <p:spPr/>
        <p:txBody>
          <a:bodyPr/>
          <a:lstStyle/>
          <a:p>
            <a:r>
              <a:rPr lang="da-DK" noProof="0"/>
              <a:t>Slide </a:t>
            </a:r>
            <a:fld id="{8A58E4B7-0C53-4D1B-89B3-DED3806AF999}" type="slidenum">
              <a:rPr lang="da-DK" noProof="0" smtClean="0"/>
              <a:pPr/>
              <a:t>24</a:t>
            </a:fld>
            <a:endParaRPr lang="da-DK" noProof="0"/>
          </a:p>
        </p:txBody>
      </p:sp>
      <p:sp>
        <p:nvSpPr>
          <p:cNvPr id="4" name="Text Placeholder 3">
            <a:extLst>
              <a:ext uri="{FF2B5EF4-FFF2-40B4-BE49-F238E27FC236}">
                <a16:creationId xmlns:a16="http://schemas.microsoft.com/office/drawing/2014/main" id="{09BA8218-830D-4A52-8738-E5D92973ED09}"/>
              </a:ext>
            </a:extLst>
          </p:cNvPr>
          <p:cNvSpPr>
            <a:spLocks noGrp="1"/>
          </p:cNvSpPr>
          <p:nvPr>
            <p:ph type="body" sz="quarter" idx="13"/>
          </p:nvPr>
        </p:nvSpPr>
        <p:spPr>
          <a:xfrm>
            <a:off x="342000" y="1277896"/>
            <a:ext cx="11509527" cy="4959416"/>
          </a:xfrm>
          <a:solidFill>
            <a:schemeClr val="accent2"/>
          </a:solidFill>
        </p:spPr>
        <p:txBody>
          <a:bodyPr/>
          <a:lstStyle/>
          <a:p>
            <a:pPr>
              <a:spcAft>
                <a:spcPts val="0"/>
              </a:spcAft>
              <a:buClr>
                <a:schemeClr val="bg1"/>
              </a:buClr>
              <a:buSzPct val="25000"/>
            </a:pPr>
            <a:r>
              <a:rPr lang="en" sz="2000" b="1" dirty="0">
                <a:ea typeface="Arial"/>
                <a:cs typeface="Arial"/>
                <a:sym typeface="Arial"/>
                <a:rtl val="0"/>
              </a:rPr>
              <a:t>Caposecco, Hickson and Meyer (2012) </a:t>
            </a:r>
            <a:r>
              <a:rPr lang="en" sz="2000" dirty="0">
                <a:ea typeface="Arial"/>
                <a:cs typeface="Arial"/>
                <a:sym typeface="Arial"/>
                <a:rtl val="0"/>
              </a:rPr>
              <a:t>investigated the suitability of hearing aid user guides for older adults.  Rationale encompassed the following:</a:t>
            </a:r>
          </a:p>
          <a:p>
            <a:pPr marL="457200" indent="-457200">
              <a:spcBef>
                <a:spcPts val="1200"/>
              </a:spcBef>
              <a:spcAft>
                <a:spcPts val="0"/>
              </a:spcAft>
              <a:buClr>
                <a:schemeClr val="bg1"/>
              </a:buClr>
              <a:buSzPct val="100000"/>
              <a:buFont typeface="Arial" panose="020B0604020202020204" pitchFamily="34" charset="0"/>
              <a:buChar char="•"/>
            </a:pPr>
            <a:r>
              <a:rPr lang="en" sz="2000" dirty="0">
                <a:ea typeface="Arial"/>
                <a:cs typeface="Arial"/>
                <a:sym typeface="Arial"/>
                <a:rtl val="0"/>
              </a:rPr>
              <a:t>Research shows that easy-to-read materials are preferred by all readers regardless of literacy level, with benefits including improved comprehension and shorter reading time (Davis et al, 1996).</a:t>
            </a:r>
          </a:p>
          <a:p>
            <a:pPr marL="457200" indent="-457200">
              <a:spcBef>
                <a:spcPts val="1000"/>
              </a:spcBef>
              <a:spcAft>
                <a:spcPts val="0"/>
              </a:spcAft>
              <a:buClr>
                <a:schemeClr val="bg1"/>
              </a:buClr>
              <a:buSzPct val="100000"/>
              <a:buFont typeface="Arial" panose="020B0604020202020204" pitchFamily="34" charset="0"/>
              <a:buChar char="•"/>
            </a:pPr>
            <a:r>
              <a:rPr lang="en" sz="2000" dirty="0">
                <a:ea typeface="Arial"/>
                <a:cs typeface="Arial"/>
                <a:sym typeface="Arial"/>
                <a:rtl val="0"/>
              </a:rPr>
              <a:t>Well designed health-care materials that the reader is able to understand enhance self-efficacy (Doak et al, 1996). Self-efficacy refers to an individual’s belief that they have the ability to perform the skills needed to be successful at a particular behaviour (Bandura, 1997).</a:t>
            </a:r>
          </a:p>
          <a:p>
            <a:pPr marL="457200" indent="-457200">
              <a:spcBef>
                <a:spcPts val="1000"/>
              </a:spcBef>
              <a:spcAft>
                <a:spcPts val="0"/>
              </a:spcAft>
              <a:buClr>
                <a:schemeClr val="bg1"/>
              </a:buClr>
              <a:buSzPct val="100000"/>
              <a:buFont typeface="Arial" panose="020B0604020202020204" pitchFamily="34" charset="0"/>
              <a:buChar char="•"/>
            </a:pPr>
            <a:r>
              <a:rPr lang="en" sz="2000" dirty="0">
                <a:ea typeface="Arial"/>
                <a:cs typeface="Arial"/>
                <a:sym typeface="Arial"/>
                <a:rtl val="0"/>
              </a:rPr>
              <a:t>Several </a:t>
            </a:r>
            <a:r>
              <a:rPr lang="en" sz="2000" b="1" dirty="0">
                <a:ea typeface="Arial"/>
                <a:cs typeface="Arial"/>
                <a:sym typeface="Arial"/>
                <a:rtl val="0"/>
              </a:rPr>
              <a:t>readability formulae </a:t>
            </a:r>
            <a:r>
              <a:rPr lang="en" sz="2000" dirty="0">
                <a:ea typeface="Arial"/>
                <a:cs typeface="Arial"/>
                <a:sym typeface="Arial"/>
                <a:rtl val="0"/>
              </a:rPr>
              <a:t>were utilized to determine mean reading grade level</a:t>
            </a:r>
          </a:p>
          <a:p>
            <a:pPr marL="457200" indent="-457200">
              <a:spcBef>
                <a:spcPts val="1000"/>
              </a:spcBef>
              <a:spcAft>
                <a:spcPts val="0"/>
              </a:spcAft>
              <a:buClr>
                <a:schemeClr val="bg1"/>
              </a:buClr>
              <a:buSzPct val="100000"/>
              <a:buFont typeface="Arial" panose="020B0604020202020204" pitchFamily="34" charset="0"/>
              <a:buChar char="•"/>
            </a:pPr>
            <a:r>
              <a:rPr lang="en" sz="2000" dirty="0">
                <a:ea typeface="Arial"/>
                <a:cs typeface="Arial"/>
                <a:sym typeface="Arial"/>
                <a:rtl val="0"/>
              </a:rPr>
              <a:t>The </a:t>
            </a:r>
            <a:r>
              <a:rPr lang="en" sz="2000" b="1" dirty="0">
                <a:ea typeface="Arial"/>
                <a:cs typeface="Arial"/>
                <a:sym typeface="Arial"/>
                <a:rtl val="0"/>
              </a:rPr>
              <a:t>Suitability Assessment of Materials </a:t>
            </a:r>
            <a:r>
              <a:rPr lang="en" sz="2000" dirty="0">
                <a:ea typeface="Arial"/>
                <a:cs typeface="Arial"/>
                <a:sym typeface="Arial"/>
                <a:rtl val="0"/>
              </a:rPr>
              <a:t>(SAM) (Doak et al, 1996) instrument was used to assess the content and design of each user guide.</a:t>
            </a:r>
            <a:endParaRPr lang="en-US" sz="2000" dirty="0">
              <a:ea typeface="Arial"/>
              <a:cs typeface="Arial"/>
              <a:sym typeface="Arial"/>
              <a:rtl val="0"/>
            </a:endParaRPr>
          </a:p>
          <a:p>
            <a:pPr marL="457200" indent="-457200">
              <a:spcBef>
                <a:spcPts val="1000"/>
              </a:spcBef>
              <a:spcAft>
                <a:spcPts val="0"/>
              </a:spcAft>
              <a:buClr>
                <a:schemeClr val="bg1"/>
              </a:buClr>
              <a:buSzPct val="100000"/>
              <a:buFont typeface="Arial" panose="020B0604020202020204" pitchFamily="34" charset="0"/>
              <a:buChar char="•"/>
            </a:pPr>
            <a:r>
              <a:rPr lang="en-US" sz="2000" dirty="0"/>
              <a:t>36 hearing aid user guides from 9 manufacturers were examined</a:t>
            </a:r>
            <a:endParaRPr lang="en" sz="2000" dirty="0">
              <a:ea typeface="Arial"/>
              <a:cs typeface="Arial"/>
              <a:sym typeface="Arial"/>
              <a:rtl val="0"/>
            </a:endParaRPr>
          </a:p>
          <a:p>
            <a:pPr marL="228600" algn="r">
              <a:spcBef>
                <a:spcPts val="1000"/>
              </a:spcBef>
              <a:spcAft>
                <a:spcPts val="0"/>
              </a:spcAft>
              <a:buClr>
                <a:schemeClr val="bg1"/>
              </a:buClr>
              <a:buSzPct val="25000"/>
            </a:pPr>
            <a:r>
              <a:rPr lang="en" sz="2000" dirty="0">
                <a:ea typeface="Arial"/>
                <a:cs typeface="Arial"/>
                <a:sym typeface="Arial"/>
                <a:rtl val="0"/>
              </a:rPr>
              <a:t>	</a:t>
            </a:r>
            <a:r>
              <a:rPr lang="en" sz="2000" dirty="0">
                <a:solidFill>
                  <a:srgbClr val="A1A19F"/>
                </a:solidFill>
                <a:latin typeface="Georgia" panose="02040502050405020303" pitchFamily="18" charset="0"/>
                <a:ea typeface="Arial"/>
                <a:cs typeface="Arial"/>
                <a:sym typeface="Arial"/>
                <a:rtl val="0"/>
              </a:rPr>
              <a:t> </a:t>
            </a:r>
            <a:r>
              <a:rPr lang="en" sz="1800" dirty="0">
                <a:ea typeface="Arial"/>
                <a:cs typeface="Arial"/>
                <a:sym typeface="Arial"/>
                <a:rtl val="0"/>
              </a:rPr>
              <a:t>Caposecco, Hickson &amp; Meyer, 2012 </a:t>
            </a:r>
            <a:r>
              <a:rPr lang="en" sz="2000" dirty="0">
                <a:ea typeface="Arial"/>
                <a:cs typeface="Arial"/>
                <a:sym typeface="Arial"/>
                <a:rtl val="0"/>
              </a:rPr>
              <a:t>		</a:t>
            </a:r>
          </a:p>
          <a:p>
            <a:pPr marL="342900" indent="-342900">
              <a:spcBef>
                <a:spcPts val="1000"/>
              </a:spcBef>
              <a:spcAft>
                <a:spcPts val="0"/>
              </a:spcAft>
              <a:buClr>
                <a:schemeClr val="bg1"/>
              </a:buClr>
              <a:buSzPct val="25000"/>
              <a:buFont typeface="Arial" panose="020B0604020202020204" pitchFamily="34" charset="0"/>
              <a:buChar char="•"/>
            </a:pPr>
            <a:r>
              <a:rPr lang="en" sz="2000" dirty="0">
                <a:ea typeface="Arial"/>
                <a:cs typeface="Arial"/>
                <a:sym typeface="Arial"/>
                <a:rtl val="0"/>
              </a:rPr>
              <a:t>	 </a:t>
            </a:r>
          </a:p>
        </p:txBody>
      </p:sp>
      <p:sp>
        <p:nvSpPr>
          <p:cNvPr id="6" name="Title 5">
            <a:extLst>
              <a:ext uri="{FF2B5EF4-FFF2-40B4-BE49-F238E27FC236}">
                <a16:creationId xmlns:a16="http://schemas.microsoft.com/office/drawing/2014/main" id="{72BADFCF-B35B-46F8-AD98-C2A2876F7A7D}"/>
              </a:ext>
            </a:extLst>
          </p:cNvPr>
          <p:cNvSpPr>
            <a:spLocks noGrp="1"/>
          </p:cNvSpPr>
          <p:nvPr>
            <p:ph type="title"/>
          </p:nvPr>
        </p:nvSpPr>
        <p:spPr/>
        <p:txBody>
          <a:bodyPr/>
          <a:lstStyle/>
          <a:p>
            <a:pPr>
              <a:spcBef>
                <a:spcPts val="0"/>
              </a:spcBef>
              <a:spcAft>
                <a:spcPts val="0"/>
              </a:spcAft>
              <a:buClr>
                <a:schemeClr val="dk1"/>
              </a:buClr>
              <a:buSzPct val="25000"/>
            </a:pPr>
            <a:r>
              <a:rPr lang="en" dirty="0">
                <a:solidFill>
                  <a:srgbClr val="E63E4D"/>
                </a:solidFill>
                <a:latin typeface="Verdana" panose="020B0604030504040204" pitchFamily="34" charset="0"/>
                <a:sym typeface="Arial"/>
                <a:rtl val="0"/>
              </a:rPr>
              <a:t>Hearing Aid User Guides: Suitability for Older Adults</a:t>
            </a:r>
            <a:endParaRPr lang="da-DK" dirty="0">
              <a:solidFill>
                <a:srgbClr val="E63E4D"/>
              </a:solidFill>
              <a:latin typeface="Verdana" panose="020B0604030504040204" pitchFamily="34" charset="0"/>
            </a:endParaRPr>
          </a:p>
        </p:txBody>
      </p:sp>
    </p:spTree>
    <p:extLst>
      <p:ext uri="{BB962C8B-B14F-4D97-AF65-F5344CB8AC3E}">
        <p14:creationId xmlns:p14="http://schemas.microsoft.com/office/powerpoint/2010/main" val="153965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013A0-06C5-4942-87A5-5BCA1E561272}"/>
              </a:ext>
            </a:extLst>
          </p:cNvPr>
          <p:cNvSpPr>
            <a:spLocks noGrp="1"/>
          </p:cNvSpPr>
          <p:nvPr>
            <p:ph type="title"/>
          </p:nvPr>
        </p:nvSpPr>
        <p:spPr/>
        <p:txBody>
          <a:bodyPr/>
          <a:lstStyle/>
          <a:p>
            <a:r>
              <a:rPr lang="en" dirty="0">
                <a:solidFill>
                  <a:srgbClr val="E63E4D"/>
                </a:solidFill>
                <a:latin typeface="Verdana" panose="020B0604030504040204" pitchFamily="34" charset="0"/>
                <a:sym typeface="Arial"/>
                <a:rtl val="0"/>
              </a:rPr>
              <a:t>Hearing Aid User Guides: Suitability for Older Adults</a:t>
            </a:r>
            <a:br>
              <a:rPr lang="da-DK" dirty="0">
                <a:solidFill>
                  <a:srgbClr val="E63E4D"/>
                </a:solidFill>
                <a:latin typeface="Verdana" panose="020B0604030504040204" pitchFamily="34" charset="0"/>
              </a:rPr>
            </a:br>
            <a:endParaRPr lang="en-US" dirty="0"/>
          </a:p>
        </p:txBody>
      </p:sp>
      <p:sp>
        <p:nvSpPr>
          <p:cNvPr id="3" name="Date Placeholder 2">
            <a:extLst>
              <a:ext uri="{FF2B5EF4-FFF2-40B4-BE49-F238E27FC236}">
                <a16:creationId xmlns:a16="http://schemas.microsoft.com/office/drawing/2014/main" id="{3DC477B4-2D66-4D29-97D2-A6C4426585C1}"/>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Slide Number Placeholder 3">
            <a:extLst>
              <a:ext uri="{FF2B5EF4-FFF2-40B4-BE49-F238E27FC236}">
                <a16:creationId xmlns:a16="http://schemas.microsoft.com/office/drawing/2014/main" id="{5E7916B1-225D-49F4-B6C3-87F61BFBDFFE}"/>
              </a:ext>
            </a:extLst>
          </p:cNvPr>
          <p:cNvSpPr>
            <a:spLocks noGrp="1"/>
          </p:cNvSpPr>
          <p:nvPr>
            <p:ph type="sldNum" sz="quarter" idx="12"/>
          </p:nvPr>
        </p:nvSpPr>
        <p:spPr/>
        <p:txBody>
          <a:bodyPr/>
          <a:lstStyle/>
          <a:p>
            <a:r>
              <a:rPr lang="da-DK" noProof="0"/>
              <a:t>Slide </a:t>
            </a:r>
            <a:fld id="{8A58E4B7-0C53-4D1B-89B3-DED3806AF999}" type="slidenum">
              <a:rPr lang="da-DK" noProof="0" smtClean="0"/>
              <a:pPr/>
              <a:t>25</a:t>
            </a:fld>
            <a:endParaRPr lang="da-DK" noProof="0"/>
          </a:p>
        </p:txBody>
      </p:sp>
      <p:sp>
        <p:nvSpPr>
          <p:cNvPr id="5" name="Text Placeholder 4">
            <a:extLst>
              <a:ext uri="{FF2B5EF4-FFF2-40B4-BE49-F238E27FC236}">
                <a16:creationId xmlns:a16="http://schemas.microsoft.com/office/drawing/2014/main" id="{2F3B2049-5A4C-4462-9D5E-1CB7D4096542}"/>
              </a:ext>
            </a:extLst>
          </p:cNvPr>
          <p:cNvSpPr>
            <a:spLocks noGrp="1"/>
          </p:cNvSpPr>
          <p:nvPr>
            <p:ph type="body" sz="quarter" idx="13"/>
          </p:nvPr>
        </p:nvSpPr>
        <p:spPr>
          <a:xfrm>
            <a:off x="8903123" y="1343874"/>
            <a:ext cx="2952328" cy="4823866"/>
          </a:xfrm>
        </p:spPr>
        <p:txBody>
          <a:bodyPr/>
          <a:lstStyle/>
          <a:p>
            <a:pPr marL="457200">
              <a:spcBef>
                <a:spcPts val="0"/>
              </a:spcBef>
              <a:spcAft>
                <a:spcPts val="0"/>
              </a:spcAft>
              <a:buSzPct val="100000"/>
            </a:pPr>
            <a:r>
              <a:rPr lang="en" dirty="0">
                <a:ea typeface="Arial"/>
                <a:cs typeface="Arial"/>
                <a:sym typeface="Arial"/>
                <a:rtl val="0"/>
              </a:rPr>
              <a:t>36 hearing aid user guides from 9 manufacturers</a:t>
            </a:r>
          </a:p>
          <a:p>
            <a:pPr marL="457200">
              <a:spcBef>
                <a:spcPts val="1000"/>
              </a:spcBef>
              <a:spcAft>
                <a:spcPts val="0"/>
              </a:spcAft>
              <a:buSzPct val="100000"/>
            </a:pPr>
            <a:r>
              <a:rPr lang="en" dirty="0">
                <a:ea typeface="Arial"/>
                <a:cs typeface="Arial"/>
                <a:sym typeface="Arial"/>
                <a:rtl val="0"/>
              </a:rPr>
              <a:t>Mean reading level was grade 9.6</a:t>
            </a:r>
          </a:p>
          <a:p>
            <a:pPr marL="457200">
              <a:spcBef>
                <a:spcPts val="1000"/>
              </a:spcBef>
              <a:spcAft>
                <a:spcPts val="1000"/>
              </a:spcAft>
              <a:buSzPct val="100000"/>
            </a:pPr>
            <a:r>
              <a:rPr lang="en" dirty="0">
                <a:ea typeface="Arial"/>
                <a:cs typeface="Arial"/>
                <a:sym typeface="Arial"/>
                <a:rtl val="0"/>
              </a:rPr>
              <a:t>Too complex</a:t>
            </a:r>
          </a:p>
          <a:p>
            <a:endParaRPr lang="en-US" dirty="0"/>
          </a:p>
        </p:txBody>
      </p:sp>
      <p:pic>
        <p:nvPicPr>
          <p:cNvPr id="8" name="Shape 295">
            <a:extLst>
              <a:ext uri="{FF2B5EF4-FFF2-40B4-BE49-F238E27FC236}">
                <a16:creationId xmlns:a16="http://schemas.microsoft.com/office/drawing/2014/main" id="{2B614A61-C489-4885-A66D-D4A1B6F8948B}"/>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1343472" y="1268760"/>
            <a:ext cx="6552728" cy="4392488"/>
          </a:xfrm>
          <a:prstGeom prst="rect">
            <a:avLst/>
          </a:prstGeom>
          <a:noFill/>
          <a:ln>
            <a:noFill/>
          </a:ln>
        </p:spPr>
      </p:pic>
      <p:sp>
        <p:nvSpPr>
          <p:cNvPr id="9" name="Rectangle 8">
            <a:extLst>
              <a:ext uri="{FF2B5EF4-FFF2-40B4-BE49-F238E27FC236}">
                <a16:creationId xmlns:a16="http://schemas.microsoft.com/office/drawing/2014/main" id="{2D8B0F51-DDAF-4834-9375-979207D7B48D}"/>
              </a:ext>
            </a:extLst>
          </p:cNvPr>
          <p:cNvSpPr/>
          <p:nvPr/>
        </p:nvSpPr>
        <p:spPr>
          <a:xfrm>
            <a:off x="5064735" y="5939988"/>
            <a:ext cx="3839577" cy="369332"/>
          </a:xfrm>
          <a:prstGeom prst="rect">
            <a:avLst/>
          </a:prstGeom>
        </p:spPr>
        <p:txBody>
          <a:bodyPr wrap="none">
            <a:spAutoFit/>
          </a:bodyPr>
          <a:lstStyle/>
          <a:p>
            <a:r>
              <a:rPr lang="en" dirty="0">
                <a:latin typeface="+mn-lt"/>
                <a:ea typeface="Arial"/>
                <a:cs typeface="Arial"/>
                <a:sym typeface="Arial"/>
                <a:rtl val="0"/>
              </a:rPr>
              <a:t>Caposecco, Hickson &amp; Meyer, 2012</a:t>
            </a:r>
            <a:endParaRPr lang="en-US" dirty="0">
              <a:latin typeface="+mn-lt"/>
            </a:endParaRPr>
          </a:p>
        </p:txBody>
      </p:sp>
    </p:spTree>
    <p:extLst>
      <p:ext uri="{BB962C8B-B14F-4D97-AF65-F5344CB8AC3E}">
        <p14:creationId xmlns:p14="http://schemas.microsoft.com/office/powerpoint/2010/main" val="76303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2F1E0-4071-4F1B-86FF-30FF8413F826}"/>
              </a:ext>
            </a:extLst>
          </p:cNvPr>
          <p:cNvSpPr>
            <a:spLocks noGrp="1"/>
          </p:cNvSpPr>
          <p:nvPr>
            <p:ph type="title"/>
          </p:nvPr>
        </p:nvSpPr>
        <p:spPr/>
        <p:txBody>
          <a:bodyPr/>
          <a:lstStyle/>
          <a:p>
            <a:r>
              <a:rPr lang="en" dirty="0">
                <a:solidFill>
                  <a:srgbClr val="E63E4D"/>
                </a:solidFill>
                <a:latin typeface="Verdana" panose="020B0604030504040204" pitchFamily="34" charset="0"/>
                <a:sym typeface="Arial"/>
                <a:rtl val="0"/>
              </a:rPr>
              <a:t>Results</a:t>
            </a:r>
            <a:br>
              <a:rPr lang="da-DK" dirty="0">
                <a:solidFill>
                  <a:srgbClr val="E63E4D"/>
                </a:solidFill>
                <a:latin typeface="Verdana" panose="020B0604030504040204" pitchFamily="34" charset="0"/>
              </a:rPr>
            </a:br>
            <a:r>
              <a:rPr lang="en" sz="1800" dirty="0">
                <a:ea typeface="Arial"/>
                <a:cs typeface="Arial"/>
                <a:sym typeface="Arial"/>
                <a:rtl val="0"/>
              </a:rPr>
              <a:t>Caposecco, Hickson &amp; Meyer, 2012</a:t>
            </a:r>
            <a:endParaRPr lang="en-US" sz="1800" dirty="0"/>
          </a:p>
        </p:txBody>
      </p:sp>
      <p:sp>
        <p:nvSpPr>
          <p:cNvPr id="3" name="Date Placeholder 2">
            <a:extLst>
              <a:ext uri="{FF2B5EF4-FFF2-40B4-BE49-F238E27FC236}">
                <a16:creationId xmlns:a16="http://schemas.microsoft.com/office/drawing/2014/main" id="{2D5F1483-76DB-4DAC-B6C9-62622827C52F}"/>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Slide Number Placeholder 3">
            <a:extLst>
              <a:ext uri="{FF2B5EF4-FFF2-40B4-BE49-F238E27FC236}">
                <a16:creationId xmlns:a16="http://schemas.microsoft.com/office/drawing/2014/main" id="{D5A988AA-D422-46ED-A97F-6A9AC05A1DF2}"/>
              </a:ext>
            </a:extLst>
          </p:cNvPr>
          <p:cNvSpPr>
            <a:spLocks noGrp="1"/>
          </p:cNvSpPr>
          <p:nvPr>
            <p:ph type="sldNum" sz="quarter" idx="12"/>
          </p:nvPr>
        </p:nvSpPr>
        <p:spPr/>
        <p:txBody>
          <a:bodyPr/>
          <a:lstStyle/>
          <a:p>
            <a:r>
              <a:rPr lang="da-DK" noProof="0"/>
              <a:t>Slide </a:t>
            </a:r>
            <a:fld id="{8A58E4B7-0C53-4D1B-89B3-DED3806AF999}" type="slidenum">
              <a:rPr lang="da-DK" noProof="0" smtClean="0"/>
              <a:pPr/>
              <a:t>26</a:t>
            </a:fld>
            <a:endParaRPr lang="da-DK" noProof="0"/>
          </a:p>
        </p:txBody>
      </p:sp>
      <p:sp>
        <p:nvSpPr>
          <p:cNvPr id="5" name="Text Placeholder 4">
            <a:extLst>
              <a:ext uri="{FF2B5EF4-FFF2-40B4-BE49-F238E27FC236}">
                <a16:creationId xmlns:a16="http://schemas.microsoft.com/office/drawing/2014/main" id="{5FA24E9F-3064-495A-B8E1-809A3A59B335}"/>
              </a:ext>
            </a:extLst>
          </p:cNvPr>
          <p:cNvSpPr>
            <a:spLocks noGrp="1"/>
          </p:cNvSpPr>
          <p:nvPr>
            <p:ph type="body" sz="quarter" idx="13"/>
          </p:nvPr>
        </p:nvSpPr>
        <p:spPr>
          <a:xfrm>
            <a:off x="6326222" y="1344823"/>
            <a:ext cx="5543426" cy="4823866"/>
          </a:xfrm>
        </p:spPr>
        <p:txBody>
          <a:bodyPr/>
          <a:lstStyle/>
          <a:p>
            <a:pPr>
              <a:spcBef>
                <a:spcPts val="0"/>
              </a:spcBef>
              <a:spcAft>
                <a:spcPts val="0"/>
              </a:spcAft>
              <a:buClr>
                <a:schemeClr val="bg1"/>
              </a:buClr>
              <a:buSzPct val="25000"/>
            </a:pPr>
            <a:r>
              <a:rPr lang="en-US" sz="2000" b="1" dirty="0">
                <a:ea typeface="Arial"/>
                <a:cs typeface="Arial"/>
                <a:sym typeface="Arial"/>
                <a:rtl val="0"/>
              </a:rPr>
              <a:t>User guides not optimal </a:t>
            </a:r>
          </a:p>
          <a:p>
            <a:pPr marL="457200" indent="-457200">
              <a:spcBef>
                <a:spcPts val="0"/>
              </a:spcBef>
              <a:spcAft>
                <a:spcPts val="0"/>
              </a:spcAft>
              <a:buClr>
                <a:schemeClr val="bg1"/>
              </a:buClr>
              <a:buFont typeface="+mj-lt"/>
              <a:buAutoNum type="arabicPeriod"/>
            </a:pPr>
            <a:endParaRPr lang="en-US" sz="2000" dirty="0">
              <a:ea typeface="Arial"/>
              <a:cs typeface="Arial"/>
              <a:sym typeface="Arial"/>
              <a:rtl val="0"/>
            </a:endParaRPr>
          </a:p>
          <a:p>
            <a:pPr>
              <a:spcBef>
                <a:spcPts val="0"/>
              </a:spcBef>
              <a:spcAft>
                <a:spcPts val="0"/>
              </a:spcAft>
              <a:buClr>
                <a:schemeClr val="bg1"/>
              </a:buClr>
              <a:buSzPct val="100000"/>
            </a:pPr>
            <a:r>
              <a:rPr lang="en-US" sz="2000" dirty="0">
                <a:ea typeface="Arial"/>
                <a:cs typeface="Arial"/>
                <a:sym typeface="Arial"/>
                <a:rtl val="0"/>
              </a:rPr>
              <a:t>Major weaknesses based on the SAM analysis: </a:t>
            </a:r>
          </a:p>
          <a:p>
            <a:pPr marL="457200" indent="-457200">
              <a:spcBef>
                <a:spcPts val="0"/>
              </a:spcBef>
              <a:spcAft>
                <a:spcPts val="0"/>
              </a:spcAft>
              <a:buClr>
                <a:schemeClr val="bg1"/>
              </a:buClr>
              <a:buFont typeface="+mj-lt"/>
              <a:buAutoNum type="arabicPeriod"/>
            </a:pPr>
            <a:endParaRPr lang="en-US" sz="2000" dirty="0">
              <a:ea typeface="Arial"/>
              <a:cs typeface="Arial"/>
              <a:sym typeface="Arial"/>
              <a:rtl val="0"/>
            </a:endParaRPr>
          </a:p>
          <a:p>
            <a:pPr marL="457200" indent="-457200">
              <a:spcBef>
                <a:spcPts val="0"/>
              </a:spcBef>
              <a:spcAft>
                <a:spcPts val="0"/>
              </a:spcAft>
              <a:buClr>
                <a:schemeClr val="bg1"/>
              </a:buClr>
              <a:buSzPct val="100000"/>
              <a:buFont typeface="+mj-lt"/>
              <a:buAutoNum type="arabicPeriod"/>
              <a:tabLst>
                <a:tab pos="360363" algn="l"/>
              </a:tabLst>
            </a:pPr>
            <a:r>
              <a:rPr lang="en-US" sz="2000" dirty="0">
                <a:ea typeface="Arial"/>
                <a:cs typeface="Arial"/>
                <a:sym typeface="Arial"/>
                <a:rtl val="0"/>
              </a:rPr>
              <a:t>Inclusion of too many models in each user guide</a:t>
            </a:r>
          </a:p>
          <a:p>
            <a:pPr marL="457200" indent="-457200">
              <a:spcBef>
                <a:spcPts val="1000"/>
              </a:spcBef>
              <a:spcAft>
                <a:spcPts val="0"/>
              </a:spcAft>
              <a:buClr>
                <a:schemeClr val="bg1"/>
              </a:buClr>
              <a:buSzPct val="100000"/>
              <a:buFont typeface="+mj-lt"/>
              <a:buAutoNum type="arabicPeriod"/>
              <a:tabLst>
                <a:tab pos="360363" algn="l"/>
              </a:tabLst>
            </a:pPr>
            <a:r>
              <a:rPr lang="en-US" sz="2000" dirty="0">
                <a:ea typeface="Arial"/>
                <a:cs typeface="Arial"/>
                <a:sym typeface="Arial"/>
                <a:rtl val="0"/>
              </a:rPr>
              <a:t>Frequent use of uncommon 	vocabulary</a:t>
            </a:r>
          </a:p>
          <a:p>
            <a:pPr marL="457200" indent="-457200">
              <a:spcBef>
                <a:spcPts val="1000"/>
              </a:spcBef>
              <a:spcAft>
                <a:spcPts val="0"/>
              </a:spcAft>
              <a:buClr>
                <a:schemeClr val="bg1"/>
              </a:buClr>
              <a:buSzPct val="100000"/>
              <a:buFont typeface="+mj-lt"/>
              <a:buAutoNum type="arabicPeriod"/>
            </a:pPr>
            <a:r>
              <a:rPr lang="en-US" sz="2000" dirty="0">
                <a:ea typeface="Arial"/>
                <a:cs typeface="Arial"/>
                <a:sym typeface="Arial"/>
                <a:rtl val="0"/>
              </a:rPr>
              <a:t>Small text size and graphics</a:t>
            </a:r>
          </a:p>
          <a:p>
            <a:pPr marL="457200" indent="-457200">
              <a:spcBef>
                <a:spcPts val="1000"/>
              </a:spcBef>
              <a:spcAft>
                <a:spcPts val="0"/>
              </a:spcAft>
              <a:buClr>
                <a:schemeClr val="bg1"/>
              </a:buClr>
              <a:buSzPct val="100000"/>
              <a:buFont typeface="+mj-lt"/>
              <a:buAutoNum type="arabicPeriod"/>
            </a:pPr>
            <a:r>
              <a:rPr lang="en-US" sz="2000" dirty="0">
                <a:ea typeface="Arial"/>
                <a:cs typeface="Arial"/>
                <a:sym typeface="Arial"/>
                <a:rtl val="0"/>
              </a:rPr>
              <a:t>Excessive technical jargon</a:t>
            </a:r>
          </a:p>
          <a:p>
            <a:pPr marL="457200" indent="-457200">
              <a:spcBef>
                <a:spcPts val="1000"/>
              </a:spcBef>
              <a:spcAft>
                <a:spcPts val="0"/>
              </a:spcAft>
              <a:buClr>
                <a:schemeClr val="bg1"/>
              </a:buClr>
              <a:buSzPct val="100000"/>
              <a:buFont typeface="+mj-lt"/>
              <a:buAutoNum type="arabicPeriod"/>
            </a:pPr>
            <a:r>
              <a:rPr lang="en-US" sz="2000" dirty="0">
                <a:ea typeface="Arial"/>
                <a:cs typeface="Arial"/>
                <a:sym typeface="Arial"/>
                <a:rtl val="0"/>
              </a:rPr>
              <a:t>Problems with layout</a:t>
            </a:r>
          </a:p>
          <a:p>
            <a:pPr marL="457200" indent="-457200">
              <a:spcBef>
                <a:spcPts val="1000"/>
              </a:spcBef>
              <a:spcAft>
                <a:spcPts val="0"/>
              </a:spcAft>
              <a:buClr>
                <a:schemeClr val="bg1"/>
              </a:buClr>
              <a:buSzPct val="100000"/>
              <a:buFont typeface="+mj-lt"/>
              <a:buAutoNum type="arabicPeriod"/>
            </a:pPr>
            <a:r>
              <a:rPr lang="en-US" sz="2000" dirty="0">
                <a:ea typeface="Arial"/>
                <a:cs typeface="Arial"/>
                <a:sym typeface="Arial"/>
                <a:rtl val="0"/>
              </a:rPr>
              <a:t>No interactive stimulation</a:t>
            </a:r>
          </a:p>
          <a:p>
            <a:pPr marL="457200" indent="-457200">
              <a:spcBef>
                <a:spcPts val="1000"/>
              </a:spcBef>
              <a:spcAft>
                <a:spcPts val="1000"/>
              </a:spcAft>
              <a:buClr>
                <a:schemeClr val="bg1"/>
              </a:buClr>
              <a:buSzPct val="100000"/>
              <a:buFont typeface="+mj-lt"/>
              <a:buAutoNum type="arabicPeriod"/>
              <a:tabLst>
                <a:tab pos="360363" algn="l"/>
              </a:tabLst>
            </a:pPr>
            <a:r>
              <a:rPr lang="en-US" sz="2000" dirty="0">
                <a:ea typeface="Arial"/>
                <a:cs typeface="Arial"/>
                <a:sym typeface="Arial"/>
                <a:rtl val="0"/>
              </a:rPr>
              <a:t>No option for visually impaired 	people </a:t>
            </a:r>
          </a:p>
          <a:p>
            <a:pPr marL="457200" indent="-457200">
              <a:buClr>
                <a:schemeClr val="bg1"/>
              </a:buClr>
              <a:buFont typeface="+mj-lt"/>
              <a:buAutoNum type="arabicPeriod"/>
            </a:pPr>
            <a:endParaRPr lang="en-US" sz="2000" dirty="0"/>
          </a:p>
        </p:txBody>
      </p:sp>
      <p:pic>
        <p:nvPicPr>
          <p:cNvPr id="7" name="Shape 301">
            <a:extLst>
              <a:ext uri="{FF2B5EF4-FFF2-40B4-BE49-F238E27FC236}">
                <a16:creationId xmlns:a16="http://schemas.microsoft.com/office/drawing/2014/main" id="{B2D563BD-F1F5-4A2B-B91B-EF196A024249}"/>
              </a:ext>
            </a:extLst>
          </p:cNvPr>
          <p:cNvPicPr preferRelativeResize="0"/>
          <p:nvPr/>
        </p:nvPicPr>
        <p:blipFill rotWithShape="1">
          <a:blip r:embed="rId3">
            <a:alphaModFix/>
            <a:grayscl/>
            <a:extLst>
              <a:ext uri="{BEBA8EAE-BF5A-486C-A8C5-ECC9F3942E4B}">
                <a14:imgProps xmlns:a14="http://schemas.microsoft.com/office/drawing/2010/main">
                  <a14:imgLayer r:embed="rId4">
                    <a14:imgEffect>
                      <a14:saturation sat="0"/>
                    </a14:imgEffect>
                  </a14:imgLayer>
                </a14:imgProps>
              </a:ext>
            </a:extLst>
          </a:blip>
          <a:srcRect/>
          <a:stretch/>
        </p:blipFill>
        <p:spPr>
          <a:xfrm>
            <a:off x="1271464" y="1378392"/>
            <a:ext cx="4634341" cy="4869160"/>
          </a:xfrm>
          <a:prstGeom prst="rect">
            <a:avLst/>
          </a:prstGeom>
          <a:noFill/>
          <a:ln>
            <a:noFill/>
          </a:ln>
        </p:spPr>
      </p:pic>
    </p:spTree>
    <p:extLst>
      <p:ext uri="{BB962C8B-B14F-4D97-AF65-F5344CB8AC3E}">
        <p14:creationId xmlns:p14="http://schemas.microsoft.com/office/powerpoint/2010/main" val="4054472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AAE4DB-2415-48B6-955B-F4C2839EAA3D}"/>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3" name="Slide Number Placeholder 2">
            <a:extLst>
              <a:ext uri="{FF2B5EF4-FFF2-40B4-BE49-F238E27FC236}">
                <a16:creationId xmlns:a16="http://schemas.microsoft.com/office/drawing/2014/main" id="{1C6CDF42-0E05-41C9-8F35-7349F92943B2}"/>
              </a:ext>
            </a:extLst>
          </p:cNvPr>
          <p:cNvSpPr>
            <a:spLocks noGrp="1"/>
          </p:cNvSpPr>
          <p:nvPr>
            <p:ph type="sldNum" sz="quarter" idx="12"/>
          </p:nvPr>
        </p:nvSpPr>
        <p:spPr/>
        <p:txBody>
          <a:bodyPr/>
          <a:lstStyle/>
          <a:p>
            <a:r>
              <a:rPr lang="da-DK" noProof="0"/>
              <a:t>Slide </a:t>
            </a:r>
            <a:fld id="{8A58E4B7-0C53-4D1B-89B3-DED3806AF999}" type="slidenum">
              <a:rPr lang="da-DK" noProof="0" smtClean="0"/>
              <a:pPr/>
              <a:t>27</a:t>
            </a:fld>
            <a:endParaRPr lang="da-DK" noProof="0"/>
          </a:p>
        </p:txBody>
      </p:sp>
      <p:sp>
        <p:nvSpPr>
          <p:cNvPr id="4" name="Text Placeholder 3">
            <a:extLst>
              <a:ext uri="{FF2B5EF4-FFF2-40B4-BE49-F238E27FC236}">
                <a16:creationId xmlns:a16="http://schemas.microsoft.com/office/drawing/2014/main" id="{09BA8218-830D-4A52-8738-E5D92973ED09}"/>
              </a:ext>
            </a:extLst>
          </p:cNvPr>
          <p:cNvSpPr>
            <a:spLocks noGrp="1"/>
          </p:cNvSpPr>
          <p:nvPr>
            <p:ph type="body" sz="quarter" idx="13"/>
          </p:nvPr>
        </p:nvSpPr>
        <p:spPr>
          <a:xfrm>
            <a:off x="342000" y="1277896"/>
            <a:ext cx="11509527" cy="5031424"/>
          </a:xfrm>
          <a:solidFill>
            <a:schemeClr val="accent4"/>
          </a:solidFill>
        </p:spPr>
        <p:txBody>
          <a:bodyPr/>
          <a:lstStyle/>
          <a:p>
            <a:pPr marL="457200" indent="-457200">
              <a:lnSpc>
                <a:spcPct val="150000"/>
              </a:lnSpc>
              <a:spcBef>
                <a:spcPts val="0"/>
              </a:spcBef>
              <a:spcAft>
                <a:spcPts val="0"/>
              </a:spcAft>
              <a:buClr>
                <a:schemeClr val="bg1"/>
              </a:buClr>
              <a:buSzPct val="100000"/>
              <a:buFont typeface="Arial" panose="020B0604020202020204" pitchFamily="34" charset="0"/>
              <a:buChar char="•"/>
            </a:pPr>
            <a:r>
              <a:rPr lang="en-US" sz="2400" dirty="0">
                <a:ea typeface="Arial"/>
                <a:cs typeface="Arial"/>
                <a:sym typeface="Arial"/>
                <a:rtl val="0"/>
              </a:rPr>
              <a:t>69% of printed hearing aid user guides deemed “unsuitable”</a:t>
            </a:r>
          </a:p>
          <a:p>
            <a:pPr marL="457200" indent="-457200">
              <a:lnSpc>
                <a:spcPct val="150000"/>
              </a:lnSpc>
              <a:spcBef>
                <a:spcPts val="0"/>
              </a:spcBef>
              <a:spcAft>
                <a:spcPts val="0"/>
              </a:spcAft>
              <a:buClr>
                <a:schemeClr val="bg1"/>
              </a:buClr>
              <a:buSzPct val="100000"/>
              <a:buFont typeface="Arial" panose="020B0604020202020204" pitchFamily="34" charset="0"/>
              <a:buChar char="•"/>
            </a:pPr>
            <a:r>
              <a:rPr lang="en-US" sz="2400" dirty="0">
                <a:ea typeface="Arial"/>
                <a:cs typeface="Arial"/>
                <a:sym typeface="Arial"/>
                <a:rtl val="0"/>
              </a:rPr>
              <a:t>90% were identified as using “excessive technical jargon” and “uncommon vocabulary” </a:t>
            </a:r>
          </a:p>
          <a:p>
            <a:pPr marL="457200" indent="-457200">
              <a:lnSpc>
                <a:spcPct val="150000"/>
              </a:lnSpc>
              <a:spcBef>
                <a:spcPts val="0"/>
              </a:spcBef>
              <a:spcAft>
                <a:spcPts val="0"/>
              </a:spcAft>
              <a:buClr>
                <a:schemeClr val="bg1"/>
              </a:buClr>
              <a:buSzPct val="100000"/>
              <a:buFont typeface="Arial" panose="020B0604020202020204" pitchFamily="34" charset="0"/>
              <a:buChar char="•"/>
            </a:pPr>
            <a:r>
              <a:rPr lang="en-US" sz="2400" dirty="0">
                <a:ea typeface="Arial"/>
                <a:cs typeface="Arial"/>
                <a:sym typeface="Arial"/>
                <a:rtl val="0"/>
              </a:rPr>
              <a:t>33% did not include basic hearing aid functionality overviews</a:t>
            </a:r>
          </a:p>
          <a:p>
            <a:pPr marL="457200" indent="-457200">
              <a:lnSpc>
                <a:spcPct val="150000"/>
              </a:lnSpc>
              <a:spcBef>
                <a:spcPts val="0"/>
              </a:spcBef>
              <a:spcAft>
                <a:spcPts val="0"/>
              </a:spcAft>
              <a:buClr>
                <a:schemeClr val="bg1"/>
              </a:buClr>
              <a:buSzPct val="100000"/>
              <a:buFont typeface="Arial" panose="020B0604020202020204" pitchFamily="34" charset="0"/>
              <a:buChar char="•"/>
            </a:pPr>
            <a:r>
              <a:rPr lang="en-US" sz="2400" dirty="0">
                <a:ea typeface="Arial"/>
                <a:cs typeface="Arial"/>
                <a:sym typeface="Arial"/>
                <a:rtl val="0"/>
              </a:rPr>
              <a:t>100% of the guides were printed in inappropriately small font sizes </a:t>
            </a:r>
          </a:p>
          <a:p>
            <a:pPr>
              <a:spcBef>
                <a:spcPts val="0"/>
              </a:spcBef>
              <a:spcAft>
                <a:spcPts val="0"/>
              </a:spcAft>
              <a:buClr>
                <a:srgbClr val="000000"/>
              </a:buClr>
            </a:pPr>
            <a:endParaRPr lang="en-US" sz="2400" dirty="0">
              <a:ea typeface="Arial"/>
              <a:cs typeface="Arial"/>
              <a:sym typeface="Arial"/>
              <a:rtl val="0"/>
            </a:endParaRPr>
          </a:p>
          <a:p>
            <a:pPr algn="ctr">
              <a:spcBef>
                <a:spcPts val="0"/>
              </a:spcBef>
              <a:spcAft>
                <a:spcPts val="0"/>
              </a:spcAft>
              <a:buClr>
                <a:srgbClr val="FF0000"/>
              </a:buClr>
              <a:buSzPct val="25000"/>
            </a:pPr>
            <a:endParaRPr lang="en-US" sz="2400" dirty="0">
              <a:ea typeface="Arial"/>
              <a:cs typeface="Arial"/>
              <a:sym typeface="Arial"/>
              <a:rtl val="0"/>
            </a:endParaRPr>
          </a:p>
          <a:p>
            <a:pPr>
              <a:spcBef>
                <a:spcPts val="0"/>
              </a:spcBef>
              <a:spcAft>
                <a:spcPts val="0"/>
              </a:spcAft>
              <a:buClr>
                <a:srgbClr val="FF0000"/>
              </a:buClr>
              <a:buSzPct val="25000"/>
            </a:pPr>
            <a:r>
              <a:rPr lang="en-US" sz="2400" dirty="0">
                <a:ea typeface="Arial"/>
                <a:cs typeface="Arial"/>
                <a:sym typeface="Arial"/>
                <a:rtl val="0"/>
              </a:rPr>
              <a:t>Literature provided is NOT written at appropriate health literacy levels. As clinicians, we must provide our patients with clear, concise, informative literature presented at a level they can easily comprehend. </a:t>
            </a:r>
          </a:p>
          <a:p>
            <a:pPr>
              <a:spcBef>
                <a:spcPts val="0"/>
              </a:spcBef>
              <a:spcAft>
                <a:spcPts val="0"/>
              </a:spcAft>
              <a:buClr>
                <a:srgbClr val="FF0000"/>
              </a:buClr>
              <a:buSzPct val="25000"/>
            </a:pPr>
            <a:r>
              <a:rPr lang="en" sz="2400" dirty="0">
                <a:ea typeface="Arial"/>
                <a:cs typeface="Arial"/>
                <a:sym typeface="Arial"/>
                <a:rtl val="0"/>
              </a:rPr>
              <a:t>																</a:t>
            </a:r>
            <a:r>
              <a:rPr lang="en" sz="1800" dirty="0">
                <a:ea typeface="Arial"/>
                <a:cs typeface="Arial"/>
                <a:sym typeface="Arial"/>
                <a:rtl val="0"/>
              </a:rPr>
              <a:t>Nair &amp; Cienkowski (2010)</a:t>
            </a:r>
            <a:endParaRPr lang="en" sz="2400" dirty="0">
              <a:ea typeface="Arial"/>
              <a:cs typeface="Arial"/>
              <a:sym typeface="Arial"/>
              <a:rtl val="0"/>
            </a:endParaRPr>
          </a:p>
          <a:p>
            <a:pPr>
              <a:spcBef>
                <a:spcPts val="0"/>
              </a:spcBef>
              <a:spcAft>
                <a:spcPts val="0"/>
              </a:spcAft>
              <a:buClr>
                <a:srgbClr val="FF0000"/>
              </a:buClr>
              <a:buSzPct val="25000"/>
            </a:pPr>
            <a:endParaRPr lang="en-US" sz="2400" b="1" dirty="0">
              <a:ea typeface="Arial"/>
              <a:cs typeface="Arial"/>
              <a:sym typeface="Arial"/>
              <a:rtl val="0"/>
            </a:endParaRPr>
          </a:p>
        </p:txBody>
      </p:sp>
      <p:sp>
        <p:nvSpPr>
          <p:cNvPr id="6" name="Title 5">
            <a:extLst>
              <a:ext uri="{FF2B5EF4-FFF2-40B4-BE49-F238E27FC236}">
                <a16:creationId xmlns:a16="http://schemas.microsoft.com/office/drawing/2014/main" id="{72BADFCF-B35B-46F8-AD98-C2A2876F7A7D}"/>
              </a:ext>
            </a:extLst>
          </p:cNvPr>
          <p:cNvSpPr>
            <a:spLocks noGrp="1"/>
          </p:cNvSpPr>
          <p:nvPr>
            <p:ph type="title"/>
          </p:nvPr>
        </p:nvSpPr>
        <p:spPr/>
        <p:txBody>
          <a:bodyPr/>
          <a:lstStyle/>
          <a:p>
            <a:pPr>
              <a:spcBef>
                <a:spcPts val="0"/>
              </a:spcBef>
              <a:spcAft>
                <a:spcPts val="0"/>
              </a:spcAft>
              <a:buClr>
                <a:schemeClr val="dk1"/>
              </a:buClr>
              <a:buSzPct val="25000"/>
            </a:pPr>
            <a:r>
              <a:rPr lang="en" dirty="0">
                <a:solidFill>
                  <a:srgbClr val="E63E4D"/>
                </a:solidFill>
                <a:latin typeface="Verdana" panose="020B0604030504040204" pitchFamily="34" charset="0"/>
                <a:sym typeface="Arial"/>
                <a:rtl val="0"/>
              </a:rPr>
              <a:t>Health Literacy &amp; Patient Instructional Brochures </a:t>
            </a:r>
            <a:endParaRPr lang="da-DK" dirty="0">
              <a:solidFill>
                <a:srgbClr val="E63E4D"/>
              </a:solidFill>
              <a:latin typeface="Verdana" panose="020B0604030504040204" pitchFamily="34" charset="0"/>
            </a:endParaRPr>
          </a:p>
        </p:txBody>
      </p:sp>
    </p:spTree>
    <p:extLst>
      <p:ext uri="{BB962C8B-B14F-4D97-AF65-F5344CB8AC3E}">
        <p14:creationId xmlns:p14="http://schemas.microsoft.com/office/powerpoint/2010/main" val="712851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5611-69E2-413E-9C7A-39F3ED7A2AE9}"/>
              </a:ext>
            </a:extLst>
          </p:cNvPr>
          <p:cNvSpPr>
            <a:spLocks noGrp="1"/>
          </p:cNvSpPr>
          <p:nvPr>
            <p:ph type="title"/>
          </p:nvPr>
        </p:nvSpPr>
        <p:spPr/>
        <p:txBody>
          <a:bodyPr/>
          <a:lstStyle/>
          <a:p>
            <a:r>
              <a:rPr lang="en" dirty="0">
                <a:solidFill>
                  <a:srgbClr val="E63E4D"/>
                </a:solidFill>
                <a:sym typeface="Arial"/>
                <a:rtl val="0"/>
              </a:rPr>
              <a:t>Suggestions</a:t>
            </a:r>
            <a:br>
              <a:rPr lang="da-DK" dirty="0">
                <a:solidFill>
                  <a:srgbClr val="E63E4D"/>
                </a:solidFill>
              </a:rPr>
            </a:br>
            <a:endParaRPr lang="en-US" dirty="0"/>
          </a:p>
        </p:txBody>
      </p:sp>
      <p:sp>
        <p:nvSpPr>
          <p:cNvPr id="3" name="Content Placeholder 2">
            <a:extLst>
              <a:ext uri="{FF2B5EF4-FFF2-40B4-BE49-F238E27FC236}">
                <a16:creationId xmlns:a16="http://schemas.microsoft.com/office/drawing/2014/main" id="{9AA1E05D-97CC-4A71-9F7A-D37BCA9D1020}"/>
              </a:ext>
            </a:extLst>
          </p:cNvPr>
          <p:cNvSpPr>
            <a:spLocks noGrp="1"/>
          </p:cNvSpPr>
          <p:nvPr>
            <p:ph idx="1"/>
          </p:nvPr>
        </p:nvSpPr>
        <p:spPr>
          <a:xfrm>
            <a:off x="342000" y="1271444"/>
            <a:ext cx="11521678" cy="5000272"/>
          </a:xfrm>
          <a:solidFill>
            <a:schemeClr val="tx2"/>
          </a:solidFill>
        </p:spPr>
        <p:txBody>
          <a:bodyPr/>
          <a:lstStyle/>
          <a:p>
            <a:r>
              <a:rPr lang="en" sz="2400" dirty="0">
                <a:solidFill>
                  <a:schemeClr val="bg1"/>
                </a:solidFill>
                <a:latin typeface="+mn-lt"/>
                <a:ea typeface="Arial"/>
                <a:cs typeface="Arial"/>
                <a:sym typeface="Arial"/>
                <a:rtl val="0"/>
              </a:rPr>
              <a:t>There is a great deal of scope for improvement. Poorly designed user guides may impact on HA self-efficacy, outcomes, and success</a:t>
            </a:r>
            <a:endParaRPr lang="en" sz="1800" dirty="0">
              <a:solidFill>
                <a:schemeClr val="bg1"/>
              </a:solidFill>
              <a:latin typeface="+mn-lt"/>
              <a:ea typeface="Arial"/>
              <a:cs typeface="Arial"/>
              <a:sym typeface="Arial"/>
              <a:rtl val="0"/>
            </a:endParaRPr>
          </a:p>
          <a:p>
            <a:endParaRPr lang="en-US" sz="2400" dirty="0">
              <a:solidFill>
                <a:schemeClr val="bg1"/>
              </a:solidFill>
              <a:latin typeface="+mn-lt"/>
            </a:endParaRPr>
          </a:p>
        </p:txBody>
      </p:sp>
      <p:sp>
        <p:nvSpPr>
          <p:cNvPr id="4" name="Date Placeholder 3">
            <a:extLst>
              <a:ext uri="{FF2B5EF4-FFF2-40B4-BE49-F238E27FC236}">
                <a16:creationId xmlns:a16="http://schemas.microsoft.com/office/drawing/2014/main" id="{477CBFB2-87A0-43F8-8269-3B5512B5BD9F}"/>
              </a:ext>
            </a:extLst>
          </p:cNvPr>
          <p:cNvSpPr>
            <a:spLocks noGrp="1"/>
          </p:cNvSpPr>
          <p:nvPr>
            <p:ph type="dt" sz="half" idx="10"/>
          </p:nvPr>
        </p:nvSpPr>
        <p:spPr/>
        <p:txBody>
          <a:bodyPr/>
          <a:lstStyle/>
          <a:p>
            <a:pPr>
              <a:defRPr/>
            </a:pPr>
            <a:fld id="{606B9D7F-6EC7-4975-AEC7-F3DCA2F40530}" type="datetime6">
              <a:rPr lang="da-DK" smtClean="0"/>
              <a:t>25.1.2019</a:t>
            </a:fld>
            <a:endParaRPr lang="en-US" dirty="0"/>
          </a:p>
        </p:txBody>
      </p:sp>
      <p:sp>
        <p:nvSpPr>
          <p:cNvPr id="5" name="Slide Number Placeholder 4">
            <a:extLst>
              <a:ext uri="{FF2B5EF4-FFF2-40B4-BE49-F238E27FC236}">
                <a16:creationId xmlns:a16="http://schemas.microsoft.com/office/drawing/2014/main" id="{8DA97503-0ED6-4785-B0A2-25CE792485EA}"/>
              </a:ext>
            </a:extLst>
          </p:cNvPr>
          <p:cNvSpPr>
            <a:spLocks noGrp="1"/>
          </p:cNvSpPr>
          <p:nvPr>
            <p:ph type="sldNum" sz="quarter" idx="12"/>
          </p:nvPr>
        </p:nvSpPr>
        <p:spPr/>
        <p:txBody>
          <a:bodyPr/>
          <a:lstStyle/>
          <a:p>
            <a:pPr>
              <a:defRPr/>
            </a:pPr>
            <a:r>
              <a:rPr lang="da-DK"/>
              <a:t>Slide </a:t>
            </a:r>
            <a:fld id="{39142DA2-90D2-477F-B66F-E13748DCBB47}" type="slidenum">
              <a:rPr lang="da-DK" smtClean="0"/>
              <a:pPr>
                <a:defRPr/>
              </a:pPr>
              <a:t>28</a:t>
            </a:fld>
            <a:endParaRPr lang="en-US" dirty="0"/>
          </a:p>
        </p:txBody>
      </p:sp>
      <p:sp>
        <p:nvSpPr>
          <p:cNvPr id="6" name="Rectangle 5">
            <a:extLst>
              <a:ext uri="{FF2B5EF4-FFF2-40B4-BE49-F238E27FC236}">
                <a16:creationId xmlns:a16="http://schemas.microsoft.com/office/drawing/2014/main" id="{E36037F4-DCC7-4F3F-96EC-B440C4DC6AC8}"/>
              </a:ext>
            </a:extLst>
          </p:cNvPr>
          <p:cNvSpPr/>
          <p:nvPr/>
        </p:nvSpPr>
        <p:spPr>
          <a:xfrm>
            <a:off x="8472264" y="6021288"/>
            <a:ext cx="3433825" cy="338554"/>
          </a:xfrm>
          <a:prstGeom prst="rect">
            <a:avLst/>
          </a:prstGeom>
        </p:spPr>
        <p:txBody>
          <a:bodyPr wrap="none">
            <a:spAutoFit/>
          </a:bodyPr>
          <a:lstStyle/>
          <a:p>
            <a:r>
              <a:rPr lang="en" sz="1600" dirty="0">
                <a:solidFill>
                  <a:schemeClr val="bg1"/>
                </a:solidFill>
                <a:latin typeface="+mn-lt"/>
                <a:ea typeface="Arial"/>
                <a:cs typeface="Arial"/>
                <a:sym typeface="Arial"/>
                <a:rtl val="0"/>
              </a:rPr>
              <a:t>Caposecco, Hickson &amp; Meyer, 2012</a:t>
            </a:r>
            <a:endParaRPr lang="en-US" sz="1600" dirty="0">
              <a:solidFill>
                <a:schemeClr val="bg1"/>
              </a:solidFill>
              <a:latin typeface="+mn-lt"/>
            </a:endParaRPr>
          </a:p>
        </p:txBody>
      </p:sp>
      <p:pic>
        <p:nvPicPr>
          <p:cNvPr id="7" name="Shape 308">
            <a:extLst>
              <a:ext uri="{FF2B5EF4-FFF2-40B4-BE49-F238E27FC236}">
                <a16:creationId xmlns:a16="http://schemas.microsoft.com/office/drawing/2014/main" id="{7738BA7D-21ED-489F-BBCC-6F6C60BAFDFD}"/>
              </a:ext>
            </a:extLst>
          </p:cNvPr>
          <p:cNvPicPr preferRelativeResize="0"/>
          <p:nvPr/>
        </p:nvPicPr>
        <p:blipFill rotWithShape="1">
          <a:blip r:embed="rId3">
            <a:alphaModFix/>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t="1" b="2082"/>
          <a:stretch/>
        </p:blipFill>
        <p:spPr>
          <a:xfrm>
            <a:off x="2982432" y="2060848"/>
            <a:ext cx="6228173" cy="3960440"/>
          </a:xfrm>
          <a:prstGeom prst="rect">
            <a:avLst/>
          </a:prstGeom>
          <a:noFill/>
          <a:ln>
            <a:noFill/>
          </a:ln>
        </p:spPr>
      </p:pic>
    </p:spTree>
    <p:extLst>
      <p:ext uri="{BB962C8B-B14F-4D97-AF65-F5344CB8AC3E}">
        <p14:creationId xmlns:p14="http://schemas.microsoft.com/office/powerpoint/2010/main" val="777208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AAE4DB-2415-48B6-955B-F4C2839EAA3D}"/>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3" name="Slide Number Placeholder 2">
            <a:extLst>
              <a:ext uri="{FF2B5EF4-FFF2-40B4-BE49-F238E27FC236}">
                <a16:creationId xmlns:a16="http://schemas.microsoft.com/office/drawing/2014/main" id="{1C6CDF42-0E05-41C9-8F35-7349F92943B2}"/>
              </a:ext>
            </a:extLst>
          </p:cNvPr>
          <p:cNvSpPr>
            <a:spLocks noGrp="1"/>
          </p:cNvSpPr>
          <p:nvPr>
            <p:ph type="sldNum" sz="quarter" idx="12"/>
          </p:nvPr>
        </p:nvSpPr>
        <p:spPr/>
        <p:txBody>
          <a:bodyPr/>
          <a:lstStyle/>
          <a:p>
            <a:r>
              <a:rPr lang="da-DK" noProof="0"/>
              <a:t>Slide </a:t>
            </a:r>
            <a:fld id="{8A58E4B7-0C53-4D1B-89B3-DED3806AF999}" type="slidenum">
              <a:rPr lang="da-DK" noProof="0" smtClean="0"/>
              <a:pPr/>
              <a:t>29</a:t>
            </a:fld>
            <a:endParaRPr lang="da-DK" noProof="0"/>
          </a:p>
        </p:txBody>
      </p:sp>
      <p:sp>
        <p:nvSpPr>
          <p:cNvPr id="4" name="Text Placeholder 3">
            <a:extLst>
              <a:ext uri="{FF2B5EF4-FFF2-40B4-BE49-F238E27FC236}">
                <a16:creationId xmlns:a16="http://schemas.microsoft.com/office/drawing/2014/main" id="{09BA8218-830D-4A52-8738-E5D92973ED09}"/>
              </a:ext>
            </a:extLst>
          </p:cNvPr>
          <p:cNvSpPr>
            <a:spLocks noGrp="1"/>
          </p:cNvSpPr>
          <p:nvPr>
            <p:ph type="body" sz="quarter" idx="13"/>
          </p:nvPr>
        </p:nvSpPr>
        <p:spPr>
          <a:xfrm>
            <a:off x="342000" y="1277896"/>
            <a:ext cx="11509527" cy="5031424"/>
          </a:xfrm>
          <a:solidFill>
            <a:schemeClr val="accent2"/>
          </a:solidFill>
        </p:spPr>
        <p:txBody>
          <a:bodyPr/>
          <a:lstStyle/>
          <a:p>
            <a:pPr>
              <a:spcBef>
                <a:spcPts val="600"/>
              </a:spcBef>
              <a:spcAft>
                <a:spcPts val="0"/>
              </a:spcAft>
              <a:buClr>
                <a:schemeClr val="bg1"/>
              </a:buClr>
              <a:buSzPct val="25000"/>
            </a:pPr>
            <a:r>
              <a:rPr lang="en-US" sz="2400" b="1" dirty="0">
                <a:ea typeface="Arial"/>
                <a:cs typeface="Arial"/>
                <a:sym typeface="Arial"/>
                <a:rtl val="0"/>
              </a:rPr>
              <a:t>P</a:t>
            </a:r>
            <a:r>
              <a:rPr lang="en" sz="2400" b="1" dirty="0">
                <a:ea typeface="Arial"/>
                <a:cs typeface="Arial"/>
                <a:sym typeface="Arial"/>
                <a:rtl val="0"/>
              </a:rPr>
              <a:t>oor understanding of information costs time, money and frustration</a:t>
            </a:r>
            <a:endParaRPr lang="en-US" sz="2400" b="1" dirty="0">
              <a:ea typeface="Arial"/>
              <a:cs typeface="Arial"/>
              <a:sym typeface="Arial"/>
              <a:rtl val="0"/>
            </a:endParaRPr>
          </a:p>
          <a:p>
            <a:pPr marL="457200" indent="-457200">
              <a:spcBef>
                <a:spcPts val="600"/>
              </a:spcBef>
              <a:spcAft>
                <a:spcPts val="0"/>
              </a:spcAft>
              <a:buClr>
                <a:schemeClr val="bg1"/>
              </a:buClr>
              <a:buSzPct val="100000"/>
              <a:buFont typeface="Arial" panose="020B0604020202020204" pitchFamily="34" charset="0"/>
              <a:buChar char="•"/>
            </a:pPr>
            <a:r>
              <a:rPr lang="en" sz="2000" dirty="0">
                <a:ea typeface="Arial"/>
                <a:cs typeface="Arial"/>
                <a:sym typeface="Arial"/>
                <a:rtl val="0"/>
              </a:rPr>
              <a:t>Needing to make additional appointments for clarification of hearing aid function.</a:t>
            </a:r>
          </a:p>
          <a:p>
            <a:pPr>
              <a:spcBef>
                <a:spcPts val="600"/>
              </a:spcBef>
              <a:spcAft>
                <a:spcPts val="0"/>
              </a:spcAft>
              <a:buClr>
                <a:schemeClr val="bg1"/>
              </a:buClr>
              <a:buSzPct val="25000"/>
            </a:pPr>
            <a:r>
              <a:rPr lang="en" sz="2400" b="1" dirty="0">
                <a:ea typeface="Arial"/>
                <a:cs typeface="Arial"/>
                <a:sym typeface="Arial"/>
                <a:rtl val="0"/>
              </a:rPr>
              <a:t>Poor understanding can lead negative outcomes</a:t>
            </a:r>
          </a:p>
          <a:p>
            <a:pPr marL="457200" indent="-457200">
              <a:spcBef>
                <a:spcPts val="600"/>
              </a:spcBef>
              <a:spcAft>
                <a:spcPts val="0"/>
              </a:spcAft>
              <a:buClr>
                <a:schemeClr val="bg1"/>
              </a:buClr>
              <a:buSzPct val="100000"/>
              <a:buFont typeface="Arial" panose="020B0604020202020204" pitchFamily="34" charset="0"/>
              <a:buChar char="•"/>
            </a:pPr>
            <a:r>
              <a:rPr lang="en" sz="2000" dirty="0">
                <a:ea typeface="Arial"/>
                <a:cs typeface="Arial"/>
                <a:sym typeface="Arial"/>
                <a:rtl val="0"/>
              </a:rPr>
              <a:t>E.g. failure to use the hearing aid at all</a:t>
            </a:r>
          </a:p>
          <a:p>
            <a:pPr>
              <a:spcBef>
                <a:spcPts val="600"/>
              </a:spcBef>
              <a:spcAft>
                <a:spcPts val="0"/>
              </a:spcAft>
              <a:buClr>
                <a:schemeClr val="bg1"/>
              </a:buClr>
              <a:buSzPct val="25000"/>
            </a:pPr>
            <a:r>
              <a:rPr lang="en" sz="2400" b="1" dirty="0">
                <a:ea typeface="Arial"/>
                <a:cs typeface="Arial"/>
                <a:sym typeface="Arial"/>
                <a:rtl val="0"/>
              </a:rPr>
              <a:t>Poor understanding can affect selfesteem</a:t>
            </a:r>
          </a:p>
          <a:p>
            <a:pPr marL="457200" indent="-457200">
              <a:spcBef>
                <a:spcPts val="600"/>
              </a:spcBef>
              <a:spcAft>
                <a:spcPts val="0"/>
              </a:spcAft>
              <a:buClr>
                <a:schemeClr val="bg1"/>
              </a:buClr>
              <a:buSzPct val="100000"/>
              <a:buFont typeface="Arial" panose="020B0604020202020204" pitchFamily="34" charset="0"/>
              <a:buChar char="•"/>
            </a:pPr>
            <a:r>
              <a:rPr lang="en" sz="2400" dirty="0">
                <a:ea typeface="Arial"/>
                <a:cs typeface="Arial"/>
                <a:sym typeface="Arial"/>
                <a:rtl val="0"/>
              </a:rPr>
              <a:t> </a:t>
            </a:r>
            <a:r>
              <a:rPr lang="en" sz="2000" dirty="0">
                <a:ea typeface="Arial"/>
                <a:cs typeface="Arial"/>
                <a:sym typeface="Arial"/>
                <a:rtl val="0"/>
              </a:rPr>
              <a:t>Psychological consequences of untreated hearing loss can be far-reaching</a:t>
            </a:r>
            <a:endParaRPr lang="en" sz="2400" dirty="0">
              <a:ea typeface="Arial"/>
              <a:cs typeface="Arial"/>
              <a:sym typeface="Arial"/>
              <a:rtl val="0"/>
            </a:endParaRPr>
          </a:p>
          <a:p>
            <a:pPr>
              <a:spcBef>
                <a:spcPts val="600"/>
              </a:spcBef>
              <a:spcAft>
                <a:spcPts val="0"/>
              </a:spcAft>
              <a:buClr>
                <a:schemeClr val="bg1"/>
              </a:buClr>
              <a:buSzPct val="25000"/>
            </a:pPr>
            <a:r>
              <a:rPr lang="en" sz="2400" b="1" dirty="0">
                <a:ea typeface="Arial"/>
                <a:cs typeface="Arial"/>
                <a:sym typeface="Arial"/>
                <a:rtl val="0"/>
              </a:rPr>
              <a:t>Poor understanding can negatively impact overall health</a:t>
            </a:r>
          </a:p>
          <a:p>
            <a:pPr marL="457200" indent="-457200">
              <a:spcBef>
                <a:spcPts val="600"/>
              </a:spcBef>
              <a:spcAft>
                <a:spcPts val="0"/>
              </a:spcAft>
              <a:buClr>
                <a:schemeClr val="bg1"/>
              </a:buClr>
              <a:buSzPct val="100000"/>
              <a:buFont typeface="Arial" panose="020B0604020202020204" pitchFamily="34" charset="0"/>
              <a:buChar char="•"/>
            </a:pPr>
            <a:r>
              <a:rPr lang="en" sz="2000" dirty="0">
                <a:ea typeface="Arial"/>
                <a:cs typeface="Arial"/>
                <a:sym typeface="Arial"/>
                <a:rtl val="0"/>
              </a:rPr>
              <a:t>A hearing impaired person without some form of amplification will not thrive in group or individual conversational settings:  social isolation and depression may occur</a:t>
            </a:r>
          </a:p>
          <a:p>
            <a:pPr>
              <a:spcBef>
                <a:spcPts val="600"/>
              </a:spcBef>
              <a:spcAft>
                <a:spcPts val="0"/>
              </a:spcAft>
              <a:buClr>
                <a:schemeClr val="bg1"/>
              </a:buClr>
              <a:buSzPct val="25000"/>
            </a:pPr>
            <a:r>
              <a:rPr lang="en" sz="2400" b="1" dirty="0">
                <a:ea typeface="Arial"/>
                <a:cs typeface="Arial"/>
                <a:sym typeface="Arial"/>
                <a:rtl val="0"/>
              </a:rPr>
              <a:t>Poor understanding in the healthcare setting can lead to misunderstanding</a:t>
            </a:r>
          </a:p>
          <a:p>
            <a:pPr marL="457200" indent="-457200">
              <a:spcBef>
                <a:spcPts val="600"/>
              </a:spcBef>
              <a:spcAft>
                <a:spcPts val="0"/>
              </a:spcAft>
              <a:buClr>
                <a:schemeClr val="bg1"/>
              </a:buClr>
              <a:buSzPct val="100000"/>
              <a:buFont typeface="Arial" panose="020B0604020202020204" pitchFamily="34" charset="0"/>
              <a:buChar char="•"/>
            </a:pPr>
            <a:r>
              <a:rPr lang="en" sz="2000" dirty="0">
                <a:ea typeface="Arial"/>
                <a:cs typeface="Arial"/>
                <a:sym typeface="Arial"/>
                <a:rtl val="0"/>
              </a:rPr>
              <a:t>Overall health outcomes could be negatively affected</a:t>
            </a:r>
          </a:p>
        </p:txBody>
      </p:sp>
      <p:sp>
        <p:nvSpPr>
          <p:cNvPr id="6" name="Title 5">
            <a:extLst>
              <a:ext uri="{FF2B5EF4-FFF2-40B4-BE49-F238E27FC236}">
                <a16:creationId xmlns:a16="http://schemas.microsoft.com/office/drawing/2014/main" id="{72BADFCF-B35B-46F8-AD98-C2A2876F7A7D}"/>
              </a:ext>
            </a:extLst>
          </p:cNvPr>
          <p:cNvSpPr>
            <a:spLocks noGrp="1"/>
          </p:cNvSpPr>
          <p:nvPr>
            <p:ph type="title"/>
          </p:nvPr>
        </p:nvSpPr>
        <p:spPr/>
        <p:txBody>
          <a:bodyPr/>
          <a:lstStyle/>
          <a:p>
            <a:pPr>
              <a:spcBef>
                <a:spcPts val="0"/>
              </a:spcBef>
              <a:spcAft>
                <a:spcPts val="0"/>
              </a:spcAft>
              <a:buClr>
                <a:schemeClr val="dk1"/>
              </a:buClr>
              <a:buSzPct val="25000"/>
            </a:pPr>
            <a:r>
              <a:rPr lang="en" dirty="0">
                <a:solidFill>
                  <a:srgbClr val="E63E4D"/>
                </a:solidFill>
                <a:latin typeface="Verdana" panose="020B0604030504040204" pitchFamily="34" charset="0"/>
                <a:sym typeface="Arial"/>
                <a:rtl val="0"/>
              </a:rPr>
              <a:t>Implications</a:t>
            </a:r>
            <a:endParaRPr lang="da-DK" dirty="0">
              <a:solidFill>
                <a:srgbClr val="E63E4D"/>
              </a:solidFill>
              <a:latin typeface="Verdana" panose="020B0604030504040204" pitchFamily="34" charset="0"/>
            </a:endParaRPr>
          </a:p>
        </p:txBody>
      </p:sp>
    </p:spTree>
    <p:extLst>
      <p:ext uri="{BB962C8B-B14F-4D97-AF65-F5344CB8AC3E}">
        <p14:creationId xmlns:p14="http://schemas.microsoft.com/office/powerpoint/2010/main" val="720297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64FE1-CF25-40B4-9ADD-FCC2A83F3ABF}"/>
              </a:ext>
            </a:extLst>
          </p:cNvPr>
          <p:cNvSpPr>
            <a:spLocks noGrp="1"/>
          </p:cNvSpPr>
          <p:nvPr>
            <p:ph type="title"/>
          </p:nvPr>
        </p:nvSpPr>
        <p:spPr/>
        <p:txBody>
          <a:bodyPr/>
          <a:lstStyle/>
          <a:p>
            <a:r>
              <a:rPr lang="en" dirty="0">
                <a:solidFill>
                  <a:srgbClr val="E63E4D"/>
                </a:solidFill>
                <a:sym typeface="Arial"/>
              </a:rPr>
              <a:t>Single Item Literacy Screener (SILS)	</a:t>
            </a:r>
            <a:br>
              <a:rPr lang="da-DK" dirty="0"/>
            </a:br>
            <a:endParaRPr lang="en-US" dirty="0"/>
          </a:p>
        </p:txBody>
      </p:sp>
      <p:sp>
        <p:nvSpPr>
          <p:cNvPr id="3" name="Content Placeholder 2">
            <a:extLst>
              <a:ext uri="{FF2B5EF4-FFF2-40B4-BE49-F238E27FC236}">
                <a16:creationId xmlns:a16="http://schemas.microsoft.com/office/drawing/2014/main" id="{AA20188F-8C1E-4CAC-A6EF-F044C18BB69B}"/>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C6DADF0A-CDBD-4DFD-810A-7CD3AE39957B}"/>
              </a:ext>
            </a:extLst>
          </p:cNvPr>
          <p:cNvSpPr>
            <a:spLocks noGrp="1"/>
          </p:cNvSpPr>
          <p:nvPr>
            <p:ph type="dt" sz="half" idx="10"/>
          </p:nvPr>
        </p:nvSpPr>
        <p:spPr/>
        <p:txBody>
          <a:bodyPr/>
          <a:lstStyle/>
          <a:p>
            <a:pPr>
              <a:defRPr/>
            </a:pPr>
            <a:fld id="{606B9D7F-6EC7-4975-AEC7-F3DCA2F40530}" type="datetime6">
              <a:rPr lang="da-DK" smtClean="0"/>
              <a:t>25.1.2019</a:t>
            </a:fld>
            <a:endParaRPr lang="en-US" dirty="0"/>
          </a:p>
        </p:txBody>
      </p:sp>
      <p:sp>
        <p:nvSpPr>
          <p:cNvPr id="5" name="Slide Number Placeholder 4">
            <a:extLst>
              <a:ext uri="{FF2B5EF4-FFF2-40B4-BE49-F238E27FC236}">
                <a16:creationId xmlns:a16="http://schemas.microsoft.com/office/drawing/2014/main" id="{65C66061-4466-4D9E-A9EB-6B806C33E3E2}"/>
              </a:ext>
            </a:extLst>
          </p:cNvPr>
          <p:cNvSpPr>
            <a:spLocks noGrp="1"/>
          </p:cNvSpPr>
          <p:nvPr>
            <p:ph type="sldNum" sz="quarter" idx="12"/>
          </p:nvPr>
        </p:nvSpPr>
        <p:spPr/>
        <p:txBody>
          <a:bodyPr/>
          <a:lstStyle/>
          <a:p>
            <a:pPr>
              <a:defRPr/>
            </a:pPr>
            <a:r>
              <a:rPr lang="da-DK"/>
              <a:t>Slide </a:t>
            </a:r>
            <a:fld id="{39142DA2-90D2-477F-B66F-E13748DCBB47}" type="slidenum">
              <a:rPr lang="da-DK" smtClean="0"/>
              <a:pPr>
                <a:defRPr/>
              </a:pPr>
              <a:t>3</a:t>
            </a:fld>
            <a:endParaRPr lang="en-US" dirty="0"/>
          </a:p>
        </p:txBody>
      </p:sp>
      <p:sp>
        <p:nvSpPr>
          <p:cNvPr id="6" name="Rounded Rectangle 1">
            <a:extLst>
              <a:ext uri="{FF2B5EF4-FFF2-40B4-BE49-F238E27FC236}">
                <a16:creationId xmlns:a16="http://schemas.microsoft.com/office/drawing/2014/main" id="{C46CE10F-0073-4C2D-B463-01E504A8AAC7}"/>
              </a:ext>
            </a:extLst>
          </p:cNvPr>
          <p:cNvSpPr/>
          <p:nvPr/>
        </p:nvSpPr>
        <p:spPr>
          <a:xfrm>
            <a:off x="3060174" y="1340768"/>
            <a:ext cx="2736304" cy="4248472"/>
          </a:xfrm>
          <a:prstGeom prst="roundRect">
            <a:avLst/>
          </a:prstGeom>
          <a:solidFill>
            <a:srgbClr val="A1A1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How often do you need to have someone help you when you read instructions, pamphlets or other materials provided by your doctor or pharmacy?</a:t>
            </a:r>
          </a:p>
        </p:txBody>
      </p:sp>
      <p:sp>
        <p:nvSpPr>
          <p:cNvPr id="7" name="Rounded Rectangle 2">
            <a:extLst>
              <a:ext uri="{FF2B5EF4-FFF2-40B4-BE49-F238E27FC236}">
                <a16:creationId xmlns:a16="http://schemas.microsoft.com/office/drawing/2014/main" id="{59CFD19F-BA1A-40A1-B9DF-297E772EDF1B}"/>
              </a:ext>
            </a:extLst>
          </p:cNvPr>
          <p:cNvSpPr/>
          <p:nvPr/>
        </p:nvSpPr>
        <p:spPr>
          <a:xfrm>
            <a:off x="7104112" y="1633080"/>
            <a:ext cx="1944216" cy="576064"/>
          </a:xfrm>
          <a:prstGeom prst="roundRect">
            <a:avLst/>
          </a:prstGeom>
          <a:solidFill>
            <a:srgbClr val="E63E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dirty="0"/>
              <a:t>Always</a:t>
            </a:r>
          </a:p>
        </p:txBody>
      </p:sp>
      <p:sp>
        <p:nvSpPr>
          <p:cNvPr id="8" name="Rounded Rectangle 7">
            <a:extLst>
              <a:ext uri="{FF2B5EF4-FFF2-40B4-BE49-F238E27FC236}">
                <a16:creationId xmlns:a16="http://schemas.microsoft.com/office/drawing/2014/main" id="{5323B4A4-EFBB-4D01-93A3-DD5736BC796B}"/>
              </a:ext>
            </a:extLst>
          </p:cNvPr>
          <p:cNvSpPr/>
          <p:nvPr/>
        </p:nvSpPr>
        <p:spPr>
          <a:xfrm>
            <a:off x="7104112" y="2394661"/>
            <a:ext cx="1944216" cy="576064"/>
          </a:xfrm>
          <a:prstGeom prst="roundRect">
            <a:avLst/>
          </a:prstGeom>
          <a:solidFill>
            <a:srgbClr val="009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err="1"/>
              <a:t>Often</a:t>
            </a:r>
            <a:endParaRPr lang="da-DK" dirty="0"/>
          </a:p>
        </p:txBody>
      </p:sp>
      <p:sp>
        <p:nvSpPr>
          <p:cNvPr id="9" name="Rounded Rectangle 8">
            <a:extLst>
              <a:ext uri="{FF2B5EF4-FFF2-40B4-BE49-F238E27FC236}">
                <a16:creationId xmlns:a16="http://schemas.microsoft.com/office/drawing/2014/main" id="{C4655CCD-99C0-49B4-8BD1-695C3A7EE2E9}"/>
              </a:ext>
            </a:extLst>
          </p:cNvPr>
          <p:cNvSpPr/>
          <p:nvPr/>
        </p:nvSpPr>
        <p:spPr>
          <a:xfrm>
            <a:off x="7104112" y="3176972"/>
            <a:ext cx="1944216" cy="576064"/>
          </a:xfrm>
          <a:prstGeom prst="roundRect">
            <a:avLst/>
          </a:prstGeom>
          <a:solidFill>
            <a:srgbClr val="6766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err="1"/>
              <a:t>Sometimes</a:t>
            </a:r>
            <a:endParaRPr lang="da-DK" dirty="0"/>
          </a:p>
        </p:txBody>
      </p:sp>
      <p:sp>
        <p:nvSpPr>
          <p:cNvPr id="10" name="Rounded Rectangle 9">
            <a:extLst>
              <a:ext uri="{FF2B5EF4-FFF2-40B4-BE49-F238E27FC236}">
                <a16:creationId xmlns:a16="http://schemas.microsoft.com/office/drawing/2014/main" id="{7B26F73D-1F7C-49F5-8B35-2623EF5CC59D}"/>
              </a:ext>
            </a:extLst>
          </p:cNvPr>
          <p:cNvSpPr/>
          <p:nvPr/>
        </p:nvSpPr>
        <p:spPr>
          <a:xfrm>
            <a:off x="7104112" y="3959283"/>
            <a:ext cx="1944216" cy="576064"/>
          </a:xfrm>
          <a:prstGeom prst="roundRect">
            <a:avLst/>
          </a:prstGeom>
          <a:solidFill>
            <a:srgbClr val="A1AB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err="1"/>
              <a:t>Rarely</a:t>
            </a:r>
            <a:endParaRPr lang="da-DK" dirty="0"/>
          </a:p>
        </p:txBody>
      </p:sp>
      <p:sp>
        <p:nvSpPr>
          <p:cNvPr id="11" name="Rounded Rectangle 10">
            <a:extLst>
              <a:ext uri="{FF2B5EF4-FFF2-40B4-BE49-F238E27FC236}">
                <a16:creationId xmlns:a16="http://schemas.microsoft.com/office/drawing/2014/main" id="{DC3E1BBA-42A4-4630-920C-BAFB518DDD12}"/>
              </a:ext>
            </a:extLst>
          </p:cNvPr>
          <p:cNvSpPr/>
          <p:nvPr/>
        </p:nvSpPr>
        <p:spPr>
          <a:xfrm>
            <a:off x="7104112" y="4741594"/>
            <a:ext cx="1944216" cy="576064"/>
          </a:xfrm>
          <a:prstGeom prst="roundRect">
            <a:avLst/>
          </a:prstGeom>
          <a:solidFill>
            <a:srgbClr val="F5A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t>Never</a:t>
            </a:r>
          </a:p>
        </p:txBody>
      </p:sp>
      <p:cxnSp>
        <p:nvCxnSpPr>
          <p:cNvPr id="12" name="Straight Connector 11">
            <a:extLst>
              <a:ext uri="{FF2B5EF4-FFF2-40B4-BE49-F238E27FC236}">
                <a16:creationId xmlns:a16="http://schemas.microsoft.com/office/drawing/2014/main" id="{9CF70C8C-2ACC-47B1-8847-C3A848D72035}"/>
              </a:ext>
            </a:extLst>
          </p:cNvPr>
          <p:cNvCxnSpPr>
            <a:endCxn id="7" idx="1"/>
          </p:cNvCxnSpPr>
          <p:nvPr/>
        </p:nvCxnSpPr>
        <p:spPr>
          <a:xfrm>
            <a:off x="5652462" y="1921112"/>
            <a:ext cx="1451650" cy="0"/>
          </a:xfrm>
          <a:prstGeom prst="line">
            <a:avLst/>
          </a:prstGeom>
          <a:ln w="19050">
            <a:solidFill>
              <a:srgbClr val="A1A19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32B4DC7-9FE1-4F93-93C7-CD62A050E18B}"/>
              </a:ext>
            </a:extLst>
          </p:cNvPr>
          <p:cNvCxnSpPr/>
          <p:nvPr/>
        </p:nvCxnSpPr>
        <p:spPr>
          <a:xfrm>
            <a:off x="5652462" y="2682693"/>
            <a:ext cx="1451650" cy="0"/>
          </a:xfrm>
          <a:prstGeom prst="line">
            <a:avLst/>
          </a:prstGeom>
          <a:ln w="19050">
            <a:solidFill>
              <a:srgbClr val="A1A19F"/>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957B351-6E64-4A64-A15B-E1AA5010642E}"/>
              </a:ext>
            </a:extLst>
          </p:cNvPr>
          <p:cNvCxnSpPr/>
          <p:nvPr/>
        </p:nvCxnSpPr>
        <p:spPr>
          <a:xfrm>
            <a:off x="5652462" y="3468397"/>
            <a:ext cx="1451650" cy="0"/>
          </a:xfrm>
          <a:prstGeom prst="line">
            <a:avLst/>
          </a:prstGeom>
          <a:ln w="19050">
            <a:solidFill>
              <a:srgbClr val="A1A19F"/>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2BEE90D-4DA0-4286-B3FD-C0769BA48379}"/>
              </a:ext>
            </a:extLst>
          </p:cNvPr>
          <p:cNvCxnSpPr/>
          <p:nvPr/>
        </p:nvCxnSpPr>
        <p:spPr>
          <a:xfrm>
            <a:off x="5652462" y="4259799"/>
            <a:ext cx="1451650" cy="0"/>
          </a:xfrm>
          <a:prstGeom prst="line">
            <a:avLst/>
          </a:prstGeom>
          <a:ln w="19050">
            <a:solidFill>
              <a:srgbClr val="A1A19F"/>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78E3F33-B1F6-454D-A360-FC319283CF17}"/>
              </a:ext>
            </a:extLst>
          </p:cNvPr>
          <p:cNvCxnSpPr/>
          <p:nvPr/>
        </p:nvCxnSpPr>
        <p:spPr>
          <a:xfrm>
            <a:off x="5652462" y="5056898"/>
            <a:ext cx="1451650" cy="0"/>
          </a:xfrm>
          <a:prstGeom prst="line">
            <a:avLst/>
          </a:prstGeom>
          <a:ln w="19050">
            <a:solidFill>
              <a:srgbClr val="A1A19F"/>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590955B-BF60-46E2-8D50-AFA1CA7315C4}"/>
              </a:ext>
            </a:extLst>
          </p:cNvPr>
          <p:cNvSpPr txBox="1"/>
          <p:nvPr/>
        </p:nvSpPr>
        <p:spPr>
          <a:xfrm>
            <a:off x="5998801" y="6063680"/>
            <a:ext cx="4572085" cy="461665"/>
          </a:xfrm>
          <a:prstGeom prst="rect">
            <a:avLst/>
          </a:prstGeom>
          <a:noFill/>
        </p:spPr>
        <p:txBody>
          <a:bodyPr wrap="none" rtlCol="0">
            <a:spAutoFit/>
          </a:bodyPr>
          <a:lstStyle/>
          <a:p>
            <a:pPr lvl="0"/>
            <a:r>
              <a:rPr lang="en" sz="1200" dirty="0">
                <a:solidFill>
                  <a:srgbClr val="A1A19F"/>
                </a:solidFill>
                <a:latin typeface="Georgia" panose="02040502050405020303" pitchFamily="18" charset="0"/>
              </a:rPr>
              <a:t>Modified from:</a:t>
            </a:r>
            <a:r>
              <a:rPr lang="en" sz="1200" dirty="0">
                <a:solidFill>
                  <a:srgbClr val="A1A19F"/>
                </a:solidFill>
                <a:latin typeface="Georgia" panose="02040502050405020303" pitchFamily="18" charset="0"/>
                <a:ea typeface="Arial"/>
                <a:cs typeface="Arial"/>
                <a:sym typeface="Arial"/>
              </a:rPr>
              <a:t>http://champ-program.org/static/SILS_Tool.pdf</a:t>
            </a:r>
          </a:p>
          <a:p>
            <a:endParaRPr lang="da-DK" sz="1200" dirty="0">
              <a:solidFill>
                <a:srgbClr val="A1A19F"/>
              </a:solidFill>
              <a:latin typeface="Georgia" panose="02040502050405020303" pitchFamily="18" charset="0"/>
            </a:endParaRPr>
          </a:p>
        </p:txBody>
      </p:sp>
    </p:spTree>
    <p:extLst>
      <p:ext uri="{BB962C8B-B14F-4D97-AF65-F5344CB8AC3E}">
        <p14:creationId xmlns:p14="http://schemas.microsoft.com/office/powerpoint/2010/main" val="4059529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E5C6-7C75-46D2-A122-331493450665}"/>
              </a:ext>
            </a:extLst>
          </p:cNvPr>
          <p:cNvSpPr>
            <a:spLocks noGrp="1"/>
          </p:cNvSpPr>
          <p:nvPr>
            <p:ph type="title"/>
          </p:nvPr>
        </p:nvSpPr>
        <p:spPr/>
        <p:txBody>
          <a:bodyPr/>
          <a:lstStyle/>
          <a:p>
            <a:r>
              <a:rPr lang="en" dirty="0">
                <a:solidFill>
                  <a:srgbClr val="E63E4D"/>
                </a:solidFill>
                <a:latin typeface="Verdana" panose="020B0604030504040204" pitchFamily="34" charset="0"/>
                <a:sym typeface="Arial"/>
                <a:rtl val="0"/>
              </a:rPr>
              <a:t>Plain Language: C</a:t>
            </a:r>
            <a:r>
              <a:rPr lang="en-US" dirty="0">
                <a:solidFill>
                  <a:srgbClr val="E63E4D"/>
                </a:solidFill>
                <a:latin typeface="Verdana" panose="020B0604030504040204" pitchFamily="34" charset="0"/>
                <a:sym typeface="Arial"/>
                <a:rtl val="0"/>
              </a:rPr>
              <a:t>l</a:t>
            </a:r>
            <a:r>
              <a:rPr lang="en" dirty="0">
                <a:solidFill>
                  <a:srgbClr val="E63E4D"/>
                </a:solidFill>
                <a:latin typeface="Verdana" panose="020B0604030504040204" pitchFamily="34" charset="0"/>
                <a:sym typeface="Arial"/>
                <a:rtl val="0"/>
              </a:rPr>
              <a:t>ear Communication</a:t>
            </a:r>
            <a:br>
              <a:rPr lang="da-DK" dirty="0">
                <a:solidFill>
                  <a:srgbClr val="E63E4D"/>
                </a:solidFill>
                <a:latin typeface="Verdana" panose="020B0604030504040204" pitchFamily="34" charset="0"/>
              </a:rPr>
            </a:br>
            <a:endParaRPr lang="en-US" dirty="0"/>
          </a:p>
        </p:txBody>
      </p:sp>
      <p:sp>
        <p:nvSpPr>
          <p:cNvPr id="3" name="Date Placeholder 2">
            <a:extLst>
              <a:ext uri="{FF2B5EF4-FFF2-40B4-BE49-F238E27FC236}">
                <a16:creationId xmlns:a16="http://schemas.microsoft.com/office/drawing/2014/main" id="{3F346E80-857E-41E8-A44F-AE390BE7FE4B}"/>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Slide Number Placeholder 3">
            <a:extLst>
              <a:ext uri="{FF2B5EF4-FFF2-40B4-BE49-F238E27FC236}">
                <a16:creationId xmlns:a16="http://schemas.microsoft.com/office/drawing/2014/main" id="{645BE389-F4E5-418B-A144-92475B821A05}"/>
              </a:ext>
            </a:extLst>
          </p:cNvPr>
          <p:cNvSpPr>
            <a:spLocks noGrp="1"/>
          </p:cNvSpPr>
          <p:nvPr>
            <p:ph type="sldNum" sz="quarter" idx="12"/>
          </p:nvPr>
        </p:nvSpPr>
        <p:spPr/>
        <p:txBody>
          <a:bodyPr/>
          <a:lstStyle/>
          <a:p>
            <a:r>
              <a:rPr lang="da-DK" noProof="0"/>
              <a:t>Slide </a:t>
            </a:r>
            <a:fld id="{8A58E4B7-0C53-4D1B-89B3-DED3806AF999}" type="slidenum">
              <a:rPr lang="da-DK" noProof="0" smtClean="0"/>
              <a:pPr/>
              <a:t>30</a:t>
            </a:fld>
            <a:endParaRPr lang="da-DK" noProof="0"/>
          </a:p>
        </p:txBody>
      </p:sp>
      <p:sp>
        <p:nvSpPr>
          <p:cNvPr id="5" name="Text Placeholder 4">
            <a:extLst>
              <a:ext uri="{FF2B5EF4-FFF2-40B4-BE49-F238E27FC236}">
                <a16:creationId xmlns:a16="http://schemas.microsoft.com/office/drawing/2014/main" id="{FD80F760-676F-4318-8CCD-C5CFB5E49885}"/>
              </a:ext>
            </a:extLst>
          </p:cNvPr>
          <p:cNvSpPr>
            <a:spLocks noGrp="1"/>
          </p:cNvSpPr>
          <p:nvPr>
            <p:ph type="body" sz="quarter" idx="13"/>
          </p:nvPr>
        </p:nvSpPr>
        <p:spPr/>
        <p:txBody>
          <a:bodyPr/>
          <a:lstStyle/>
          <a:p>
            <a:pPr marL="0" indent="0">
              <a:spcBef>
                <a:spcPts val="0"/>
              </a:spcBef>
              <a:spcAft>
                <a:spcPts val="0"/>
              </a:spcAft>
              <a:buClr>
                <a:schemeClr val="dk1"/>
              </a:buClr>
              <a:buSzPct val="25000"/>
              <a:buNone/>
            </a:pPr>
            <a:r>
              <a:rPr lang="en-US" b="1" dirty="0">
                <a:ea typeface="Arial"/>
                <a:cs typeface="Arial"/>
                <a:sym typeface="Arial"/>
                <a:rtl val="0"/>
              </a:rPr>
              <a:t>Everyone benefits from clear communication</a:t>
            </a:r>
          </a:p>
          <a:p>
            <a:pPr marL="0" indent="0">
              <a:spcBef>
                <a:spcPts val="0"/>
              </a:spcBef>
              <a:spcAft>
                <a:spcPts val="0"/>
              </a:spcAft>
              <a:buClr>
                <a:schemeClr val="dk1"/>
              </a:buClr>
              <a:buNone/>
            </a:pPr>
            <a:endParaRPr lang="en-US" b="1" dirty="0">
              <a:ea typeface="Arial"/>
              <a:cs typeface="Arial"/>
              <a:sym typeface="Arial"/>
              <a:rtl val="0"/>
            </a:endParaRPr>
          </a:p>
          <a:p>
            <a:pPr marL="0" indent="0">
              <a:spcBef>
                <a:spcPts val="0"/>
              </a:spcBef>
              <a:spcAft>
                <a:spcPts val="0"/>
              </a:spcAft>
              <a:buClr>
                <a:schemeClr val="dk1"/>
              </a:buClr>
              <a:buSzPct val="25000"/>
              <a:buNone/>
            </a:pPr>
            <a:r>
              <a:rPr lang="en-US" dirty="0">
                <a:ea typeface="Arial"/>
                <a:cs typeface="Arial"/>
                <a:sym typeface="Arial"/>
                <a:rtl val="0"/>
              </a:rPr>
              <a:t>Clear communication is essential to ensure patients receive plain, unbiased and culturally appropriate information that will equip them to understand their condition and make educated choices about treatment. </a:t>
            </a:r>
          </a:p>
          <a:p>
            <a:pPr marL="0" indent="0">
              <a:spcBef>
                <a:spcPts val="0"/>
              </a:spcBef>
              <a:spcAft>
                <a:spcPts val="0"/>
              </a:spcAft>
              <a:buClr>
                <a:schemeClr val="dk1"/>
              </a:buClr>
              <a:buNone/>
            </a:pPr>
            <a:endParaRPr lang="en-US" dirty="0">
              <a:ea typeface="Arial"/>
              <a:cs typeface="Arial"/>
              <a:sym typeface="Arial"/>
              <a:rtl val="0"/>
            </a:endParaRPr>
          </a:p>
          <a:p>
            <a:pPr marL="0" indent="0">
              <a:spcBef>
                <a:spcPts val="0"/>
              </a:spcBef>
              <a:spcAft>
                <a:spcPts val="0"/>
              </a:spcAft>
              <a:buClr>
                <a:schemeClr val="dk1"/>
              </a:buClr>
              <a:buSzPct val="25000"/>
              <a:buNone/>
            </a:pPr>
            <a:r>
              <a:rPr lang="en-US" dirty="0">
                <a:ea typeface="Arial"/>
                <a:cs typeface="Arial"/>
                <a:sym typeface="Arial"/>
                <a:rtl val="0"/>
              </a:rPr>
              <a:t>Information must be in accessible format and presented in a range of modalities.</a:t>
            </a:r>
          </a:p>
          <a:p>
            <a:pPr marL="0" indent="0">
              <a:buNone/>
            </a:pPr>
            <a:endParaRPr lang="en-US" b="1" dirty="0"/>
          </a:p>
        </p:txBody>
      </p:sp>
      <p:pic>
        <p:nvPicPr>
          <p:cNvPr id="7" name="Shape 244">
            <a:extLst>
              <a:ext uri="{FF2B5EF4-FFF2-40B4-BE49-F238E27FC236}">
                <a16:creationId xmlns:a16="http://schemas.microsoft.com/office/drawing/2014/main" id="{A376F643-1C09-4B3D-ACD4-5F6A87078A7F}"/>
              </a:ext>
            </a:extLst>
          </p:cNvPr>
          <p:cNvPicPr preferRelativeResize="0"/>
          <p:nvPr/>
        </p:nvPicPr>
        <p:blipFill rotWithShape="1">
          <a:blip r:embed="rId3">
            <a:alphaModFix/>
          </a:blip>
          <a:srcRect/>
          <a:stretch/>
        </p:blipFill>
        <p:spPr>
          <a:xfrm>
            <a:off x="7320136" y="2348880"/>
            <a:ext cx="4146013" cy="2844341"/>
          </a:xfrm>
          <a:prstGeom prst="rect">
            <a:avLst/>
          </a:prstGeom>
          <a:noFill/>
          <a:ln>
            <a:noFill/>
          </a:ln>
        </p:spPr>
      </p:pic>
    </p:spTree>
    <p:extLst>
      <p:ext uri="{BB962C8B-B14F-4D97-AF65-F5344CB8AC3E}">
        <p14:creationId xmlns:p14="http://schemas.microsoft.com/office/powerpoint/2010/main" val="1128614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350B1-7549-454E-86DF-2CCFAEF652BA}"/>
              </a:ext>
            </a:extLst>
          </p:cNvPr>
          <p:cNvSpPr>
            <a:spLocks noGrp="1"/>
          </p:cNvSpPr>
          <p:nvPr>
            <p:ph type="title"/>
          </p:nvPr>
        </p:nvSpPr>
        <p:spPr/>
        <p:txBody>
          <a:bodyPr/>
          <a:lstStyle/>
          <a:p>
            <a:r>
              <a:rPr lang="en" dirty="0">
                <a:solidFill>
                  <a:srgbClr val="E63E4D"/>
                </a:solidFill>
                <a:sym typeface="Arial"/>
                <a:rtl val="0"/>
              </a:rPr>
              <a:t>Plain Language: Oral</a:t>
            </a:r>
            <a:br>
              <a:rPr lang="da-DK" dirty="0">
                <a:solidFill>
                  <a:srgbClr val="E63E4D"/>
                </a:solidFill>
              </a:rPr>
            </a:br>
            <a:endParaRPr lang="en-US" dirty="0"/>
          </a:p>
        </p:txBody>
      </p:sp>
      <p:sp>
        <p:nvSpPr>
          <p:cNvPr id="4" name="Date Placeholder 3">
            <a:extLst>
              <a:ext uri="{FF2B5EF4-FFF2-40B4-BE49-F238E27FC236}">
                <a16:creationId xmlns:a16="http://schemas.microsoft.com/office/drawing/2014/main" id="{E0E14988-1E17-448A-8C14-969DC9B15E79}"/>
              </a:ext>
            </a:extLst>
          </p:cNvPr>
          <p:cNvSpPr>
            <a:spLocks noGrp="1"/>
          </p:cNvSpPr>
          <p:nvPr>
            <p:ph type="dt" sz="half" idx="10"/>
          </p:nvPr>
        </p:nvSpPr>
        <p:spPr/>
        <p:txBody>
          <a:bodyPr/>
          <a:lstStyle/>
          <a:p>
            <a:pPr>
              <a:defRPr/>
            </a:pPr>
            <a:fld id="{606B9D7F-6EC7-4975-AEC7-F3DCA2F40530}" type="datetime6">
              <a:rPr lang="da-DK" smtClean="0"/>
              <a:t>25.1.2019</a:t>
            </a:fld>
            <a:endParaRPr lang="en-US" dirty="0"/>
          </a:p>
        </p:txBody>
      </p:sp>
      <p:sp>
        <p:nvSpPr>
          <p:cNvPr id="5" name="Slide Number Placeholder 4">
            <a:extLst>
              <a:ext uri="{FF2B5EF4-FFF2-40B4-BE49-F238E27FC236}">
                <a16:creationId xmlns:a16="http://schemas.microsoft.com/office/drawing/2014/main" id="{D72B9F9E-EBCE-457E-A774-CBA62419C8E2}"/>
              </a:ext>
            </a:extLst>
          </p:cNvPr>
          <p:cNvSpPr>
            <a:spLocks noGrp="1"/>
          </p:cNvSpPr>
          <p:nvPr>
            <p:ph type="sldNum" sz="quarter" idx="12"/>
          </p:nvPr>
        </p:nvSpPr>
        <p:spPr/>
        <p:txBody>
          <a:bodyPr/>
          <a:lstStyle/>
          <a:p>
            <a:pPr>
              <a:defRPr/>
            </a:pPr>
            <a:r>
              <a:rPr lang="da-DK"/>
              <a:t>Slide </a:t>
            </a:r>
            <a:fld id="{39142DA2-90D2-477F-B66F-E13748DCBB47}" type="slidenum">
              <a:rPr lang="da-DK" smtClean="0"/>
              <a:pPr>
                <a:defRPr/>
              </a:pPr>
              <a:t>31</a:t>
            </a:fld>
            <a:endParaRPr lang="en-US" dirty="0"/>
          </a:p>
        </p:txBody>
      </p:sp>
      <p:pic>
        <p:nvPicPr>
          <p:cNvPr id="6" name="Shape 250">
            <a:extLst>
              <a:ext uri="{FF2B5EF4-FFF2-40B4-BE49-F238E27FC236}">
                <a16:creationId xmlns:a16="http://schemas.microsoft.com/office/drawing/2014/main" id="{4D800CCC-920E-4714-8F8A-1DE681EBD514}"/>
              </a:ext>
            </a:extLst>
          </p:cNvPr>
          <p:cNvPicPr preferRelativeResize="0"/>
          <p:nvPr/>
        </p:nvPicPr>
        <p:blipFill rotWithShape="1">
          <a:blip r:embed="rId3">
            <a:alphaModFix/>
          </a:blip>
          <a:srcRect l="25068" t="31196" r="32233" b="14824"/>
          <a:stretch/>
        </p:blipFill>
        <p:spPr>
          <a:xfrm>
            <a:off x="2452736" y="625117"/>
            <a:ext cx="7286528" cy="5588358"/>
          </a:xfrm>
          <a:prstGeom prst="rect">
            <a:avLst/>
          </a:prstGeom>
          <a:noFill/>
          <a:ln>
            <a:noFill/>
          </a:ln>
        </p:spPr>
      </p:pic>
    </p:spTree>
    <p:extLst>
      <p:ext uri="{BB962C8B-B14F-4D97-AF65-F5344CB8AC3E}">
        <p14:creationId xmlns:p14="http://schemas.microsoft.com/office/powerpoint/2010/main" val="2583071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E5900-2466-44A8-BF8A-72FF9420DB41}"/>
              </a:ext>
            </a:extLst>
          </p:cNvPr>
          <p:cNvSpPr>
            <a:spLocks noGrp="1"/>
          </p:cNvSpPr>
          <p:nvPr>
            <p:ph type="title"/>
          </p:nvPr>
        </p:nvSpPr>
        <p:spPr/>
        <p:txBody>
          <a:bodyPr/>
          <a:lstStyle/>
          <a:p>
            <a:r>
              <a:rPr lang="en" dirty="0">
                <a:solidFill>
                  <a:srgbClr val="E63E4D"/>
                </a:solidFill>
                <a:latin typeface="Verdana" panose="020B0604030504040204" pitchFamily="34" charset="0"/>
                <a:sym typeface="Arial"/>
                <a:rtl val="0"/>
              </a:rPr>
              <a:t>Plain Language: Printed</a:t>
            </a:r>
            <a:br>
              <a:rPr lang="da-DK" dirty="0">
                <a:solidFill>
                  <a:srgbClr val="E63E4D"/>
                </a:solidFill>
                <a:latin typeface="Verdana" panose="020B0604030504040204" pitchFamily="34" charset="0"/>
              </a:rPr>
            </a:br>
            <a:endParaRPr lang="en-US" b="1" dirty="0"/>
          </a:p>
        </p:txBody>
      </p:sp>
      <p:sp>
        <p:nvSpPr>
          <p:cNvPr id="3" name="Date Placeholder 2">
            <a:extLst>
              <a:ext uri="{FF2B5EF4-FFF2-40B4-BE49-F238E27FC236}">
                <a16:creationId xmlns:a16="http://schemas.microsoft.com/office/drawing/2014/main" id="{C5B35686-C058-4693-A702-2E512DB7303A}"/>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Slide Number Placeholder 3">
            <a:extLst>
              <a:ext uri="{FF2B5EF4-FFF2-40B4-BE49-F238E27FC236}">
                <a16:creationId xmlns:a16="http://schemas.microsoft.com/office/drawing/2014/main" id="{DD451AA7-FD1D-4469-A6FF-6CCE4DA2EA62}"/>
              </a:ext>
            </a:extLst>
          </p:cNvPr>
          <p:cNvSpPr>
            <a:spLocks noGrp="1"/>
          </p:cNvSpPr>
          <p:nvPr>
            <p:ph type="sldNum" sz="quarter" idx="12"/>
          </p:nvPr>
        </p:nvSpPr>
        <p:spPr/>
        <p:txBody>
          <a:bodyPr/>
          <a:lstStyle/>
          <a:p>
            <a:r>
              <a:rPr lang="da-DK" noProof="0"/>
              <a:t>Slide </a:t>
            </a:r>
            <a:fld id="{8A58E4B7-0C53-4D1B-89B3-DED3806AF999}" type="slidenum">
              <a:rPr lang="da-DK" noProof="0" smtClean="0"/>
              <a:pPr/>
              <a:t>32</a:t>
            </a:fld>
            <a:endParaRPr lang="da-DK" noProof="0"/>
          </a:p>
        </p:txBody>
      </p:sp>
      <p:sp>
        <p:nvSpPr>
          <p:cNvPr id="5" name="Text Placeholder 4">
            <a:extLst>
              <a:ext uri="{FF2B5EF4-FFF2-40B4-BE49-F238E27FC236}">
                <a16:creationId xmlns:a16="http://schemas.microsoft.com/office/drawing/2014/main" id="{82284F32-D0A4-4467-959C-EAFFEF724489}"/>
              </a:ext>
            </a:extLst>
          </p:cNvPr>
          <p:cNvSpPr>
            <a:spLocks noGrp="1"/>
          </p:cNvSpPr>
          <p:nvPr>
            <p:ph type="body" sz="quarter" idx="13"/>
          </p:nvPr>
        </p:nvSpPr>
        <p:spPr>
          <a:solidFill>
            <a:schemeClr val="accent3"/>
          </a:solidFill>
        </p:spPr>
        <p:txBody>
          <a:bodyPr/>
          <a:lstStyle/>
          <a:p>
            <a:pPr marL="457200" indent="-457200">
              <a:spcAft>
                <a:spcPts val="0"/>
              </a:spcAft>
              <a:buClr>
                <a:schemeClr val="bg1"/>
              </a:buClr>
              <a:buSzPct val="100000"/>
            </a:pPr>
            <a:r>
              <a:rPr lang="en" dirty="0">
                <a:ea typeface="Arial"/>
                <a:cs typeface="Arial"/>
                <a:sym typeface="Arial"/>
                <a:rtl val="0"/>
              </a:rPr>
              <a:t>Use a size 14 font or larger</a:t>
            </a:r>
          </a:p>
          <a:p>
            <a:pPr marL="457200" indent="-457200">
              <a:spcBef>
                <a:spcPts val="1000"/>
              </a:spcBef>
              <a:spcAft>
                <a:spcPts val="0"/>
              </a:spcAft>
              <a:buClr>
                <a:schemeClr val="bg1"/>
              </a:buClr>
              <a:buSzPct val="100000"/>
            </a:pPr>
            <a:r>
              <a:rPr lang="en" dirty="0">
                <a:ea typeface="Arial"/>
                <a:cs typeface="Arial"/>
                <a:sym typeface="Arial"/>
                <a:rtl val="0"/>
              </a:rPr>
              <a:t>Leave adequate white space</a:t>
            </a:r>
          </a:p>
          <a:p>
            <a:pPr marL="457200" indent="-457200">
              <a:spcBef>
                <a:spcPts val="1000"/>
              </a:spcBef>
              <a:spcAft>
                <a:spcPts val="0"/>
              </a:spcAft>
              <a:buClr>
                <a:schemeClr val="bg1"/>
              </a:buClr>
              <a:buSzPct val="100000"/>
            </a:pPr>
            <a:r>
              <a:rPr lang="en" dirty="0">
                <a:ea typeface="Arial"/>
                <a:cs typeface="Arial"/>
                <a:sym typeface="Arial"/>
                <a:rtl val="0"/>
              </a:rPr>
              <a:t>Use jargon-free language</a:t>
            </a:r>
          </a:p>
          <a:p>
            <a:pPr marL="457200" indent="-457200">
              <a:spcBef>
                <a:spcPts val="1000"/>
              </a:spcBef>
              <a:spcAft>
                <a:spcPts val="0"/>
              </a:spcAft>
              <a:buClr>
                <a:schemeClr val="bg1"/>
              </a:buClr>
              <a:buSzPct val="100000"/>
            </a:pPr>
            <a:r>
              <a:rPr lang="en" dirty="0">
                <a:ea typeface="Arial"/>
                <a:cs typeface="Arial"/>
                <a:sym typeface="Arial"/>
                <a:rtl val="0"/>
              </a:rPr>
              <a:t>Use a grade reading level of 5 or below</a:t>
            </a:r>
          </a:p>
          <a:p>
            <a:pPr marL="457200" indent="-457200">
              <a:spcBef>
                <a:spcPts val="1000"/>
              </a:spcBef>
              <a:spcAft>
                <a:spcPts val="0"/>
              </a:spcAft>
              <a:buClr>
                <a:schemeClr val="bg1"/>
              </a:buClr>
              <a:buSzPct val="100000"/>
            </a:pPr>
            <a:r>
              <a:rPr lang="en" dirty="0">
                <a:ea typeface="Arial"/>
                <a:cs typeface="Arial"/>
                <a:sym typeface="Arial"/>
                <a:rtl val="0"/>
              </a:rPr>
              <a:t>Use concrete and familiar words</a:t>
            </a:r>
          </a:p>
          <a:p>
            <a:pPr marL="457200" indent="-457200">
              <a:spcBef>
                <a:spcPts val="1000"/>
              </a:spcBef>
              <a:spcAft>
                <a:spcPts val="0"/>
              </a:spcAft>
              <a:buClr>
                <a:schemeClr val="bg1"/>
              </a:buClr>
              <a:buSzPct val="100000"/>
            </a:pPr>
            <a:r>
              <a:rPr lang="en" dirty="0">
                <a:ea typeface="Arial"/>
                <a:cs typeface="Arial"/>
                <a:sym typeface="Arial"/>
                <a:rtl val="0"/>
              </a:rPr>
              <a:t>Emphasize key points in headings</a:t>
            </a:r>
          </a:p>
          <a:p>
            <a:pPr>
              <a:buClr>
                <a:schemeClr val="bg1"/>
              </a:buClr>
            </a:pPr>
            <a:endParaRPr lang="en-US" dirty="0"/>
          </a:p>
        </p:txBody>
      </p:sp>
      <p:sp>
        <p:nvSpPr>
          <p:cNvPr id="6" name="Text Placeholder 5">
            <a:extLst>
              <a:ext uri="{FF2B5EF4-FFF2-40B4-BE49-F238E27FC236}">
                <a16:creationId xmlns:a16="http://schemas.microsoft.com/office/drawing/2014/main" id="{D8F55454-2EB8-43CC-9AFD-7C42A8998664}"/>
              </a:ext>
            </a:extLst>
          </p:cNvPr>
          <p:cNvSpPr>
            <a:spLocks noGrp="1"/>
          </p:cNvSpPr>
          <p:nvPr>
            <p:ph type="body" sz="quarter" idx="14"/>
          </p:nvPr>
        </p:nvSpPr>
        <p:spPr>
          <a:xfrm>
            <a:off x="6240017" y="1341438"/>
            <a:ext cx="5615434" cy="4823866"/>
          </a:xfrm>
        </p:spPr>
        <p:txBody>
          <a:bodyPr/>
          <a:lstStyle/>
          <a:p>
            <a:pPr marL="457200" indent="-457200">
              <a:spcBef>
                <a:spcPts val="1000"/>
              </a:spcBef>
              <a:spcAft>
                <a:spcPts val="0"/>
              </a:spcAft>
              <a:buClr>
                <a:schemeClr val="bg1"/>
              </a:buClr>
              <a:buSzPct val="100000"/>
            </a:pPr>
            <a:r>
              <a:rPr lang="en" dirty="0">
                <a:ea typeface="Arial"/>
                <a:cs typeface="Arial"/>
                <a:sym typeface="Arial"/>
                <a:rtl val="0"/>
              </a:rPr>
              <a:t>Chunk related information</a:t>
            </a:r>
          </a:p>
          <a:p>
            <a:pPr marL="457200" indent="-457200">
              <a:spcBef>
                <a:spcPts val="1000"/>
              </a:spcBef>
              <a:spcAft>
                <a:spcPts val="0"/>
              </a:spcAft>
              <a:buClr>
                <a:schemeClr val="bg1"/>
              </a:buClr>
              <a:buSzPct val="100000"/>
            </a:pPr>
            <a:r>
              <a:rPr lang="en" dirty="0">
                <a:ea typeface="Arial"/>
                <a:cs typeface="Arial"/>
                <a:sym typeface="Arial"/>
                <a:rtl val="0"/>
              </a:rPr>
              <a:t>Use bulleted lists</a:t>
            </a:r>
          </a:p>
          <a:p>
            <a:pPr marL="457200" indent="-457200">
              <a:spcBef>
                <a:spcPts val="1000"/>
              </a:spcBef>
              <a:spcAft>
                <a:spcPts val="0"/>
              </a:spcAft>
              <a:buClr>
                <a:schemeClr val="bg1"/>
              </a:buClr>
              <a:buSzPct val="100000"/>
            </a:pPr>
            <a:r>
              <a:rPr lang="en" dirty="0">
                <a:ea typeface="Arial"/>
                <a:cs typeface="Arial"/>
                <a:sym typeface="Arial"/>
                <a:rtl val="0"/>
              </a:rPr>
              <a:t>Use simple tenses (present is best)</a:t>
            </a:r>
          </a:p>
          <a:p>
            <a:pPr marL="457200" indent="-457200">
              <a:spcBef>
                <a:spcPts val="1000"/>
              </a:spcBef>
              <a:spcAft>
                <a:spcPts val="0"/>
              </a:spcAft>
              <a:buClr>
                <a:schemeClr val="bg1"/>
              </a:buClr>
              <a:buSzPct val="100000"/>
            </a:pPr>
            <a:r>
              <a:rPr lang="en" dirty="0">
                <a:ea typeface="Arial"/>
                <a:cs typeface="Arial"/>
                <a:sym typeface="Arial"/>
                <a:rtl val="0"/>
              </a:rPr>
              <a:t>Use short sentences with active voice</a:t>
            </a:r>
          </a:p>
          <a:p>
            <a:pPr marL="457200" indent="-457200">
              <a:spcBef>
                <a:spcPts val="1000"/>
              </a:spcBef>
              <a:spcAft>
                <a:spcPts val="0"/>
              </a:spcAft>
              <a:buClr>
                <a:schemeClr val="bg1"/>
              </a:buClr>
              <a:buSzPct val="100000"/>
            </a:pPr>
            <a:r>
              <a:rPr lang="en" dirty="0">
                <a:ea typeface="Arial"/>
                <a:cs typeface="Arial"/>
                <a:sym typeface="Arial"/>
                <a:rtl val="0"/>
              </a:rPr>
              <a:t>Use relevant and simple diagrams/graphics</a:t>
            </a:r>
          </a:p>
          <a:p>
            <a:pPr marL="457200" indent="-457200">
              <a:spcBef>
                <a:spcPts val="1000"/>
              </a:spcBef>
              <a:spcAft>
                <a:spcPts val="1000"/>
              </a:spcAft>
              <a:buClr>
                <a:schemeClr val="bg1"/>
              </a:buClr>
              <a:buSzPct val="100000"/>
            </a:pPr>
            <a:r>
              <a:rPr lang="en" dirty="0">
                <a:ea typeface="Arial"/>
                <a:cs typeface="Arial"/>
                <a:sym typeface="Arial"/>
                <a:rtl val="0"/>
              </a:rPr>
              <a:t>Caption the graphics </a:t>
            </a:r>
          </a:p>
          <a:p>
            <a:pPr>
              <a:buClr>
                <a:schemeClr val="bg1"/>
              </a:buClr>
            </a:pPr>
            <a:endParaRPr lang="en-US" dirty="0"/>
          </a:p>
        </p:txBody>
      </p:sp>
    </p:spTree>
    <p:extLst>
      <p:ext uri="{BB962C8B-B14F-4D97-AF65-F5344CB8AC3E}">
        <p14:creationId xmlns:p14="http://schemas.microsoft.com/office/powerpoint/2010/main" val="4224825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AB454-8976-47FC-AEBC-74EB1082FB6E}"/>
              </a:ext>
            </a:extLst>
          </p:cNvPr>
          <p:cNvSpPr>
            <a:spLocks noGrp="1"/>
          </p:cNvSpPr>
          <p:nvPr>
            <p:ph type="title"/>
          </p:nvPr>
        </p:nvSpPr>
        <p:spPr/>
        <p:txBody>
          <a:bodyPr/>
          <a:lstStyle/>
          <a:p>
            <a:r>
              <a:rPr lang="en" dirty="0">
                <a:solidFill>
                  <a:srgbClr val="E63E4D"/>
                </a:solidFill>
                <a:latin typeface="Verdana" panose="020B0604030504040204" pitchFamily="34" charset="0"/>
                <a:sym typeface="Arial"/>
                <a:rtl val="0"/>
              </a:rPr>
              <a:t>Health Literate Hearing Information?</a:t>
            </a:r>
            <a:br>
              <a:rPr lang="da-DK" dirty="0">
                <a:solidFill>
                  <a:srgbClr val="E63E4D"/>
                </a:solidFill>
                <a:latin typeface="Verdana" panose="020B0604030504040204" pitchFamily="34" charset="0"/>
              </a:rPr>
            </a:br>
            <a:endParaRPr lang="en-US" dirty="0"/>
          </a:p>
        </p:txBody>
      </p:sp>
      <p:sp>
        <p:nvSpPr>
          <p:cNvPr id="3" name="Date Placeholder 2">
            <a:extLst>
              <a:ext uri="{FF2B5EF4-FFF2-40B4-BE49-F238E27FC236}">
                <a16:creationId xmlns:a16="http://schemas.microsoft.com/office/drawing/2014/main" id="{25F19BAF-99C4-4EAB-9961-B97DC3A024FB}"/>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Slide Number Placeholder 3">
            <a:extLst>
              <a:ext uri="{FF2B5EF4-FFF2-40B4-BE49-F238E27FC236}">
                <a16:creationId xmlns:a16="http://schemas.microsoft.com/office/drawing/2014/main" id="{3CF3AFD8-E95A-4E93-BAA2-E27AADABA1E2}"/>
              </a:ext>
            </a:extLst>
          </p:cNvPr>
          <p:cNvSpPr>
            <a:spLocks noGrp="1"/>
          </p:cNvSpPr>
          <p:nvPr>
            <p:ph type="sldNum" sz="quarter" idx="12"/>
          </p:nvPr>
        </p:nvSpPr>
        <p:spPr/>
        <p:txBody>
          <a:bodyPr/>
          <a:lstStyle/>
          <a:p>
            <a:r>
              <a:rPr lang="da-DK" noProof="0"/>
              <a:t>Slide </a:t>
            </a:r>
            <a:fld id="{8A58E4B7-0C53-4D1B-89B3-DED3806AF999}" type="slidenum">
              <a:rPr lang="da-DK" noProof="0" smtClean="0"/>
              <a:pPr/>
              <a:t>33</a:t>
            </a:fld>
            <a:endParaRPr lang="da-DK" noProof="0"/>
          </a:p>
        </p:txBody>
      </p:sp>
      <p:sp>
        <p:nvSpPr>
          <p:cNvPr id="5" name="Text Placeholder 4">
            <a:extLst>
              <a:ext uri="{FF2B5EF4-FFF2-40B4-BE49-F238E27FC236}">
                <a16:creationId xmlns:a16="http://schemas.microsoft.com/office/drawing/2014/main" id="{7CF11B68-3544-4AE7-BCCC-5661E0DCF0E3}"/>
              </a:ext>
            </a:extLst>
          </p:cNvPr>
          <p:cNvSpPr>
            <a:spLocks noGrp="1"/>
          </p:cNvSpPr>
          <p:nvPr>
            <p:ph type="body" sz="quarter" idx="13"/>
          </p:nvPr>
        </p:nvSpPr>
        <p:spPr>
          <a:xfrm>
            <a:off x="6312025" y="1344823"/>
            <a:ext cx="5543426" cy="4823866"/>
          </a:xfrm>
        </p:spPr>
        <p:txBody>
          <a:bodyPr/>
          <a:lstStyle/>
          <a:p>
            <a:r>
              <a:rPr lang="en" dirty="0">
                <a:ea typeface="Arial"/>
                <a:cs typeface="Arial"/>
                <a:sym typeface="Arial"/>
                <a:rtl val="0"/>
              </a:rPr>
              <a:t>This is for veterans, from the government’s  National Center for Rehabilitative Auditory Research (NCRAR)</a:t>
            </a:r>
          </a:p>
          <a:p>
            <a:endParaRPr lang="en-US" dirty="0"/>
          </a:p>
        </p:txBody>
      </p:sp>
      <p:pic>
        <p:nvPicPr>
          <p:cNvPr id="8" name="Shape 327">
            <a:extLst>
              <a:ext uri="{FF2B5EF4-FFF2-40B4-BE49-F238E27FC236}">
                <a16:creationId xmlns:a16="http://schemas.microsoft.com/office/drawing/2014/main" id="{B263B574-8850-4336-B4A5-9D3E4DA9015B}"/>
              </a:ext>
            </a:extLst>
          </p:cNvPr>
          <p:cNvPicPr preferRelativeResize="0"/>
          <p:nvPr/>
        </p:nvPicPr>
        <p:blipFill rotWithShape="1">
          <a:blip r:embed="rId3">
            <a:alphaModFix/>
          </a:blip>
          <a:srcRect b="27283"/>
          <a:stretch/>
        </p:blipFill>
        <p:spPr>
          <a:xfrm>
            <a:off x="263352" y="1215430"/>
            <a:ext cx="5617219" cy="4622187"/>
          </a:xfrm>
          <a:prstGeom prst="rect">
            <a:avLst/>
          </a:prstGeom>
          <a:noFill/>
          <a:ln>
            <a:noFill/>
          </a:ln>
        </p:spPr>
      </p:pic>
      <p:sp>
        <p:nvSpPr>
          <p:cNvPr id="9" name="TextBox 8">
            <a:extLst>
              <a:ext uri="{FF2B5EF4-FFF2-40B4-BE49-F238E27FC236}">
                <a16:creationId xmlns:a16="http://schemas.microsoft.com/office/drawing/2014/main" id="{D9FB9E34-9859-4E28-A6E4-6AB981EF0054}"/>
              </a:ext>
            </a:extLst>
          </p:cNvPr>
          <p:cNvSpPr txBox="1"/>
          <p:nvPr/>
        </p:nvSpPr>
        <p:spPr>
          <a:xfrm>
            <a:off x="4494671" y="5935960"/>
            <a:ext cx="1635384" cy="461665"/>
          </a:xfrm>
          <a:prstGeom prst="rect">
            <a:avLst/>
          </a:prstGeom>
          <a:noFill/>
        </p:spPr>
        <p:txBody>
          <a:bodyPr wrap="none" rtlCol="0">
            <a:spAutoFit/>
          </a:bodyPr>
          <a:lstStyle/>
          <a:p>
            <a:pPr lvl="0"/>
            <a:r>
              <a:rPr lang="en" sz="1200" dirty="0">
                <a:latin typeface="+mn-lt"/>
                <a:ea typeface="Arial"/>
                <a:cs typeface="Arial"/>
                <a:sym typeface="Arial"/>
                <a:rtl val="0"/>
              </a:rPr>
              <a:t>Source: VA.gov (n.d.)</a:t>
            </a:r>
          </a:p>
          <a:p>
            <a:endParaRPr lang="da-DK" sz="1200" dirty="0">
              <a:latin typeface="+mn-lt"/>
            </a:endParaRPr>
          </a:p>
        </p:txBody>
      </p:sp>
    </p:spTree>
    <p:extLst>
      <p:ext uri="{BB962C8B-B14F-4D97-AF65-F5344CB8AC3E}">
        <p14:creationId xmlns:p14="http://schemas.microsoft.com/office/powerpoint/2010/main" val="1694338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E1829-14D8-4C52-B4D1-2B43BCD3BA23}"/>
              </a:ext>
            </a:extLst>
          </p:cNvPr>
          <p:cNvSpPr>
            <a:spLocks noGrp="1"/>
          </p:cNvSpPr>
          <p:nvPr>
            <p:ph type="title"/>
          </p:nvPr>
        </p:nvSpPr>
        <p:spPr/>
        <p:txBody>
          <a:bodyPr/>
          <a:lstStyle/>
          <a:p>
            <a:r>
              <a:rPr lang="en" dirty="0">
                <a:solidFill>
                  <a:srgbClr val="E63E4D"/>
                </a:solidFill>
                <a:sym typeface="Arial"/>
                <a:rtl val="0"/>
              </a:rPr>
              <a:t>What Does Health Literate Patient Information Look Like?</a:t>
            </a:r>
            <a:br>
              <a:rPr lang="da-DK" dirty="0">
                <a:solidFill>
                  <a:srgbClr val="E63E4D"/>
                </a:solidFill>
              </a:rPr>
            </a:br>
            <a:endParaRPr lang="en-US" dirty="0"/>
          </a:p>
        </p:txBody>
      </p:sp>
      <p:sp>
        <p:nvSpPr>
          <p:cNvPr id="4" name="Date Placeholder 3">
            <a:extLst>
              <a:ext uri="{FF2B5EF4-FFF2-40B4-BE49-F238E27FC236}">
                <a16:creationId xmlns:a16="http://schemas.microsoft.com/office/drawing/2014/main" id="{66329369-F2EF-44F7-8A1D-13945CAA048E}"/>
              </a:ext>
            </a:extLst>
          </p:cNvPr>
          <p:cNvSpPr>
            <a:spLocks noGrp="1"/>
          </p:cNvSpPr>
          <p:nvPr>
            <p:ph type="dt" sz="half" idx="10"/>
          </p:nvPr>
        </p:nvSpPr>
        <p:spPr/>
        <p:txBody>
          <a:bodyPr/>
          <a:lstStyle/>
          <a:p>
            <a:pPr>
              <a:defRPr/>
            </a:pPr>
            <a:fld id="{606B9D7F-6EC7-4975-AEC7-F3DCA2F40530}" type="datetime6">
              <a:rPr lang="da-DK" smtClean="0"/>
              <a:t>25.1.2019</a:t>
            </a:fld>
            <a:endParaRPr lang="en-US" dirty="0"/>
          </a:p>
        </p:txBody>
      </p:sp>
      <p:sp>
        <p:nvSpPr>
          <p:cNvPr id="5" name="Slide Number Placeholder 4">
            <a:extLst>
              <a:ext uri="{FF2B5EF4-FFF2-40B4-BE49-F238E27FC236}">
                <a16:creationId xmlns:a16="http://schemas.microsoft.com/office/drawing/2014/main" id="{65608D76-1213-4C1D-96AA-DC50E59F0996}"/>
              </a:ext>
            </a:extLst>
          </p:cNvPr>
          <p:cNvSpPr>
            <a:spLocks noGrp="1"/>
          </p:cNvSpPr>
          <p:nvPr>
            <p:ph type="sldNum" sz="quarter" idx="12"/>
          </p:nvPr>
        </p:nvSpPr>
        <p:spPr/>
        <p:txBody>
          <a:bodyPr/>
          <a:lstStyle/>
          <a:p>
            <a:pPr>
              <a:defRPr/>
            </a:pPr>
            <a:r>
              <a:rPr lang="da-DK"/>
              <a:t>Slide </a:t>
            </a:r>
            <a:fld id="{39142DA2-90D2-477F-B66F-E13748DCBB47}" type="slidenum">
              <a:rPr lang="da-DK" smtClean="0"/>
              <a:pPr>
                <a:defRPr/>
              </a:pPr>
              <a:t>34</a:t>
            </a:fld>
            <a:endParaRPr lang="en-US" dirty="0"/>
          </a:p>
        </p:txBody>
      </p:sp>
      <p:pic>
        <p:nvPicPr>
          <p:cNvPr id="6" name="Shape 332">
            <a:extLst>
              <a:ext uri="{FF2B5EF4-FFF2-40B4-BE49-F238E27FC236}">
                <a16:creationId xmlns:a16="http://schemas.microsoft.com/office/drawing/2014/main" id="{DB233274-C50D-4734-8C78-610CB74472DE}"/>
              </a:ext>
            </a:extLst>
          </p:cNvPr>
          <p:cNvPicPr preferRelativeResize="0"/>
          <p:nvPr/>
        </p:nvPicPr>
        <p:blipFill rotWithShape="1">
          <a:blip r:embed="rId3">
            <a:alphaModFix/>
          </a:blip>
          <a:srcRect l="14115" t="9091" r="16469" b="15455"/>
          <a:stretch/>
        </p:blipFill>
        <p:spPr>
          <a:xfrm>
            <a:off x="2567608" y="1326508"/>
            <a:ext cx="3440100" cy="4838797"/>
          </a:xfrm>
          <a:prstGeom prst="rect">
            <a:avLst/>
          </a:prstGeom>
          <a:noFill/>
          <a:ln>
            <a:noFill/>
          </a:ln>
        </p:spPr>
      </p:pic>
      <p:pic>
        <p:nvPicPr>
          <p:cNvPr id="7" name="Shape 333">
            <a:extLst>
              <a:ext uri="{FF2B5EF4-FFF2-40B4-BE49-F238E27FC236}">
                <a16:creationId xmlns:a16="http://schemas.microsoft.com/office/drawing/2014/main" id="{25488198-AA11-4D82-95D3-0FE9B3728095}"/>
              </a:ext>
            </a:extLst>
          </p:cNvPr>
          <p:cNvPicPr preferRelativeResize="0"/>
          <p:nvPr/>
        </p:nvPicPr>
        <p:blipFill rotWithShape="1">
          <a:blip r:embed="rId4">
            <a:alphaModFix/>
          </a:blip>
          <a:srcRect l="19999" t="9091" r="17646" b="18182"/>
          <a:stretch/>
        </p:blipFill>
        <p:spPr>
          <a:xfrm>
            <a:off x="6430092" y="1334588"/>
            <a:ext cx="3279357" cy="4656313"/>
          </a:xfrm>
          <a:prstGeom prst="rect">
            <a:avLst/>
          </a:prstGeom>
          <a:noFill/>
          <a:ln>
            <a:noFill/>
          </a:ln>
        </p:spPr>
      </p:pic>
      <p:sp>
        <p:nvSpPr>
          <p:cNvPr id="8" name="Rectangle 7">
            <a:extLst>
              <a:ext uri="{FF2B5EF4-FFF2-40B4-BE49-F238E27FC236}">
                <a16:creationId xmlns:a16="http://schemas.microsoft.com/office/drawing/2014/main" id="{114795C7-3B94-4DE1-9AF8-555915C7073A}"/>
              </a:ext>
            </a:extLst>
          </p:cNvPr>
          <p:cNvSpPr/>
          <p:nvPr/>
        </p:nvSpPr>
        <p:spPr>
          <a:xfrm>
            <a:off x="6339917" y="1368124"/>
            <a:ext cx="3434307" cy="4797181"/>
          </a:xfrm>
          <a:prstGeom prst="rect">
            <a:avLst/>
          </a:prstGeom>
          <a:noFill/>
          <a:ln>
            <a:solidFill>
              <a:srgbClr val="CECE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592799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AAE4DB-2415-48B6-955B-F4C2839EAA3D}"/>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3" name="Slide Number Placeholder 2">
            <a:extLst>
              <a:ext uri="{FF2B5EF4-FFF2-40B4-BE49-F238E27FC236}">
                <a16:creationId xmlns:a16="http://schemas.microsoft.com/office/drawing/2014/main" id="{1C6CDF42-0E05-41C9-8F35-7349F92943B2}"/>
              </a:ext>
            </a:extLst>
          </p:cNvPr>
          <p:cNvSpPr>
            <a:spLocks noGrp="1"/>
          </p:cNvSpPr>
          <p:nvPr>
            <p:ph type="sldNum" sz="quarter" idx="12"/>
          </p:nvPr>
        </p:nvSpPr>
        <p:spPr/>
        <p:txBody>
          <a:bodyPr/>
          <a:lstStyle/>
          <a:p>
            <a:r>
              <a:rPr lang="da-DK" noProof="0"/>
              <a:t>Slide </a:t>
            </a:r>
            <a:fld id="{8A58E4B7-0C53-4D1B-89B3-DED3806AF999}" type="slidenum">
              <a:rPr lang="da-DK" noProof="0" smtClean="0"/>
              <a:pPr/>
              <a:t>35</a:t>
            </a:fld>
            <a:endParaRPr lang="da-DK" noProof="0"/>
          </a:p>
        </p:txBody>
      </p:sp>
      <p:sp>
        <p:nvSpPr>
          <p:cNvPr id="4" name="Text Placeholder 3">
            <a:extLst>
              <a:ext uri="{FF2B5EF4-FFF2-40B4-BE49-F238E27FC236}">
                <a16:creationId xmlns:a16="http://schemas.microsoft.com/office/drawing/2014/main" id="{09BA8218-830D-4A52-8738-E5D92973ED09}"/>
              </a:ext>
            </a:extLst>
          </p:cNvPr>
          <p:cNvSpPr>
            <a:spLocks noGrp="1"/>
          </p:cNvSpPr>
          <p:nvPr>
            <p:ph type="body" sz="quarter" idx="13"/>
          </p:nvPr>
        </p:nvSpPr>
        <p:spPr>
          <a:xfrm>
            <a:off x="342000" y="1277896"/>
            <a:ext cx="11509527" cy="5031424"/>
          </a:xfrm>
          <a:solidFill>
            <a:schemeClr val="tx2"/>
          </a:solidFill>
        </p:spPr>
        <p:txBody>
          <a:bodyPr/>
          <a:lstStyle/>
          <a:p>
            <a:pPr marL="360363" indent="-360363">
              <a:spcAft>
                <a:spcPts val="0"/>
              </a:spcAft>
              <a:buClr>
                <a:schemeClr val="bg1"/>
              </a:buClr>
              <a:buSzPct val="100000"/>
              <a:buFont typeface="Arial" panose="020B0604020202020204" pitchFamily="34" charset="0"/>
              <a:buChar char="•"/>
            </a:pPr>
            <a:r>
              <a:rPr lang="en-US" sz="2400" dirty="0">
                <a:ea typeface="Arial"/>
                <a:cs typeface="Arial"/>
                <a:sym typeface="Arial"/>
                <a:rtl val="0"/>
              </a:rPr>
              <a:t>All of the preceding information from oral and written plain language, plus:</a:t>
            </a:r>
          </a:p>
          <a:p>
            <a:pPr marL="360363" indent="-360363">
              <a:spcBef>
                <a:spcPts val="1000"/>
              </a:spcBef>
              <a:spcAft>
                <a:spcPts val="0"/>
              </a:spcAft>
              <a:buClr>
                <a:schemeClr val="bg1"/>
              </a:buClr>
              <a:buSzPct val="100000"/>
              <a:buFont typeface="Arial" panose="020B0604020202020204" pitchFamily="34" charset="0"/>
              <a:buChar char="•"/>
            </a:pPr>
            <a:r>
              <a:rPr lang="en-US" sz="2400" dirty="0">
                <a:ea typeface="Arial"/>
                <a:cs typeface="Arial"/>
                <a:sym typeface="Arial"/>
                <a:rtl val="0"/>
              </a:rPr>
              <a:t>Organize content and simplify navigation</a:t>
            </a:r>
          </a:p>
          <a:p>
            <a:pPr marL="360363" indent="-360363">
              <a:spcBef>
                <a:spcPts val="1000"/>
              </a:spcBef>
              <a:spcAft>
                <a:spcPts val="0"/>
              </a:spcAft>
              <a:buClr>
                <a:schemeClr val="bg1"/>
              </a:buClr>
              <a:buSzPct val="100000"/>
              <a:buFont typeface="Arial" panose="020B0604020202020204" pitchFamily="34" charset="0"/>
              <a:buChar char="•"/>
            </a:pPr>
            <a:r>
              <a:rPr lang="en-US" sz="2400" dirty="0">
                <a:ea typeface="Arial"/>
                <a:cs typeface="Arial"/>
                <a:sym typeface="Arial"/>
                <a:rtl val="0"/>
              </a:rPr>
              <a:t>Label links clearly</a:t>
            </a:r>
          </a:p>
          <a:p>
            <a:pPr marL="360363" indent="-360363">
              <a:spcBef>
                <a:spcPts val="1000"/>
              </a:spcBef>
              <a:spcAft>
                <a:spcPts val="0"/>
              </a:spcAft>
              <a:buClr>
                <a:schemeClr val="bg1"/>
              </a:buClr>
              <a:buSzPct val="100000"/>
              <a:buFont typeface="Arial" panose="020B0604020202020204" pitchFamily="34" charset="0"/>
              <a:buChar char="•"/>
            </a:pPr>
            <a:r>
              <a:rPr lang="en-US" sz="2400" dirty="0">
                <a:ea typeface="Arial"/>
                <a:cs typeface="Arial"/>
                <a:sym typeface="Arial"/>
                <a:rtl val="0"/>
              </a:rPr>
              <a:t>Include printer-friendly tools and resources</a:t>
            </a:r>
          </a:p>
          <a:p>
            <a:pPr marL="360363" indent="-360363">
              <a:spcBef>
                <a:spcPts val="1000"/>
              </a:spcBef>
              <a:spcAft>
                <a:spcPts val="0"/>
              </a:spcAft>
              <a:buClr>
                <a:schemeClr val="bg1"/>
              </a:buClr>
              <a:buSzPct val="100000"/>
              <a:buFont typeface="Arial" panose="020B0604020202020204" pitchFamily="34" charset="0"/>
              <a:buChar char="•"/>
            </a:pPr>
            <a:r>
              <a:rPr lang="en-US" sz="2400" dirty="0">
                <a:ea typeface="Arial"/>
                <a:cs typeface="Arial"/>
                <a:sym typeface="Arial"/>
                <a:rtl val="0"/>
              </a:rPr>
              <a:t>Incorporate audio and visual features</a:t>
            </a:r>
          </a:p>
          <a:p>
            <a:pPr marL="360363" indent="-360363">
              <a:spcBef>
                <a:spcPts val="1000"/>
              </a:spcBef>
              <a:spcAft>
                <a:spcPts val="0"/>
              </a:spcAft>
              <a:buClr>
                <a:schemeClr val="bg1"/>
              </a:buClr>
              <a:buSzPct val="100000"/>
              <a:buFont typeface="Arial" panose="020B0604020202020204" pitchFamily="34" charset="0"/>
              <a:buChar char="•"/>
            </a:pPr>
            <a:r>
              <a:rPr lang="en-US" sz="2400" dirty="0">
                <a:ea typeface="Arial"/>
                <a:cs typeface="Arial"/>
                <a:sym typeface="Arial"/>
                <a:rtl val="0"/>
              </a:rPr>
              <a:t>Use bold colors with contrast; avoid dark backgrounds</a:t>
            </a:r>
          </a:p>
          <a:p>
            <a:pPr marL="360363" indent="-360363">
              <a:spcBef>
                <a:spcPts val="1000"/>
              </a:spcBef>
              <a:spcAft>
                <a:spcPts val="0"/>
              </a:spcAft>
              <a:buClr>
                <a:schemeClr val="bg1"/>
              </a:buClr>
              <a:buSzPct val="100000"/>
              <a:buFont typeface="Arial" panose="020B0604020202020204" pitchFamily="34" charset="0"/>
              <a:buChar char="•"/>
            </a:pPr>
            <a:r>
              <a:rPr lang="en-US" sz="2400" dirty="0">
                <a:ea typeface="Arial"/>
                <a:cs typeface="Arial"/>
                <a:sym typeface="Arial"/>
                <a:rtl val="0"/>
              </a:rPr>
              <a:t>Make sure the “back button” works</a:t>
            </a:r>
          </a:p>
          <a:p>
            <a:pPr marL="360363" indent="-360363">
              <a:spcBef>
                <a:spcPts val="1000"/>
              </a:spcBef>
              <a:spcAft>
                <a:spcPts val="0"/>
              </a:spcAft>
              <a:buClr>
                <a:schemeClr val="bg1"/>
              </a:buClr>
              <a:buSzPct val="100000"/>
              <a:buFont typeface="Arial" panose="020B0604020202020204" pitchFamily="34" charset="0"/>
              <a:buChar char="•"/>
            </a:pPr>
            <a:r>
              <a:rPr lang="en-US" sz="2400" dirty="0">
                <a:ea typeface="Arial"/>
                <a:cs typeface="Arial"/>
                <a:sym typeface="Arial"/>
                <a:rtl val="0"/>
              </a:rPr>
              <a:t>Use linear information paths</a:t>
            </a:r>
          </a:p>
          <a:p>
            <a:pPr marL="360363" indent="-360363">
              <a:spcBef>
                <a:spcPts val="1000"/>
              </a:spcBef>
              <a:spcAft>
                <a:spcPts val="0"/>
              </a:spcAft>
              <a:buClr>
                <a:schemeClr val="bg1"/>
              </a:buClr>
              <a:buSzPct val="100000"/>
              <a:buFont typeface="Arial" panose="020B0604020202020204" pitchFamily="34" charset="0"/>
              <a:buChar char="•"/>
            </a:pPr>
            <a:endParaRPr lang="da-DK" sz="2400" dirty="0">
              <a:ea typeface="Arial"/>
              <a:cs typeface="Arial"/>
              <a:sym typeface="Arial"/>
              <a:rtl val="0"/>
            </a:endParaRPr>
          </a:p>
          <a:p>
            <a:pPr algn="r">
              <a:spcBef>
                <a:spcPts val="1000"/>
              </a:spcBef>
              <a:spcAft>
                <a:spcPts val="0"/>
              </a:spcAft>
              <a:buClr>
                <a:schemeClr val="bg1"/>
              </a:buClr>
              <a:buSzPct val="100000"/>
            </a:pPr>
            <a:r>
              <a:rPr lang="en" sz="1600" dirty="0">
                <a:ea typeface="Arial"/>
                <a:cs typeface="Arial"/>
                <a:sym typeface="Arial"/>
                <a:rtl val="0"/>
              </a:rPr>
              <a:t>U.S. Department of  Health and Human Services, Office of Disease Prevention and Health Promotion (2010)</a:t>
            </a:r>
            <a:r>
              <a:rPr lang="en" sz="1600" i="1" dirty="0">
                <a:ea typeface="Arial"/>
                <a:cs typeface="Arial"/>
                <a:sym typeface="Arial"/>
                <a:rtl val="0"/>
              </a:rPr>
              <a:t> </a:t>
            </a:r>
          </a:p>
          <a:p>
            <a:pPr marL="360363" indent="-360363">
              <a:spcBef>
                <a:spcPts val="1000"/>
              </a:spcBef>
              <a:spcAft>
                <a:spcPts val="0"/>
              </a:spcAft>
              <a:buClr>
                <a:schemeClr val="bg1"/>
              </a:buClr>
              <a:buSzPct val="100000"/>
              <a:buFont typeface="Arial" panose="020B0604020202020204" pitchFamily="34" charset="0"/>
              <a:buChar char="•"/>
            </a:pPr>
            <a:endParaRPr lang="en-US" sz="2400" dirty="0">
              <a:ea typeface="Arial"/>
              <a:cs typeface="Arial"/>
              <a:sym typeface="Arial"/>
              <a:rtl val="0"/>
            </a:endParaRPr>
          </a:p>
          <a:p>
            <a:pPr marL="360363" indent="-360363">
              <a:spcBef>
                <a:spcPts val="1000"/>
              </a:spcBef>
              <a:spcAft>
                <a:spcPts val="0"/>
              </a:spcAft>
              <a:buClr>
                <a:schemeClr val="bg1"/>
              </a:buClr>
              <a:buSzPct val="25000"/>
            </a:pPr>
            <a:endParaRPr lang="en-US" sz="2400" dirty="0">
              <a:ea typeface="Arial"/>
              <a:cs typeface="Arial"/>
              <a:sym typeface="Arial"/>
              <a:rtl val="0"/>
            </a:endParaRPr>
          </a:p>
        </p:txBody>
      </p:sp>
      <p:sp>
        <p:nvSpPr>
          <p:cNvPr id="6" name="Title 5">
            <a:extLst>
              <a:ext uri="{FF2B5EF4-FFF2-40B4-BE49-F238E27FC236}">
                <a16:creationId xmlns:a16="http://schemas.microsoft.com/office/drawing/2014/main" id="{72BADFCF-B35B-46F8-AD98-C2A2876F7A7D}"/>
              </a:ext>
            </a:extLst>
          </p:cNvPr>
          <p:cNvSpPr>
            <a:spLocks noGrp="1"/>
          </p:cNvSpPr>
          <p:nvPr>
            <p:ph type="title"/>
          </p:nvPr>
        </p:nvSpPr>
        <p:spPr/>
        <p:txBody>
          <a:bodyPr/>
          <a:lstStyle/>
          <a:p>
            <a:pPr>
              <a:spcBef>
                <a:spcPts val="0"/>
              </a:spcBef>
              <a:spcAft>
                <a:spcPts val="0"/>
              </a:spcAft>
              <a:buClr>
                <a:schemeClr val="dk1"/>
              </a:buClr>
              <a:buSzPct val="25000"/>
            </a:pPr>
            <a:r>
              <a:rPr lang="en" dirty="0">
                <a:solidFill>
                  <a:srgbClr val="E63E4D"/>
                </a:solidFill>
                <a:latin typeface="Verdana" panose="020B0604030504040204" pitchFamily="34" charset="0"/>
                <a:sym typeface="Arial"/>
                <a:rtl val="0"/>
              </a:rPr>
              <a:t>Plain Language: Web-Based</a:t>
            </a:r>
            <a:endParaRPr lang="da-DK" dirty="0">
              <a:solidFill>
                <a:srgbClr val="E63E4D"/>
              </a:solidFill>
              <a:latin typeface="Verdana" panose="020B0604030504040204" pitchFamily="34" charset="0"/>
            </a:endParaRPr>
          </a:p>
        </p:txBody>
      </p:sp>
    </p:spTree>
    <p:extLst>
      <p:ext uri="{BB962C8B-B14F-4D97-AF65-F5344CB8AC3E}">
        <p14:creationId xmlns:p14="http://schemas.microsoft.com/office/powerpoint/2010/main" val="3809329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15F84-5A3E-48ED-A935-B34902DFD7A2}"/>
              </a:ext>
            </a:extLst>
          </p:cNvPr>
          <p:cNvSpPr>
            <a:spLocks noGrp="1"/>
          </p:cNvSpPr>
          <p:nvPr>
            <p:ph type="title"/>
          </p:nvPr>
        </p:nvSpPr>
        <p:spPr/>
        <p:txBody>
          <a:bodyPr/>
          <a:lstStyle/>
          <a:p>
            <a:r>
              <a:rPr lang="en" dirty="0">
                <a:solidFill>
                  <a:srgbClr val="E63E4D"/>
                </a:solidFill>
                <a:sym typeface="Arial"/>
                <a:rtl val="0"/>
              </a:rPr>
              <a:t>Health Literate Hearing Information?</a:t>
            </a:r>
            <a:br>
              <a:rPr lang="da-DK" dirty="0">
                <a:solidFill>
                  <a:srgbClr val="E63E4D"/>
                </a:solidFill>
              </a:rPr>
            </a:br>
            <a:endParaRPr lang="en-US" dirty="0"/>
          </a:p>
        </p:txBody>
      </p:sp>
      <p:sp>
        <p:nvSpPr>
          <p:cNvPr id="4" name="Date Placeholder 3">
            <a:extLst>
              <a:ext uri="{FF2B5EF4-FFF2-40B4-BE49-F238E27FC236}">
                <a16:creationId xmlns:a16="http://schemas.microsoft.com/office/drawing/2014/main" id="{EC9D0F6B-B780-4DFF-A2B2-53192F93D0E8}"/>
              </a:ext>
            </a:extLst>
          </p:cNvPr>
          <p:cNvSpPr>
            <a:spLocks noGrp="1"/>
          </p:cNvSpPr>
          <p:nvPr>
            <p:ph type="dt" sz="half" idx="10"/>
          </p:nvPr>
        </p:nvSpPr>
        <p:spPr/>
        <p:txBody>
          <a:bodyPr/>
          <a:lstStyle/>
          <a:p>
            <a:pPr>
              <a:defRPr/>
            </a:pPr>
            <a:fld id="{606B9D7F-6EC7-4975-AEC7-F3DCA2F40530}" type="datetime6">
              <a:rPr lang="da-DK" smtClean="0"/>
              <a:t>25.1.2019</a:t>
            </a:fld>
            <a:endParaRPr lang="en-US" dirty="0"/>
          </a:p>
        </p:txBody>
      </p:sp>
      <p:sp>
        <p:nvSpPr>
          <p:cNvPr id="5" name="Slide Number Placeholder 4">
            <a:extLst>
              <a:ext uri="{FF2B5EF4-FFF2-40B4-BE49-F238E27FC236}">
                <a16:creationId xmlns:a16="http://schemas.microsoft.com/office/drawing/2014/main" id="{152AF015-DF91-4497-B9BF-E4C188B1EF51}"/>
              </a:ext>
            </a:extLst>
          </p:cNvPr>
          <p:cNvSpPr>
            <a:spLocks noGrp="1"/>
          </p:cNvSpPr>
          <p:nvPr>
            <p:ph type="sldNum" sz="quarter" idx="12"/>
          </p:nvPr>
        </p:nvSpPr>
        <p:spPr/>
        <p:txBody>
          <a:bodyPr/>
          <a:lstStyle/>
          <a:p>
            <a:pPr>
              <a:defRPr/>
            </a:pPr>
            <a:r>
              <a:rPr lang="da-DK"/>
              <a:t>Slide </a:t>
            </a:r>
            <a:fld id="{39142DA2-90D2-477F-B66F-E13748DCBB47}" type="slidenum">
              <a:rPr lang="da-DK" smtClean="0"/>
              <a:pPr>
                <a:defRPr/>
              </a:pPr>
              <a:t>36</a:t>
            </a:fld>
            <a:endParaRPr lang="en-US" dirty="0"/>
          </a:p>
        </p:txBody>
      </p:sp>
      <p:pic>
        <p:nvPicPr>
          <p:cNvPr id="6" name="Shape 343">
            <a:extLst>
              <a:ext uri="{FF2B5EF4-FFF2-40B4-BE49-F238E27FC236}">
                <a16:creationId xmlns:a16="http://schemas.microsoft.com/office/drawing/2014/main" id="{95DD7934-568C-4456-A6F7-D86B276B6570}"/>
              </a:ext>
            </a:extLst>
          </p:cNvPr>
          <p:cNvPicPr preferRelativeResize="0"/>
          <p:nvPr/>
        </p:nvPicPr>
        <p:blipFill rotWithShape="1">
          <a:blip r:embed="rId3">
            <a:alphaModFix/>
          </a:blip>
          <a:srcRect l="3907" t="13251" r="8272" b="8427"/>
          <a:stretch/>
        </p:blipFill>
        <p:spPr>
          <a:xfrm>
            <a:off x="1991544" y="985422"/>
            <a:ext cx="6776300" cy="5035867"/>
          </a:xfrm>
          <a:prstGeom prst="rect">
            <a:avLst/>
          </a:prstGeom>
          <a:noFill/>
          <a:ln>
            <a:noFill/>
          </a:ln>
        </p:spPr>
      </p:pic>
      <p:sp>
        <p:nvSpPr>
          <p:cNvPr id="7" name="Rectangle 6">
            <a:extLst>
              <a:ext uri="{FF2B5EF4-FFF2-40B4-BE49-F238E27FC236}">
                <a16:creationId xmlns:a16="http://schemas.microsoft.com/office/drawing/2014/main" id="{6E8FB661-6427-4B5F-A09B-86BF993E6D69}"/>
              </a:ext>
            </a:extLst>
          </p:cNvPr>
          <p:cNvSpPr/>
          <p:nvPr/>
        </p:nvSpPr>
        <p:spPr>
          <a:xfrm>
            <a:off x="9480376" y="1319312"/>
            <a:ext cx="2383302" cy="4770537"/>
          </a:xfrm>
          <a:prstGeom prst="rect">
            <a:avLst/>
          </a:prstGeom>
          <a:solidFill>
            <a:schemeClr val="accent3"/>
          </a:solidFill>
        </p:spPr>
        <p:txBody>
          <a:bodyPr wrap="square">
            <a:spAutoFit/>
          </a:bodyPr>
          <a:lstStyle/>
          <a:p>
            <a:pPr>
              <a:spcBef>
                <a:spcPts val="0"/>
              </a:spcBef>
              <a:spcAft>
                <a:spcPts val="0"/>
              </a:spcAft>
              <a:buClr>
                <a:srgbClr val="FF0000"/>
              </a:buClr>
              <a:buSzPct val="25000"/>
            </a:pPr>
            <a:r>
              <a:rPr lang="en-US" sz="2400" dirty="0">
                <a:solidFill>
                  <a:schemeClr val="bg1"/>
                </a:solidFill>
                <a:latin typeface="+mn-lt"/>
                <a:ea typeface="Arial"/>
                <a:cs typeface="Arial"/>
                <a:sym typeface="Arial"/>
                <a:rtl val="0"/>
              </a:rPr>
              <a:t>This is for professionals who serve older adults on health and aging issues.</a:t>
            </a:r>
          </a:p>
          <a:p>
            <a:pPr>
              <a:spcBef>
                <a:spcPts val="0"/>
              </a:spcBef>
              <a:spcAft>
                <a:spcPts val="0"/>
              </a:spcAft>
              <a:buClr>
                <a:srgbClr val="000000"/>
              </a:buClr>
            </a:pPr>
            <a:endParaRPr lang="da-DK" sz="2400" dirty="0">
              <a:solidFill>
                <a:schemeClr val="bg1"/>
              </a:solidFill>
              <a:latin typeface="+mn-lt"/>
              <a:ea typeface="Arial"/>
              <a:cs typeface="Arial"/>
              <a:sym typeface="Arial"/>
              <a:rtl val="0"/>
            </a:endParaRPr>
          </a:p>
          <a:p>
            <a:pPr>
              <a:spcBef>
                <a:spcPts val="0"/>
              </a:spcBef>
              <a:spcAft>
                <a:spcPts val="0"/>
              </a:spcAft>
              <a:buClr>
                <a:srgbClr val="000000"/>
              </a:buClr>
            </a:pPr>
            <a:endParaRPr lang="da-DK" sz="2400" dirty="0">
              <a:solidFill>
                <a:schemeClr val="bg1"/>
              </a:solidFill>
              <a:latin typeface="+mn-lt"/>
              <a:ea typeface="Arial"/>
              <a:cs typeface="Arial"/>
              <a:sym typeface="Arial"/>
              <a:rtl val="0"/>
            </a:endParaRPr>
          </a:p>
          <a:p>
            <a:pPr>
              <a:spcBef>
                <a:spcPts val="0"/>
              </a:spcBef>
              <a:spcAft>
                <a:spcPts val="0"/>
              </a:spcAft>
              <a:buClr>
                <a:srgbClr val="000000"/>
              </a:buClr>
            </a:pPr>
            <a:endParaRPr lang="da-DK" sz="2400" dirty="0">
              <a:solidFill>
                <a:schemeClr val="bg1"/>
              </a:solidFill>
              <a:latin typeface="+mn-lt"/>
              <a:ea typeface="Arial"/>
              <a:cs typeface="Arial"/>
              <a:sym typeface="Arial"/>
              <a:rtl val="0"/>
            </a:endParaRPr>
          </a:p>
          <a:p>
            <a:pPr algn="r">
              <a:spcBef>
                <a:spcPts val="0"/>
              </a:spcBef>
              <a:spcAft>
                <a:spcPts val="0"/>
              </a:spcAft>
              <a:buClr>
                <a:srgbClr val="000000"/>
              </a:buClr>
            </a:pPr>
            <a:r>
              <a:rPr lang="en" sz="1600" dirty="0">
                <a:solidFill>
                  <a:schemeClr val="bg1"/>
                </a:solidFill>
                <a:latin typeface="+mn-lt"/>
                <a:ea typeface="Arial"/>
                <a:cs typeface="Arial"/>
                <a:sym typeface="Arial"/>
                <a:rtl val="0"/>
              </a:rPr>
              <a:t>Health.gov (2015)</a:t>
            </a:r>
          </a:p>
          <a:p>
            <a:pPr>
              <a:spcBef>
                <a:spcPts val="0"/>
              </a:spcBef>
              <a:spcAft>
                <a:spcPts val="0"/>
              </a:spcAft>
              <a:buClr>
                <a:srgbClr val="000000"/>
              </a:buClr>
            </a:pPr>
            <a:endParaRPr lang="da-DK" sz="2400" dirty="0">
              <a:solidFill>
                <a:schemeClr val="bg1"/>
              </a:solidFill>
              <a:latin typeface="+mn-lt"/>
              <a:ea typeface="Arial"/>
              <a:cs typeface="Arial"/>
              <a:sym typeface="Arial"/>
              <a:rtl val="0"/>
            </a:endParaRPr>
          </a:p>
          <a:p>
            <a:pPr>
              <a:spcBef>
                <a:spcPts val="0"/>
              </a:spcBef>
              <a:spcAft>
                <a:spcPts val="0"/>
              </a:spcAft>
              <a:buClr>
                <a:srgbClr val="000000"/>
              </a:buClr>
            </a:pPr>
            <a:endParaRPr lang="da-DK" sz="2400" dirty="0">
              <a:solidFill>
                <a:schemeClr val="bg1"/>
              </a:solidFill>
              <a:latin typeface="+mn-lt"/>
              <a:ea typeface="Arial"/>
              <a:cs typeface="Arial"/>
              <a:sym typeface="Arial"/>
              <a:rtl val="0"/>
            </a:endParaRPr>
          </a:p>
          <a:p>
            <a:pPr>
              <a:spcBef>
                <a:spcPts val="0"/>
              </a:spcBef>
              <a:spcAft>
                <a:spcPts val="0"/>
              </a:spcAft>
              <a:buClr>
                <a:srgbClr val="000000"/>
              </a:buClr>
            </a:pPr>
            <a:endParaRPr lang="en-US" sz="2400" dirty="0">
              <a:solidFill>
                <a:schemeClr val="bg1"/>
              </a:solidFill>
              <a:latin typeface="+mn-lt"/>
              <a:ea typeface="Arial"/>
              <a:cs typeface="Arial"/>
              <a:sym typeface="Arial"/>
              <a:rtl val="0"/>
            </a:endParaRPr>
          </a:p>
        </p:txBody>
      </p:sp>
    </p:spTree>
    <p:extLst>
      <p:ext uri="{BB962C8B-B14F-4D97-AF65-F5344CB8AC3E}">
        <p14:creationId xmlns:p14="http://schemas.microsoft.com/office/powerpoint/2010/main" val="1159767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2E1C9-B313-45C8-AF7F-803150A18391}"/>
              </a:ext>
            </a:extLst>
          </p:cNvPr>
          <p:cNvSpPr>
            <a:spLocks noGrp="1"/>
          </p:cNvSpPr>
          <p:nvPr>
            <p:ph type="title"/>
          </p:nvPr>
        </p:nvSpPr>
        <p:spPr/>
        <p:txBody>
          <a:bodyPr/>
          <a:lstStyle/>
          <a:p>
            <a:r>
              <a:rPr lang="en" dirty="0">
                <a:solidFill>
                  <a:srgbClr val="E63E4D"/>
                </a:solidFill>
                <a:sym typeface="Arial"/>
                <a:rtl val="0"/>
              </a:rPr>
              <a:t>Health Literate Hearing Information?</a:t>
            </a:r>
            <a:br>
              <a:rPr lang="da-DK" dirty="0">
                <a:solidFill>
                  <a:srgbClr val="E63E4D"/>
                </a:solidFill>
              </a:rPr>
            </a:br>
            <a:endParaRPr lang="en-US" dirty="0"/>
          </a:p>
        </p:txBody>
      </p:sp>
      <p:sp>
        <p:nvSpPr>
          <p:cNvPr id="4" name="Date Placeholder 3">
            <a:extLst>
              <a:ext uri="{FF2B5EF4-FFF2-40B4-BE49-F238E27FC236}">
                <a16:creationId xmlns:a16="http://schemas.microsoft.com/office/drawing/2014/main" id="{093E981C-886A-427E-B1BE-E3D2C5D771BA}"/>
              </a:ext>
            </a:extLst>
          </p:cNvPr>
          <p:cNvSpPr>
            <a:spLocks noGrp="1"/>
          </p:cNvSpPr>
          <p:nvPr>
            <p:ph type="dt" sz="half" idx="10"/>
          </p:nvPr>
        </p:nvSpPr>
        <p:spPr/>
        <p:txBody>
          <a:bodyPr/>
          <a:lstStyle/>
          <a:p>
            <a:pPr>
              <a:defRPr/>
            </a:pPr>
            <a:fld id="{606B9D7F-6EC7-4975-AEC7-F3DCA2F40530}" type="datetime6">
              <a:rPr lang="da-DK" smtClean="0"/>
              <a:t>25.1.2019</a:t>
            </a:fld>
            <a:endParaRPr lang="en-US" dirty="0"/>
          </a:p>
        </p:txBody>
      </p:sp>
      <p:sp>
        <p:nvSpPr>
          <p:cNvPr id="5" name="Slide Number Placeholder 4">
            <a:extLst>
              <a:ext uri="{FF2B5EF4-FFF2-40B4-BE49-F238E27FC236}">
                <a16:creationId xmlns:a16="http://schemas.microsoft.com/office/drawing/2014/main" id="{B118E625-5FFD-4DF8-87E2-9C93EC80C0B5}"/>
              </a:ext>
            </a:extLst>
          </p:cNvPr>
          <p:cNvSpPr>
            <a:spLocks noGrp="1"/>
          </p:cNvSpPr>
          <p:nvPr>
            <p:ph type="sldNum" sz="quarter" idx="12"/>
          </p:nvPr>
        </p:nvSpPr>
        <p:spPr/>
        <p:txBody>
          <a:bodyPr/>
          <a:lstStyle/>
          <a:p>
            <a:pPr>
              <a:defRPr/>
            </a:pPr>
            <a:r>
              <a:rPr lang="da-DK"/>
              <a:t>Slide </a:t>
            </a:r>
            <a:fld id="{39142DA2-90D2-477F-B66F-E13748DCBB47}" type="slidenum">
              <a:rPr lang="da-DK" smtClean="0"/>
              <a:pPr>
                <a:defRPr/>
              </a:pPr>
              <a:t>37</a:t>
            </a:fld>
            <a:endParaRPr lang="en-US" dirty="0"/>
          </a:p>
        </p:txBody>
      </p:sp>
      <p:pic>
        <p:nvPicPr>
          <p:cNvPr id="6" name="Shape 350">
            <a:extLst>
              <a:ext uri="{FF2B5EF4-FFF2-40B4-BE49-F238E27FC236}">
                <a16:creationId xmlns:a16="http://schemas.microsoft.com/office/drawing/2014/main" id="{D7C34619-1739-42BC-B651-D8745FAB6AB5}"/>
              </a:ext>
            </a:extLst>
          </p:cNvPr>
          <p:cNvPicPr preferRelativeResize="0"/>
          <p:nvPr/>
        </p:nvPicPr>
        <p:blipFill rotWithShape="1">
          <a:blip r:embed="rId3">
            <a:alphaModFix/>
          </a:blip>
          <a:srcRect t="1326" r="13381" b="7986"/>
          <a:stretch/>
        </p:blipFill>
        <p:spPr>
          <a:xfrm>
            <a:off x="1991544" y="980729"/>
            <a:ext cx="6840761" cy="4921201"/>
          </a:xfrm>
          <a:prstGeom prst="rect">
            <a:avLst/>
          </a:prstGeom>
          <a:noFill/>
          <a:ln>
            <a:noFill/>
          </a:ln>
        </p:spPr>
      </p:pic>
      <p:sp>
        <p:nvSpPr>
          <p:cNvPr id="7" name="Rectangle 6">
            <a:extLst>
              <a:ext uri="{FF2B5EF4-FFF2-40B4-BE49-F238E27FC236}">
                <a16:creationId xmlns:a16="http://schemas.microsoft.com/office/drawing/2014/main" id="{B89BE4CB-6439-4445-9234-2FE25CDF663C}"/>
              </a:ext>
            </a:extLst>
          </p:cNvPr>
          <p:cNvSpPr/>
          <p:nvPr/>
        </p:nvSpPr>
        <p:spPr>
          <a:xfrm>
            <a:off x="9480376" y="1319312"/>
            <a:ext cx="2383302" cy="4770537"/>
          </a:xfrm>
          <a:prstGeom prst="rect">
            <a:avLst/>
          </a:prstGeom>
          <a:solidFill>
            <a:schemeClr val="accent3"/>
          </a:solidFill>
        </p:spPr>
        <p:txBody>
          <a:bodyPr wrap="square">
            <a:spAutoFit/>
          </a:bodyPr>
          <a:lstStyle/>
          <a:p>
            <a:pPr algn="ctr">
              <a:spcBef>
                <a:spcPts val="0"/>
              </a:spcBef>
              <a:spcAft>
                <a:spcPts val="0"/>
              </a:spcAft>
              <a:buClr>
                <a:srgbClr val="FF0000"/>
              </a:buClr>
              <a:buSzPct val="25000"/>
            </a:pPr>
            <a:r>
              <a:rPr lang="en-US" sz="2400" dirty="0">
                <a:solidFill>
                  <a:schemeClr val="bg1"/>
                </a:solidFill>
                <a:latin typeface="+mn-lt"/>
                <a:ea typeface="Arial"/>
                <a:cs typeface="Arial"/>
                <a:sym typeface="Arial"/>
                <a:rtl val="0"/>
              </a:rPr>
              <a:t>This is for the general public</a:t>
            </a:r>
          </a:p>
          <a:p>
            <a:pPr lvl="0"/>
            <a:endParaRPr lang="en" sz="2400" dirty="0">
              <a:solidFill>
                <a:schemeClr val="bg1"/>
              </a:solidFill>
              <a:latin typeface="+mn-lt"/>
              <a:ea typeface="Arial"/>
              <a:cs typeface="Arial"/>
              <a:sym typeface="Arial"/>
              <a:rtl val="0"/>
            </a:endParaRPr>
          </a:p>
          <a:p>
            <a:pPr lvl="0"/>
            <a:endParaRPr lang="en" sz="2400" dirty="0">
              <a:solidFill>
                <a:schemeClr val="bg1"/>
              </a:solidFill>
              <a:latin typeface="+mn-lt"/>
              <a:ea typeface="Arial"/>
              <a:cs typeface="Arial"/>
              <a:sym typeface="Arial"/>
              <a:rtl val="0"/>
            </a:endParaRPr>
          </a:p>
          <a:p>
            <a:pPr lvl="0"/>
            <a:endParaRPr lang="en" sz="2400" dirty="0">
              <a:solidFill>
                <a:schemeClr val="bg1"/>
              </a:solidFill>
              <a:latin typeface="+mn-lt"/>
              <a:ea typeface="Arial"/>
              <a:cs typeface="Arial"/>
              <a:sym typeface="Arial"/>
              <a:rtl val="0"/>
            </a:endParaRPr>
          </a:p>
          <a:p>
            <a:pPr lvl="0"/>
            <a:endParaRPr lang="en" sz="2400" dirty="0">
              <a:solidFill>
                <a:schemeClr val="bg1"/>
              </a:solidFill>
              <a:latin typeface="+mn-lt"/>
              <a:ea typeface="Arial"/>
              <a:cs typeface="Arial"/>
              <a:sym typeface="Arial"/>
              <a:rtl val="0"/>
            </a:endParaRPr>
          </a:p>
          <a:p>
            <a:pPr lvl="0"/>
            <a:endParaRPr lang="en" sz="2400" dirty="0">
              <a:solidFill>
                <a:schemeClr val="bg1"/>
              </a:solidFill>
              <a:latin typeface="+mn-lt"/>
              <a:ea typeface="Arial"/>
              <a:cs typeface="Arial"/>
              <a:sym typeface="Arial"/>
              <a:rtl val="0"/>
            </a:endParaRPr>
          </a:p>
          <a:p>
            <a:pPr lvl="0"/>
            <a:endParaRPr lang="en" sz="2400" dirty="0">
              <a:solidFill>
                <a:schemeClr val="bg1"/>
              </a:solidFill>
              <a:latin typeface="+mn-lt"/>
              <a:ea typeface="Arial"/>
              <a:cs typeface="Arial"/>
              <a:sym typeface="Arial"/>
              <a:rtl val="0"/>
            </a:endParaRPr>
          </a:p>
          <a:p>
            <a:pPr lvl="0"/>
            <a:endParaRPr lang="en" sz="2400" dirty="0">
              <a:solidFill>
                <a:schemeClr val="bg1"/>
              </a:solidFill>
              <a:latin typeface="+mn-lt"/>
              <a:ea typeface="Arial"/>
              <a:cs typeface="Arial"/>
              <a:sym typeface="Arial"/>
              <a:rtl val="0"/>
            </a:endParaRPr>
          </a:p>
          <a:p>
            <a:pPr lvl="0"/>
            <a:endParaRPr lang="en" sz="2400" dirty="0">
              <a:solidFill>
                <a:schemeClr val="bg1"/>
              </a:solidFill>
              <a:latin typeface="+mn-lt"/>
              <a:ea typeface="Arial"/>
              <a:cs typeface="Arial"/>
              <a:sym typeface="Arial"/>
              <a:rtl val="0"/>
            </a:endParaRPr>
          </a:p>
          <a:p>
            <a:pPr lvl="0"/>
            <a:endParaRPr lang="en" sz="2400" dirty="0">
              <a:solidFill>
                <a:schemeClr val="bg1"/>
              </a:solidFill>
              <a:latin typeface="+mn-lt"/>
              <a:ea typeface="Arial"/>
              <a:cs typeface="Arial"/>
              <a:sym typeface="Arial"/>
              <a:rtl val="0"/>
            </a:endParaRPr>
          </a:p>
          <a:p>
            <a:pPr lvl="0"/>
            <a:endParaRPr lang="en" sz="2400" dirty="0">
              <a:solidFill>
                <a:schemeClr val="bg1"/>
              </a:solidFill>
              <a:latin typeface="+mn-lt"/>
              <a:ea typeface="Arial"/>
              <a:cs typeface="Arial"/>
              <a:sym typeface="Arial"/>
              <a:rtl val="0"/>
            </a:endParaRPr>
          </a:p>
          <a:p>
            <a:pPr lvl="0" algn="r"/>
            <a:r>
              <a:rPr lang="en-US" sz="1600" dirty="0">
                <a:solidFill>
                  <a:schemeClr val="bg1"/>
                </a:solidFill>
                <a:latin typeface="+mn-lt"/>
                <a:ea typeface="Arial"/>
                <a:cs typeface="Arial"/>
                <a:sym typeface="Arial"/>
                <a:rtl val="0"/>
              </a:rPr>
              <a:t>A</a:t>
            </a:r>
            <a:r>
              <a:rPr lang="en" sz="1600" dirty="0">
                <a:solidFill>
                  <a:schemeClr val="bg1"/>
                </a:solidFill>
                <a:latin typeface="+mn-lt"/>
                <a:ea typeface="Arial"/>
                <a:cs typeface="Arial"/>
                <a:sym typeface="Arial"/>
                <a:rtl val="0"/>
              </a:rPr>
              <a:t>SHA.</a:t>
            </a:r>
            <a:r>
              <a:rPr lang="en-US" sz="1600" dirty="0">
                <a:solidFill>
                  <a:schemeClr val="bg1"/>
                </a:solidFill>
                <a:latin typeface="+mn-lt"/>
                <a:ea typeface="Arial"/>
                <a:cs typeface="Arial"/>
                <a:sym typeface="Arial"/>
                <a:rtl val="0"/>
              </a:rPr>
              <a:t>o</a:t>
            </a:r>
            <a:r>
              <a:rPr lang="en" sz="1600" dirty="0">
                <a:solidFill>
                  <a:schemeClr val="bg1"/>
                </a:solidFill>
                <a:latin typeface="+mn-lt"/>
                <a:ea typeface="Arial"/>
                <a:cs typeface="Arial"/>
                <a:sym typeface="Arial"/>
                <a:rtl val="0"/>
              </a:rPr>
              <a:t>rg (2015)</a:t>
            </a:r>
          </a:p>
        </p:txBody>
      </p:sp>
    </p:spTree>
    <p:extLst>
      <p:ext uri="{BB962C8B-B14F-4D97-AF65-F5344CB8AC3E}">
        <p14:creationId xmlns:p14="http://schemas.microsoft.com/office/powerpoint/2010/main" val="477684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13B4A-7AD0-49EF-9B29-FE7D5C60AA68}"/>
              </a:ext>
            </a:extLst>
          </p:cNvPr>
          <p:cNvSpPr>
            <a:spLocks noGrp="1"/>
          </p:cNvSpPr>
          <p:nvPr>
            <p:ph type="title"/>
          </p:nvPr>
        </p:nvSpPr>
        <p:spPr/>
        <p:txBody>
          <a:bodyPr/>
          <a:lstStyle/>
          <a:p>
            <a:r>
              <a:rPr lang="en" dirty="0">
                <a:solidFill>
                  <a:srgbClr val="E63E4D"/>
                </a:solidFill>
                <a:latin typeface="Verdana" panose="020B0604030504040204" pitchFamily="34" charset="0"/>
                <a:sym typeface="Arial"/>
                <a:rtl val="0"/>
              </a:rPr>
              <a:t>Benefits of Optimizing Health Literacy</a:t>
            </a:r>
            <a:br>
              <a:rPr lang="da-DK" dirty="0">
                <a:solidFill>
                  <a:srgbClr val="E63E4D"/>
                </a:solidFill>
                <a:latin typeface="Verdana" panose="020B0604030504040204" pitchFamily="34" charset="0"/>
              </a:rPr>
            </a:br>
            <a:endParaRPr lang="en-US" dirty="0"/>
          </a:p>
        </p:txBody>
      </p:sp>
      <p:sp>
        <p:nvSpPr>
          <p:cNvPr id="3" name="Date Placeholder 2">
            <a:extLst>
              <a:ext uri="{FF2B5EF4-FFF2-40B4-BE49-F238E27FC236}">
                <a16:creationId xmlns:a16="http://schemas.microsoft.com/office/drawing/2014/main" id="{1AF83EAA-92CA-4903-AF51-52B98EA4E6BD}"/>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Slide Number Placeholder 3">
            <a:extLst>
              <a:ext uri="{FF2B5EF4-FFF2-40B4-BE49-F238E27FC236}">
                <a16:creationId xmlns:a16="http://schemas.microsoft.com/office/drawing/2014/main" id="{C0645241-16A7-4940-A032-4BDF0BE9A016}"/>
              </a:ext>
            </a:extLst>
          </p:cNvPr>
          <p:cNvSpPr>
            <a:spLocks noGrp="1"/>
          </p:cNvSpPr>
          <p:nvPr>
            <p:ph type="sldNum" sz="quarter" idx="12"/>
          </p:nvPr>
        </p:nvSpPr>
        <p:spPr/>
        <p:txBody>
          <a:bodyPr/>
          <a:lstStyle/>
          <a:p>
            <a:r>
              <a:rPr lang="da-DK" noProof="0"/>
              <a:t>Slide </a:t>
            </a:r>
            <a:fld id="{8A58E4B7-0C53-4D1B-89B3-DED3806AF999}" type="slidenum">
              <a:rPr lang="da-DK" noProof="0" smtClean="0"/>
              <a:pPr/>
              <a:t>38</a:t>
            </a:fld>
            <a:endParaRPr lang="da-DK" noProof="0"/>
          </a:p>
        </p:txBody>
      </p:sp>
      <p:sp>
        <p:nvSpPr>
          <p:cNvPr id="5" name="Text Placeholder 4">
            <a:extLst>
              <a:ext uri="{FF2B5EF4-FFF2-40B4-BE49-F238E27FC236}">
                <a16:creationId xmlns:a16="http://schemas.microsoft.com/office/drawing/2014/main" id="{9AD7B9C1-99B7-4F6A-A4AC-03F52CF9C869}"/>
              </a:ext>
            </a:extLst>
          </p:cNvPr>
          <p:cNvSpPr>
            <a:spLocks noGrp="1"/>
          </p:cNvSpPr>
          <p:nvPr>
            <p:ph type="body" sz="quarter" idx="13"/>
          </p:nvPr>
        </p:nvSpPr>
        <p:spPr/>
        <p:txBody>
          <a:bodyPr/>
          <a:lstStyle/>
          <a:p>
            <a:pPr marL="285750" lvl="1" indent="-285750">
              <a:spcAft>
                <a:spcPts val="0"/>
              </a:spcAft>
              <a:buClr>
                <a:schemeClr val="bg1"/>
              </a:buClr>
              <a:buSzPct val="100000"/>
              <a:buFont typeface="Arial" panose="020B0604020202020204" pitchFamily="34" charset="0"/>
              <a:buChar char="•"/>
            </a:pPr>
            <a:r>
              <a:rPr lang="en" sz="2400" dirty="0">
                <a:solidFill>
                  <a:schemeClr val="bg1"/>
                </a:solidFill>
                <a:latin typeface="+mn-lt"/>
                <a:ea typeface="Arial"/>
                <a:cs typeface="Arial"/>
                <a:sym typeface="Arial"/>
                <a:rtl val="0"/>
              </a:rPr>
              <a:t>Improves analytical skills </a:t>
            </a:r>
          </a:p>
          <a:p>
            <a:pPr marL="285750" lvl="1" indent="-285750">
              <a:spcBef>
                <a:spcPts val="1000"/>
              </a:spcBef>
              <a:spcAft>
                <a:spcPts val="0"/>
              </a:spcAft>
              <a:buClr>
                <a:schemeClr val="bg1"/>
              </a:buClr>
              <a:buSzPct val="100000"/>
              <a:buFont typeface="Arial" panose="020B0604020202020204" pitchFamily="34" charset="0"/>
              <a:buChar char="•"/>
            </a:pPr>
            <a:r>
              <a:rPr lang="en" sz="2400" dirty="0">
                <a:solidFill>
                  <a:schemeClr val="bg1"/>
                </a:solidFill>
                <a:latin typeface="+mn-lt"/>
                <a:ea typeface="Arial"/>
                <a:cs typeface="Arial"/>
                <a:sym typeface="Arial"/>
                <a:rtl val="0"/>
              </a:rPr>
              <a:t>Empowers decision making</a:t>
            </a:r>
          </a:p>
          <a:p>
            <a:pPr marL="285750" lvl="1" indent="-285750">
              <a:spcBef>
                <a:spcPts val="1000"/>
              </a:spcBef>
              <a:spcAft>
                <a:spcPts val="0"/>
              </a:spcAft>
              <a:buClr>
                <a:schemeClr val="bg1"/>
              </a:buClr>
              <a:buSzPct val="100000"/>
              <a:buFont typeface="Arial" panose="020B0604020202020204" pitchFamily="34" charset="0"/>
              <a:buChar char="•"/>
            </a:pPr>
            <a:r>
              <a:rPr lang="en" sz="2400" dirty="0">
                <a:solidFill>
                  <a:schemeClr val="bg1"/>
                </a:solidFill>
                <a:latin typeface="+mn-lt"/>
                <a:ea typeface="Arial"/>
                <a:cs typeface="Arial"/>
                <a:sym typeface="Arial"/>
                <a:rtl val="0"/>
              </a:rPr>
              <a:t>Enhances ability to apply that knowledge in one’s life</a:t>
            </a:r>
          </a:p>
          <a:p>
            <a:pPr marL="285750" lvl="1" indent="-285750">
              <a:spcBef>
                <a:spcPts val="1000"/>
              </a:spcBef>
              <a:spcAft>
                <a:spcPts val="0"/>
              </a:spcAft>
              <a:buClr>
                <a:schemeClr val="bg1"/>
              </a:buClr>
              <a:buSzPct val="100000"/>
              <a:buFont typeface="Arial" panose="020B0604020202020204" pitchFamily="34" charset="0"/>
              <a:buChar char="•"/>
            </a:pPr>
            <a:r>
              <a:rPr lang="en" sz="2400" dirty="0">
                <a:solidFill>
                  <a:schemeClr val="bg1"/>
                </a:solidFill>
                <a:latin typeface="+mn-lt"/>
                <a:ea typeface="Arial"/>
                <a:cs typeface="Arial"/>
                <a:sym typeface="Arial"/>
                <a:rtl val="0"/>
              </a:rPr>
              <a:t>Increases understanding of risks and benefits of treatment</a:t>
            </a:r>
          </a:p>
          <a:p>
            <a:pPr>
              <a:buClr>
                <a:schemeClr val="bg1"/>
              </a:buClr>
            </a:pPr>
            <a:endParaRPr lang="en-US" sz="2800" dirty="0"/>
          </a:p>
        </p:txBody>
      </p:sp>
      <p:sp>
        <p:nvSpPr>
          <p:cNvPr id="6" name="Text Placeholder 5">
            <a:extLst>
              <a:ext uri="{FF2B5EF4-FFF2-40B4-BE49-F238E27FC236}">
                <a16:creationId xmlns:a16="http://schemas.microsoft.com/office/drawing/2014/main" id="{E01EDF8A-A42D-4931-A714-EC96404EFED9}"/>
              </a:ext>
            </a:extLst>
          </p:cNvPr>
          <p:cNvSpPr>
            <a:spLocks noGrp="1"/>
          </p:cNvSpPr>
          <p:nvPr>
            <p:ph type="body" sz="quarter" idx="14"/>
          </p:nvPr>
        </p:nvSpPr>
        <p:spPr/>
        <p:txBody>
          <a:bodyPr/>
          <a:lstStyle/>
          <a:p>
            <a:pPr marL="285750" lvl="1" indent="-285750">
              <a:spcBef>
                <a:spcPts val="1000"/>
              </a:spcBef>
              <a:spcAft>
                <a:spcPts val="0"/>
              </a:spcAft>
              <a:buClr>
                <a:schemeClr val="bg1"/>
              </a:buClr>
              <a:buSzPct val="100000"/>
              <a:buFont typeface="Arial" panose="020B0604020202020204" pitchFamily="34" charset="0"/>
              <a:buChar char="•"/>
            </a:pPr>
            <a:r>
              <a:rPr lang="en" sz="2400" dirty="0">
                <a:solidFill>
                  <a:schemeClr val="bg1"/>
                </a:solidFill>
                <a:latin typeface="+mn-lt"/>
                <a:ea typeface="Arial"/>
                <a:cs typeface="Arial"/>
                <a:sym typeface="Arial"/>
                <a:rtl val="0"/>
              </a:rPr>
              <a:t>Facilitates the interpretation of test results </a:t>
            </a:r>
          </a:p>
          <a:p>
            <a:pPr marL="285750" lvl="1" indent="-285750">
              <a:spcBef>
                <a:spcPts val="1000"/>
              </a:spcBef>
              <a:spcAft>
                <a:spcPts val="0"/>
              </a:spcAft>
              <a:buClr>
                <a:schemeClr val="bg1"/>
              </a:buClr>
              <a:buSzPct val="100000"/>
              <a:buFont typeface="Arial" panose="020B0604020202020204" pitchFamily="34" charset="0"/>
              <a:buChar char="•"/>
            </a:pPr>
            <a:r>
              <a:rPr lang="en" sz="2400" dirty="0">
                <a:solidFill>
                  <a:schemeClr val="bg1"/>
                </a:solidFill>
                <a:latin typeface="+mn-lt"/>
                <a:ea typeface="Arial"/>
                <a:cs typeface="Arial"/>
                <a:sym typeface="Arial"/>
                <a:rtl val="0"/>
              </a:rPr>
              <a:t>Fosters skills necessary to manage a condition and prevent it from getting worse</a:t>
            </a:r>
          </a:p>
          <a:p>
            <a:pPr marL="285750" lvl="1" indent="-285750">
              <a:spcBef>
                <a:spcPts val="1000"/>
              </a:spcBef>
              <a:spcAft>
                <a:spcPts val="0"/>
              </a:spcAft>
              <a:buClr>
                <a:schemeClr val="bg1"/>
              </a:buClr>
              <a:buSzPct val="100000"/>
              <a:buFont typeface="Arial" panose="020B0604020202020204" pitchFamily="34" charset="0"/>
              <a:buChar char="•"/>
            </a:pPr>
            <a:r>
              <a:rPr lang="en" sz="2400" dirty="0">
                <a:solidFill>
                  <a:schemeClr val="bg1"/>
                </a:solidFill>
                <a:latin typeface="+mn-lt"/>
                <a:ea typeface="Arial"/>
                <a:cs typeface="Arial"/>
                <a:sym typeface="Arial"/>
                <a:rtl val="0"/>
              </a:rPr>
              <a:t>Promotes self efficacy</a:t>
            </a:r>
          </a:p>
          <a:p>
            <a:pPr marL="285750" lvl="1" indent="-285750">
              <a:spcBef>
                <a:spcPts val="1000"/>
              </a:spcBef>
              <a:spcAft>
                <a:spcPts val="0"/>
              </a:spcAft>
              <a:buClr>
                <a:schemeClr val="bg1"/>
              </a:buClr>
              <a:buSzPct val="100000"/>
              <a:buFont typeface="Arial" panose="020B0604020202020204" pitchFamily="34" charset="0"/>
              <a:buChar char="•"/>
            </a:pPr>
            <a:r>
              <a:rPr lang="en" sz="2400" dirty="0">
                <a:solidFill>
                  <a:schemeClr val="bg1"/>
                </a:solidFill>
                <a:latin typeface="+mn-lt"/>
                <a:ea typeface="Arial"/>
                <a:cs typeface="Arial"/>
                <a:sym typeface="Arial"/>
                <a:rtl val="0"/>
              </a:rPr>
              <a:t>Garners readiness</a:t>
            </a:r>
          </a:p>
          <a:p>
            <a:pPr>
              <a:buClr>
                <a:schemeClr val="bg1"/>
              </a:buClr>
            </a:pPr>
            <a:endParaRPr lang="en-US" sz="2800" dirty="0"/>
          </a:p>
        </p:txBody>
      </p:sp>
    </p:spTree>
    <p:extLst>
      <p:ext uri="{BB962C8B-B14F-4D97-AF65-F5344CB8AC3E}">
        <p14:creationId xmlns:p14="http://schemas.microsoft.com/office/powerpoint/2010/main" val="2253231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F97C4-629B-4CE5-9A6F-FDC1B530BBF5}"/>
              </a:ext>
            </a:extLst>
          </p:cNvPr>
          <p:cNvSpPr>
            <a:spLocks noGrp="1"/>
          </p:cNvSpPr>
          <p:nvPr>
            <p:ph type="title"/>
          </p:nvPr>
        </p:nvSpPr>
        <p:spPr/>
        <p:txBody>
          <a:bodyPr/>
          <a:lstStyle/>
          <a:p>
            <a:r>
              <a:rPr lang="en" dirty="0">
                <a:solidFill>
                  <a:srgbClr val="E63E4D"/>
                </a:solidFill>
                <a:sym typeface="Arial"/>
                <a:rtl val="0"/>
              </a:rPr>
              <a:t>Summary</a:t>
            </a:r>
            <a:br>
              <a:rPr lang="da-DK" dirty="0">
                <a:solidFill>
                  <a:srgbClr val="E63E4D"/>
                </a:solidFill>
              </a:rPr>
            </a:br>
            <a:endParaRPr lang="en-US" dirty="0"/>
          </a:p>
        </p:txBody>
      </p:sp>
      <p:sp>
        <p:nvSpPr>
          <p:cNvPr id="4" name="Date Placeholder 3">
            <a:extLst>
              <a:ext uri="{FF2B5EF4-FFF2-40B4-BE49-F238E27FC236}">
                <a16:creationId xmlns:a16="http://schemas.microsoft.com/office/drawing/2014/main" id="{EA2F27D2-942C-41A0-8A38-81F287039FA1}"/>
              </a:ext>
            </a:extLst>
          </p:cNvPr>
          <p:cNvSpPr>
            <a:spLocks noGrp="1"/>
          </p:cNvSpPr>
          <p:nvPr>
            <p:ph type="dt" sz="half" idx="10"/>
          </p:nvPr>
        </p:nvSpPr>
        <p:spPr/>
        <p:txBody>
          <a:bodyPr/>
          <a:lstStyle/>
          <a:p>
            <a:pPr>
              <a:defRPr/>
            </a:pPr>
            <a:fld id="{606B9D7F-6EC7-4975-AEC7-F3DCA2F40530}" type="datetime6">
              <a:rPr lang="da-DK" smtClean="0"/>
              <a:t>25.1.2019</a:t>
            </a:fld>
            <a:endParaRPr lang="en-US" dirty="0"/>
          </a:p>
        </p:txBody>
      </p:sp>
      <p:sp>
        <p:nvSpPr>
          <p:cNvPr id="5" name="Slide Number Placeholder 4">
            <a:extLst>
              <a:ext uri="{FF2B5EF4-FFF2-40B4-BE49-F238E27FC236}">
                <a16:creationId xmlns:a16="http://schemas.microsoft.com/office/drawing/2014/main" id="{89957F3F-26B2-47B9-B2DF-14AFA38972AB}"/>
              </a:ext>
            </a:extLst>
          </p:cNvPr>
          <p:cNvSpPr>
            <a:spLocks noGrp="1"/>
          </p:cNvSpPr>
          <p:nvPr>
            <p:ph type="sldNum" sz="quarter" idx="12"/>
          </p:nvPr>
        </p:nvSpPr>
        <p:spPr/>
        <p:txBody>
          <a:bodyPr/>
          <a:lstStyle/>
          <a:p>
            <a:pPr>
              <a:defRPr/>
            </a:pPr>
            <a:r>
              <a:rPr lang="da-DK"/>
              <a:t>Slide </a:t>
            </a:r>
            <a:fld id="{39142DA2-90D2-477F-B66F-E13748DCBB47}" type="slidenum">
              <a:rPr lang="da-DK" smtClean="0"/>
              <a:pPr>
                <a:defRPr/>
              </a:pPr>
              <a:t>39</a:t>
            </a:fld>
            <a:endParaRPr lang="en-US" dirty="0"/>
          </a:p>
        </p:txBody>
      </p:sp>
      <p:grpSp>
        <p:nvGrpSpPr>
          <p:cNvPr id="6" name="Group 5">
            <a:extLst>
              <a:ext uri="{FF2B5EF4-FFF2-40B4-BE49-F238E27FC236}">
                <a16:creationId xmlns:a16="http://schemas.microsoft.com/office/drawing/2014/main" id="{0CDA967E-1F4E-4886-82BE-4D5A45952044}"/>
              </a:ext>
            </a:extLst>
          </p:cNvPr>
          <p:cNvGrpSpPr/>
          <p:nvPr/>
        </p:nvGrpSpPr>
        <p:grpSpPr>
          <a:xfrm>
            <a:off x="2495600" y="1667175"/>
            <a:ext cx="6900239" cy="4282105"/>
            <a:chOff x="2495600" y="1667175"/>
            <a:chExt cx="6900239" cy="4282105"/>
          </a:xfrm>
        </p:grpSpPr>
        <p:sp>
          <p:nvSpPr>
            <p:cNvPr id="7" name="Isosceles Triangle 6">
              <a:extLst>
                <a:ext uri="{FF2B5EF4-FFF2-40B4-BE49-F238E27FC236}">
                  <a16:creationId xmlns:a16="http://schemas.microsoft.com/office/drawing/2014/main" id="{C13D3920-553A-4C22-9728-F6D26D0B92D4}"/>
                </a:ext>
              </a:extLst>
            </p:cNvPr>
            <p:cNvSpPr/>
            <p:nvPr/>
          </p:nvSpPr>
          <p:spPr>
            <a:xfrm>
              <a:off x="4583832" y="4581128"/>
              <a:ext cx="1728192" cy="1368152"/>
            </a:xfrm>
            <a:prstGeom prst="triangle">
              <a:avLst/>
            </a:prstGeom>
            <a:solidFill>
              <a:srgbClr val="7F7F7F"/>
            </a:solidFill>
            <a:ln>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8" name="Straight Connector 7">
              <a:extLst>
                <a:ext uri="{FF2B5EF4-FFF2-40B4-BE49-F238E27FC236}">
                  <a16:creationId xmlns:a16="http://schemas.microsoft.com/office/drawing/2014/main" id="{6E90E611-2A55-4E13-98D7-2837586BE79F}"/>
                </a:ext>
              </a:extLst>
            </p:cNvPr>
            <p:cNvCxnSpPr/>
            <p:nvPr/>
          </p:nvCxnSpPr>
          <p:spPr>
            <a:xfrm>
              <a:off x="2495600" y="3744000"/>
              <a:ext cx="6120680" cy="1548172"/>
            </a:xfrm>
            <a:prstGeom prst="line">
              <a:avLst/>
            </a:prstGeom>
            <a:ln w="190500">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37CAEB02-8812-46C1-9BDB-E19FD8B99366}"/>
                </a:ext>
              </a:extLst>
            </p:cNvPr>
            <p:cNvSpPr/>
            <p:nvPr/>
          </p:nvSpPr>
          <p:spPr>
            <a:xfrm rot="856309">
              <a:off x="2683433" y="2761792"/>
              <a:ext cx="1785947" cy="1152128"/>
            </a:xfrm>
            <a:prstGeom prst="roundRect">
              <a:avLst/>
            </a:prstGeom>
            <a:solidFill>
              <a:srgbClr val="E63E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t>Limited </a:t>
              </a:r>
            </a:p>
            <a:p>
              <a:pPr algn="ctr"/>
              <a:r>
                <a:rPr lang="da-DK" dirty="0"/>
                <a:t>Health </a:t>
              </a:r>
            </a:p>
            <a:p>
              <a:pPr algn="ctr"/>
              <a:r>
                <a:rPr lang="da-DK" dirty="0" err="1"/>
                <a:t>Literacy</a:t>
              </a:r>
              <a:endParaRPr lang="da-DK" dirty="0"/>
            </a:p>
          </p:txBody>
        </p:sp>
        <p:sp>
          <p:nvSpPr>
            <p:cNvPr id="10" name="Rounded Rectangle 10">
              <a:extLst>
                <a:ext uri="{FF2B5EF4-FFF2-40B4-BE49-F238E27FC236}">
                  <a16:creationId xmlns:a16="http://schemas.microsoft.com/office/drawing/2014/main" id="{8B26D683-C203-4DF7-BEFA-6FF2091D5B82}"/>
                </a:ext>
              </a:extLst>
            </p:cNvPr>
            <p:cNvSpPr/>
            <p:nvPr/>
          </p:nvSpPr>
          <p:spPr>
            <a:xfrm rot="856309">
              <a:off x="6951776" y="4170253"/>
              <a:ext cx="1785947" cy="821752"/>
            </a:xfrm>
            <a:prstGeom prst="roundRect">
              <a:avLst/>
            </a:prstGeom>
            <a:solidFill>
              <a:srgbClr val="F5A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500" dirty="0" err="1"/>
                <a:t>Poor</a:t>
              </a:r>
              <a:r>
                <a:rPr lang="da-DK" sz="1500" dirty="0"/>
                <a:t> Motivation</a:t>
              </a:r>
            </a:p>
          </p:txBody>
        </p:sp>
        <p:sp>
          <p:nvSpPr>
            <p:cNvPr id="11" name="Rounded Rectangle 11">
              <a:extLst>
                <a:ext uri="{FF2B5EF4-FFF2-40B4-BE49-F238E27FC236}">
                  <a16:creationId xmlns:a16="http://schemas.microsoft.com/office/drawing/2014/main" id="{9713059C-30EF-4584-990B-450CFEAAB57D}"/>
                </a:ext>
              </a:extLst>
            </p:cNvPr>
            <p:cNvSpPr/>
            <p:nvPr/>
          </p:nvSpPr>
          <p:spPr>
            <a:xfrm rot="856309">
              <a:off x="7175993" y="3337200"/>
              <a:ext cx="1785947" cy="821752"/>
            </a:xfrm>
            <a:prstGeom prst="roundRect">
              <a:avLst/>
            </a:prstGeom>
            <a:solidFill>
              <a:srgbClr val="F5A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500" dirty="0" err="1"/>
                <a:t>Poor</a:t>
              </a:r>
              <a:r>
                <a:rPr lang="da-DK" sz="1500" dirty="0"/>
                <a:t> </a:t>
              </a:r>
              <a:r>
                <a:rPr lang="da-DK" sz="1500" dirty="0" err="1"/>
                <a:t>Compliance</a:t>
              </a:r>
              <a:endParaRPr lang="da-DK" sz="1500" dirty="0"/>
            </a:p>
          </p:txBody>
        </p:sp>
        <p:sp>
          <p:nvSpPr>
            <p:cNvPr id="12" name="Rounded Rectangle 12">
              <a:extLst>
                <a:ext uri="{FF2B5EF4-FFF2-40B4-BE49-F238E27FC236}">
                  <a16:creationId xmlns:a16="http://schemas.microsoft.com/office/drawing/2014/main" id="{E445EEE4-4C79-4047-9029-7253FD0654CF}"/>
                </a:ext>
              </a:extLst>
            </p:cNvPr>
            <p:cNvSpPr/>
            <p:nvPr/>
          </p:nvSpPr>
          <p:spPr>
            <a:xfrm rot="856309">
              <a:off x="7393868" y="2501535"/>
              <a:ext cx="1785947" cy="821752"/>
            </a:xfrm>
            <a:prstGeom prst="roundRect">
              <a:avLst/>
            </a:prstGeom>
            <a:solidFill>
              <a:srgbClr val="F5A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500" dirty="0" err="1"/>
                <a:t>Poor</a:t>
              </a:r>
              <a:r>
                <a:rPr lang="da-DK" sz="1500" dirty="0"/>
                <a:t> Health-</a:t>
              </a:r>
              <a:r>
                <a:rPr lang="da-DK" sz="1500" dirty="0" err="1"/>
                <a:t>Related</a:t>
              </a:r>
              <a:r>
                <a:rPr lang="da-DK" sz="1500" dirty="0"/>
                <a:t> Decision </a:t>
              </a:r>
              <a:r>
                <a:rPr lang="da-DK" sz="1500" dirty="0" err="1"/>
                <a:t>Making</a:t>
              </a:r>
              <a:endParaRPr lang="da-DK" sz="1500" dirty="0"/>
            </a:p>
          </p:txBody>
        </p:sp>
        <p:sp>
          <p:nvSpPr>
            <p:cNvPr id="13" name="Rounded Rectangle 13">
              <a:extLst>
                <a:ext uri="{FF2B5EF4-FFF2-40B4-BE49-F238E27FC236}">
                  <a16:creationId xmlns:a16="http://schemas.microsoft.com/office/drawing/2014/main" id="{4C68342B-A616-4D17-95DA-459C69EA7EBE}"/>
                </a:ext>
              </a:extLst>
            </p:cNvPr>
            <p:cNvSpPr/>
            <p:nvPr/>
          </p:nvSpPr>
          <p:spPr>
            <a:xfrm rot="856309">
              <a:off x="7609892" y="1667175"/>
              <a:ext cx="1785947" cy="821752"/>
            </a:xfrm>
            <a:prstGeom prst="roundRect">
              <a:avLst/>
            </a:prstGeom>
            <a:solidFill>
              <a:srgbClr val="F5A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500" dirty="0" err="1"/>
                <a:t>Poorer</a:t>
              </a:r>
              <a:r>
                <a:rPr lang="da-DK" sz="1500" dirty="0"/>
                <a:t> Overall Health </a:t>
              </a:r>
              <a:r>
                <a:rPr lang="da-DK" sz="1500" dirty="0" err="1"/>
                <a:t>Outcomes</a:t>
              </a:r>
              <a:endParaRPr lang="da-DK" sz="1500" dirty="0"/>
            </a:p>
          </p:txBody>
        </p:sp>
      </p:grpSp>
    </p:spTree>
    <p:extLst>
      <p:ext uri="{BB962C8B-B14F-4D97-AF65-F5344CB8AC3E}">
        <p14:creationId xmlns:p14="http://schemas.microsoft.com/office/powerpoint/2010/main" val="1425025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712E58-443A-4B21-8293-4268065E48B1}"/>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3" name="Slide Number Placeholder 2">
            <a:extLst>
              <a:ext uri="{FF2B5EF4-FFF2-40B4-BE49-F238E27FC236}">
                <a16:creationId xmlns:a16="http://schemas.microsoft.com/office/drawing/2014/main" id="{1E618BED-8550-41A7-9F9E-0AB2EF509910}"/>
              </a:ext>
            </a:extLst>
          </p:cNvPr>
          <p:cNvSpPr>
            <a:spLocks noGrp="1"/>
          </p:cNvSpPr>
          <p:nvPr>
            <p:ph type="sldNum" sz="quarter" idx="12"/>
          </p:nvPr>
        </p:nvSpPr>
        <p:spPr/>
        <p:txBody>
          <a:bodyPr/>
          <a:lstStyle/>
          <a:p>
            <a:r>
              <a:rPr lang="da-DK" noProof="0"/>
              <a:t>Slide </a:t>
            </a:r>
            <a:fld id="{8A58E4B7-0C53-4D1B-89B3-DED3806AF999}" type="slidenum">
              <a:rPr lang="da-DK" noProof="0" smtClean="0"/>
              <a:pPr/>
              <a:t>4</a:t>
            </a:fld>
            <a:endParaRPr lang="da-DK" noProof="0"/>
          </a:p>
        </p:txBody>
      </p:sp>
      <p:sp>
        <p:nvSpPr>
          <p:cNvPr id="4" name="Text Placeholder 3">
            <a:extLst>
              <a:ext uri="{FF2B5EF4-FFF2-40B4-BE49-F238E27FC236}">
                <a16:creationId xmlns:a16="http://schemas.microsoft.com/office/drawing/2014/main" id="{AC47F7DF-75ED-4BF5-B619-D1277EC98EFB}"/>
              </a:ext>
            </a:extLst>
          </p:cNvPr>
          <p:cNvSpPr>
            <a:spLocks noGrp="1"/>
          </p:cNvSpPr>
          <p:nvPr>
            <p:ph type="body" sz="quarter" idx="13"/>
          </p:nvPr>
        </p:nvSpPr>
        <p:spPr>
          <a:xfrm>
            <a:off x="342000" y="3860800"/>
            <a:ext cx="11511114" cy="2448520"/>
          </a:xfrm>
        </p:spPr>
        <p:txBody>
          <a:bodyPr/>
          <a:lstStyle/>
          <a:p>
            <a:pPr marL="342900" indent="-342900">
              <a:buFont typeface="+mj-lt"/>
              <a:buAutoNum type="arabicPeriod"/>
            </a:pPr>
            <a:r>
              <a:rPr lang="en-US" dirty="0">
                <a:ea typeface="Arial"/>
                <a:cs typeface="Arial"/>
                <a:sym typeface="Arial"/>
                <a:rtl val="0"/>
              </a:rPr>
              <a:t>Reflect on a time in which you visited a physician or healthcare provider and your diagnosis, test results, or treatment plan was discussed in unfamiliar terms. </a:t>
            </a:r>
          </a:p>
          <a:p>
            <a:pPr marL="342900" indent="-342900">
              <a:spcBef>
                <a:spcPts val="1800"/>
              </a:spcBef>
              <a:buFont typeface="+mj-lt"/>
              <a:buAutoNum type="arabicPeriod"/>
            </a:pPr>
            <a:r>
              <a:rPr lang="en-US" dirty="0">
                <a:ea typeface="Arial"/>
                <a:cs typeface="Arial"/>
                <a:sym typeface="Arial"/>
                <a:rtl val="0"/>
              </a:rPr>
              <a:t>What factors contributed to </a:t>
            </a:r>
            <a:r>
              <a:rPr lang="en-US" dirty="0">
                <a:rtl val="0"/>
              </a:rPr>
              <a:t>you not understanding what the health professional communicated</a:t>
            </a:r>
            <a:r>
              <a:rPr lang="en-US" dirty="0">
                <a:ea typeface="Arial"/>
                <a:cs typeface="Arial"/>
                <a:sym typeface="Arial"/>
                <a:rtl val="0"/>
              </a:rPr>
              <a:t>? </a:t>
            </a:r>
          </a:p>
          <a:p>
            <a:pPr marL="342900" indent="-342900">
              <a:spcBef>
                <a:spcPts val="1800"/>
              </a:spcBef>
              <a:buFont typeface="+mj-lt"/>
              <a:buAutoNum type="arabicPeriod"/>
            </a:pPr>
            <a:r>
              <a:rPr lang="en-US" dirty="0">
                <a:rtl val="0"/>
              </a:rPr>
              <a:t>How did that make you feel? And why?  </a:t>
            </a:r>
            <a:endParaRPr lang="en-US" dirty="0">
              <a:ea typeface="Arial"/>
              <a:cs typeface="Arial"/>
              <a:sym typeface="Arial"/>
              <a:rtl val="0"/>
            </a:endParaRPr>
          </a:p>
          <a:p>
            <a:pPr marL="342900" indent="-342900">
              <a:buFont typeface="+mj-lt"/>
              <a:buAutoNum type="arabicPeriod"/>
            </a:pPr>
            <a:endParaRPr lang="da-DK" dirty="0"/>
          </a:p>
        </p:txBody>
      </p:sp>
      <p:sp>
        <p:nvSpPr>
          <p:cNvPr id="6" name="Title 5">
            <a:extLst>
              <a:ext uri="{FF2B5EF4-FFF2-40B4-BE49-F238E27FC236}">
                <a16:creationId xmlns:a16="http://schemas.microsoft.com/office/drawing/2014/main" id="{EBBA79B0-E3E3-4725-8F59-0F13E97FADEC}"/>
              </a:ext>
            </a:extLst>
          </p:cNvPr>
          <p:cNvSpPr>
            <a:spLocks noGrp="1"/>
          </p:cNvSpPr>
          <p:nvPr>
            <p:ph type="title"/>
          </p:nvPr>
        </p:nvSpPr>
        <p:spPr/>
        <p:txBody>
          <a:bodyPr/>
          <a:lstStyle/>
          <a:p>
            <a:r>
              <a:rPr lang="en-US" dirty="0"/>
              <a:t>Class Activity</a:t>
            </a:r>
          </a:p>
        </p:txBody>
      </p:sp>
      <p:pic>
        <p:nvPicPr>
          <p:cNvPr id="10" name="Picture Placeholder 9">
            <a:extLst>
              <a:ext uri="{FF2B5EF4-FFF2-40B4-BE49-F238E27FC236}">
                <a16:creationId xmlns:a16="http://schemas.microsoft.com/office/drawing/2014/main" id="{D0762EA0-B760-4BC2-8F78-3E56452C05CE}"/>
              </a:ext>
            </a:extLst>
          </p:cNvPr>
          <p:cNvPicPr>
            <a:picLocks noGrp="1" noChangeAspect="1"/>
          </p:cNvPicPr>
          <p:nvPr>
            <p:ph type="pic" sz="quarter" idx="15"/>
          </p:nvPr>
        </p:nvPicPr>
        <p:blipFill>
          <a:blip r:embed="rId3"/>
          <a:srcRect l="25" r="25"/>
          <a:stretch>
            <a:fillRect/>
          </a:stretch>
        </p:blipFill>
        <p:spPr/>
      </p:pic>
    </p:spTree>
    <p:extLst>
      <p:ext uri="{BB962C8B-B14F-4D97-AF65-F5344CB8AC3E}">
        <p14:creationId xmlns:p14="http://schemas.microsoft.com/office/powerpoint/2010/main" val="2241477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8668F-C52C-409C-9B4E-6500D01A81D1}"/>
              </a:ext>
            </a:extLst>
          </p:cNvPr>
          <p:cNvSpPr>
            <a:spLocks noGrp="1"/>
          </p:cNvSpPr>
          <p:nvPr>
            <p:ph type="title"/>
          </p:nvPr>
        </p:nvSpPr>
        <p:spPr/>
        <p:txBody>
          <a:bodyPr/>
          <a:lstStyle/>
          <a:p>
            <a:r>
              <a:rPr lang="en-US" dirty="0">
                <a:latin typeface="Verdana" pitchFamily="34" charset="0"/>
              </a:rPr>
              <a:t>Reflection Moment</a:t>
            </a:r>
            <a:endParaRPr lang="en-US" dirty="0"/>
          </a:p>
        </p:txBody>
      </p:sp>
      <p:sp>
        <p:nvSpPr>
          <p:cNvPr id="3" name="Date Placeholder 2">
            <a:extLst>
              <a:ext uri="{FF2B5EF4-FFF2-40B4-BE49-F238E27FC236}">
                <a16:creationId xmlns:a16="http://schemas.microsoft.com/office/drawing/2014/main" id="{6EFD9EAA-EAD6-4442-938B-2C0CC837D809}"/>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Slide Number Placeholder 3">
            <a:extLst>
              <a:ext uri="{FF2B5EF4-FFF2-40B4-BE49-F238E27FC236}">
                <a16:creationId xmlns:a16="http://schemas.microsoft.com/office/drawing/2014/main" id="{A15C309F-E16E-4D4E-8455-F26C2757DD9C}"/>
              </a:ext>
            </a:extLst>
          </p:cNvPr>
          <p:cNvSpPr>
            <a:spLocks noGrp="1"/>
          </p:cNvSpPr>
          <p:nvPr>
            <p:ph type="sldNum" sz="quarter" idx="12"/>
          </p:nvPr>
        </p:nvSpPr>
        <p:spPr/>
        <p:txBody>
          <a:bodyPr/>
          <a:lstStyle/>
          <a:p>
            <a:r>
              <a:rPr lang="da-DK" noProof="0"/>
              <a:t>Slide </a:t>
            </a:r>
            <a:fld id="{8A58E4B7-0C53-4D1B-89B3-DED3806AF999}" type="slidenum">
              <a:rPr lang="da-DK" noProof="0" smtClean="0"/>
              <a:pPr/>
              <a:t>40</a:t>
            </a:fld>
            <a:endParaRPr lang="da-DK" noProof="0"/>
          </a:p>
        </p:txBody>
      </p:sp>
      <p:sp>
        <p:nvSpPr>
          <p:cNvPr id="5" name="Text Placeholder 4">
            <a:extLst>
              <a:ext uri="{FF2B5EF4-FFF2-40B4-BE49-F238E27FC236}">
                <a16:creationId xmlns:a16="http://schemas.microsoft.com/office/drawing/2014/main" id="{F6993706-8494-4C45-A60D-449D8635C323}"/>
              </a:ext>
            </a:extLst>
          </p:cNvPr>
          <p:cNvSpPr>
            <a:spLocks noGrp="1"/>
          </p:cNvSpPr>
          <p:nvPr>
            <p:ph type="body" sz="quarter" idx="13"/>
          </p:nvPr>
        </p:nvSpPr>
        <p:spPr>
          <a:solidFill>
            <a:schemeClr val="accent2"/>
          </a:solidFill>
        </p:spPr>
        <p:txBody>
          <a:bodyPr/>
          <a:lstStyle/>
          <a:p>
            <a:pPr marL="457200" indent="-457200">
              <a:buFont typeface="+mj-lt"/>
              <a:buAutoNum type="arabicPeriod"/>
            </a:pPr>
            <a:r>
              <a:rPr lang="en-US" dirty="0"/>
              <a:t>How did this lesson inspire you to think of new ways to approach patient counseling? </a:t>
            </a:r>
          </a:p>
          <a:p>
            <a:pPr marL="457200" indent="-457200">
              <a:buFont typeface="+mj-lt"/>
              <a:buAutoNum type="arabicPeriod"/>
            </a:pPr>
            <a:endParaRPr lang="en-US" dirty="0"/>
          </a:p>
          <a:p>
            <a:pPr marL="457200" indent="-457200">
              <a:buFont typeface="+mj-lt"/>
              <a:buAutoNum type="arabicPeriod"/>
            </a:pPr>
            <a:r>
              <a:rPr lang="en-US" dirty="0"/>
              <a:t>What are some ways you can adapt your own clinical routines right now, to ensure better patient understanding?</a:t>
            </a:r>
          </a:p>
        </p:txBody>
      </p:sp>
      <p:sp>
        <p:nvSpPr>
          <p:cNvPr id="18" name="Oval 17">
            <a:extLst>
              <a:ext uri="{FF2B5EF4-FFF2-40B4-BE49-F238E27FC236}">
                <a16:creationId xmlns:a16="http://schemas.microsoft.com/office/drawing/2014/main" id="{F9DAF5EC-1E3B-4929-880D-9F01748FEAE2}"/>
              </a:ext>
            </a:extLst>
          </p:cNvPr>
          <p:cNvSpPr/>
          <p:nvPr/>
        </p:nvSpPr>
        <p:spPr>
          <a:xfrm>
            <a:off x="7608168" y="4797152"/>
            <a:ext cx="338336" cy="1943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44000" rtlCol="0" anchor="t">
            <a:normAutofit fontScale="25000" lnSpcReduction="20000"/>
          </a:bodyPr>
          <a:lstStyle/>
          <a:p>
            <a:pPr algn="ctr"/>
            <a:endParaRPr lang="en-US" sz="1400" dirty="0">
              <a:latin typeface="Georgia" pitchFamily="18" charset="0"/>
            </a:endParaRPr>
          </a:p>
        </p:txBody>
      </p:sp>
      <p:pic>
        <p:nvPicPr>
          <p:cNvPr id="9" name="Picture Placeholder 8">
            <a:extLst>
              <a:ext uri="{FF2B5EF4-FFF2-40B4-BE49-F238E27FC236}">
                <a16:creationId xmlns:a16="http://schemas.microsoft.com/office/drawing/2014/main" id="{11BA33C1-A1D0-4A9E-A5BE-7DF88F37A9D8}"/>
              </a:ext>
            </a:extLst>
          </p:cNvPr>
          <p:cNvPicPr>
            <a:picLocks noGrp="1" noChangeAspect="1"/>
          </p:cNvPicPr>
          <p:nvPr>
            <p:ph type="pic" sz="quarter" idx="14"/>
          </p:nvPr>
        </p:nvPicPr>
        <p:blipFill>
          <a:blip r:embed="rId2"/>
          <a:srcRect t="6486" b="6486"/>
          <a:stretch>
            <a:fillRect/>
          </a:stretch>
        </p:blipFill>
        <p:spPr/>
      </p:pic>
    </p:spTree>
    <p:extLst>
      <p:ext uri="{BB962C8B-B14F-4D97-AF65-F5344CB8AC3E}">
        <p14:creationId xmlns:p14="http://schemas.microsoft.com/office/powerpoint/2010/main" val="4050507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8668F-C52C-409C-9B4E-6500D01A81D1}"/>
              </a:ext>
            </a:extLst>
          </p:cNvPr>
          <p:cNvSpPr>
            <a:spLocks noGrp="1"/>
          </p:cNvSpPr>
          <p:nvPr>
            <p:ph type="title"/>
          </p:nvPr>
        </p:nvSpPr>
        <p:spPr/>
        <p:txBody>
          <a:bodyPr/>
          <a:lstStyle/>
          <a:p>
            <a:r>
              <a:rPr lang="en-US">
                <a:latin typeface="Verdana" pitchFamily="34" charset="0"/>
              </a:rPr>
              <a:t>Homework</a:t>
            </a:r>
            <a:endParaRPr lang="en-US" dirty="0"/>
          </a:p>
        </p:txBody>
      </p:sp>
      <p:sp>
        <p:nvSpPr>
          <p:cNvPr id="3" name="Date Placeholder 2">
            <a:extLst>
              <a:ext uri="{FF2B5EF4-FFF2-40B4-BE49-F238E27FC236}">
                <a16:creationId xmlns:a16="http://schemas.microsoft.com/office/drawing/2014/main" id="{6EFD9EAA-EAD6-4442-938B-2C0CC837D809}"/>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Slide Number Placeholder 3">
            <a:extLst>
              <a:ext uri="{FF2B5EF4-FFF2-40B4-BE49-F238E27FC236}">
                <a16:creationId xmlns:a16="http://schemas.microsoft.com/office/drawing/2014/main" id="{A15C309F-E16E-4D4E-8455-F26C2757DD9C}"/>
              </a:ext>
            </a:extLst>
          </p:cNvPr>
          <p:cNvSpPr>
            <a:spLocks noGrp="1"/>
          </p:cNvSpPr>
          <p:nvPr>
            <p:ph type="sldNum" sz="quarter" idx="12"/>
          </p:nvPr>
        </p:nvSpPr>
        <p:spPr/>
        <p:txBody>
          <a:bodyPr/>
          <a:lstStyle/>
          <a:p>
            <a:r>
              <a:rPr lang="da-DK" noProof="0"/>
              <a:t>Slide </a:t>
            </a:r>
            <a:fld id="{8A58E4B7-0C53-4D1B-89B3-DED3806AF999}" type="slidenum">
              <a:rPr lang="da-DK" noProof="0" smtClean="0"/>
              <a:pPr/>
              <a:t>41</a:t>
            </a:fld>
            <a:endParaRPr lang="da-DK" noProof="0"/>
          </a:p>
        </p:txBody>
      </p:sp>
      <p:sp>
        <p:nvSpPr>
          <p:cNvPr id="5" name="Text Placeholder 4">
            <a:extLst>
              <a:ext uri="{FF2B5EF4-FFF2-40B4-BE49-F238E27FC236}">
                <a16:creationId xmlns:a16="http://schemas.microsoft.com/office/drawing/2014/main" id="{F6993706-8494-4C45-A60D-449D8635C323}"/>
              </a:ext>
            </a:extLst>
          </p:cNvPr>
          <p:cNvSpPr>
            <a:spLocks noGrp="1"/>
          </p:cNvSpPr>
          <p:nvPr>
            <p:ph type="body" sz="quarter" idx="13"/>
          </p:nvPr>
        </p:nvSpPr>
        <p:spPr>
          <a:solidFill>
            <a:schemeClr val="accent4"/>
          </a:solidFill>
        </p:spPr>
        <p:txBody>
          <a:bodyPr/>
          <a:lstStyle/>
          <a:p>
            <a:r>
              <a:rPr lang="en-US" sz="2000" dirty="0"/>
              <a:t>Please rate the clinical materials you use in your clinic in term of readability (see associated handout) and improve upon them by making them more health literate.</a:t>
            </a:r>
          </a:p>
          <a:p>
            <a:endParaRPr lang="en-US" sz="2000" dirty="0"/>
          </a:p>
          <a:p>
            <a:r>
              <a:rPr lang="en-US" sz="2000" dirty="0">
                <a:ea typeface="Arial"/>
                <a:cs typeface="Arial"/>
                <a:sym typeface="Arial"/>
                <a:rtl val="0"/>
              </a:rPr>
              <a:t>J</a:t>
            </a:r>
            <a:r>
              <a:rPr lang="en" sz="2000" dirty="0">
                <a:ea typeface="Arial"/>
                <a:cs typeface="Arial"/>
                <a:sym typeface="Arial"/>
                <a:rtl val="0"/>
              </a:rPr>
              <a:t>udge the health literacy of the information in terms of its</a:t>
            </a:r>
            <a:endParaRPr lang="en-US" sz="2000" dirty="0">
              <a:ea typeface="Arial"/>
              <a:cs typeface="Arial"/>
              <a:sym typeface="Arial"/>
              <a:rtl val="0"/>
            </a:endParaRPr>
          </a:p>
          <a:p>
            <a:pPr marL="360363" lvl="0" indent="-360363">
              <a:buFont typeface="Arial" panose="020B0604020202020204" pitchFamily="34" charset="0"/>
              <a:buChar char="•"/>
            </a:pPr>
            <a:r>
              <a:rPr lang="en" sz="2000" dirty="0">
                <a:ea typeface="Arial"/>
                <a:cs typeface="Arial"/>
                <a:sym typeface="Arial"/>
                <a:rtl val="0"/>
              </a:rPr>
              <a:t>readability</a:t>
            </a:r>
            <a:endParaRPr lang="en-US" sz="2000" dirty="0">
              <a:ea typeface="Arial"/>
              <a:cs typeface="Arial"/>
              <a:sym typeface="Arial"/>
              <a:rtl val="0"/>
            </a:endParaRPr>
          </a:p>
          <a:p>
            <a:pPr marL="360363" lvl="0" indent="-360363">
              <a:buFont typeface="Arial" panose="020B0604020202020204" pitchFamily="34" charset="0"/>
              <a:buChar char="•"/>
            </a:pPr>
            <a:r>
              <a:rPr lang="en" sz="2000">
                <a:ea typeface="Arial"/>
                <a:cs typeface="Arial"/>
                <a:sym typeface="Arial"/>
                <a:rtl val="0"/>
              </a:rPr>
              <a:t>content </a:t>
            </a:r>
            <a:endParaRPr lang="en-US" sz="2000" dirty="0">
              <a:ea typeface="Arial"/>
              <a:cs typeface="Arial"/>
              <a:sym typeface="Arial"/>
              <a:rtl val="0"/>
            </a:endParaRPr>
          </a:p>
          <a:p>
            <a:pPr marL="360363" lvl="0" indent="-360363">
              <a:buFont typeface="Arial" panose="020B0604020202020204" pitchFamily="34" charset="0"/>
              <a:buChar char="•"/>
            </a:pPr>
            <a:r>
              <a:rPr lang="en" sz="2000" dirty="0">
                <a:ea typeface="Arial"/>
                <a:cs typeface="Arial"/>
                <a:sym typeface="Arial"/>
                <a:rtl val="0"/>
              </a:rPr>
              <a:t>design</a:t>
            </a:r>
          </a:p>
          <a:p>
            <a:r>
              <a:rPr lang="en-US" sz="2000" dirty="0"/>
              <a:t> </a:t>
            </a:r>
          </a:p>
          <a:p>
            <a:r>
              <a:rPr lang="en-US" sz="2000" dirty="0"/>
              <a:t>Develop health literate information about hearing loss or hearing aids for a patient in one of the video re-enactments.</a:t>
            </a:r>
          </a:p>
        </p:txBody>
      </p:sp>
      <p:sp>
        <p:nvSpPr>
          <p:cNvPr id="18" name="Oval 17">
            <a:extLst>
              <a:ext uri="{FF2B5EF4-FFF2-40B4-BE49-F238E27FC236}">
                <a16:creationId xmlns:a16="http://schemas.microsoft.com/office/drawing/2014/main" id="{F9DAF5EC-1E3B-4929-880D-9F01748FEAE2}"/>
              </a:ext>
            </a:extLst>
          </p:cNvPr>
          <p:cNvSpPr/>
          <p:nvPr/>
        </p:nvSpPr>
        <p:spPr>
          <a:xfrm>
            <a:off x="7608168" y="4797152"/>
            <a:ext cx="338336" cy="1943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44000" tIns="144000" rIns="144000" bIns="144000" rtlCol="0" anchor="t">
            <a:normAutofit fontScale="25000" lnSpcReduction="20000"/>
          </a:bodyPr>
          <a:lstStyle/>
          <a:p>
            <a:pPr algn="ctr"/>
            <a:endParaRPr lang="en-US" sz="1400" dirty="0">
              <a:latin typeface="Georgia" pitchFamily="18" charset="0"/>
            </a:endParaRPr>
          </a:p>
        </p:txBody>
      </p:sp>
      <p:pic>
        <p:nvPicPr>
          <p:cNvPr id="9" name="Picture Placeholder 8">
            <a:extLst>
              <a:ext uri="{FF2B5EF4-FFF2-40B4-BE49-F238E27FC236}">
                <a16:creationId xmlns:a16="http://schemas.microsoft.com/office/drawing/2014/main" id="{7714DACC-A425-4643-A6E1-4FFEA3924B6D}"/>
              </a:ext>
            </a:extLst>
          </p:cNvPr>
          <p:cNvPicPr>
            <a:picLocks noGrp="1" noChangeAspect="1"/>
          </p:cNvPicPr>
          <p:nvPr>
            <p:ph type="pic" sz="quarter" idx="14"/>
          </p:nvPr>
        </p:nvPicPr>
        <p:blipFill>
          <a:blip r:embed="rId2"/>
          <a:srcRect t="6486" b="6486"/>
          <a:stretch>
            <a:fillRect/>
          </a:stretch>
        </p:blipFill>
        <p:spPr/>
      </p:pic>
    </p:spTree>
    <p:extLst>
      <p:ext uri="{BB962C8B-B14F-4D97-AF65-F5344CB8AC3E}">
        <p14:creationId xmlns:p14="http://schemas.microsoft.com/office/powerpoint/2010/main" val="996199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18CE2-11F5-4CD7-B429-7BFDABF86BA7}"/>
              </a:ext>
            </a:extLst>
          </p:cNvPr>
          <p:cNvSpPr>
            <a:spLocks noGrp="1"/>
          </p:cNvSpPr>
          <p:nvPr>
            <p:ph type="title"/>
          </p:nvPr>
        </p:nvSpPr>
        <p:spPr/>
        <p:txBody>
          <a:bodyPr/>
          <a:lstStyle/>
          <a:p>
            <a:r>
              <a:rPr lang="en" dirty="0">
                <a:solidFill>
                  <a:srgbClr val="E63E4D"/>
                </a:solidFill>
                <a:sym typeface="Arial"/>
                <a:rtl val="0"/>
              </a:rPr>
              <a:t>Ethnography/Re-Enactment</a:t>
            </a:r>
            <a:br>
              <a:rPr lang="da-DK" dirty="0">
                <a:solidFill>
                  <a:srgbClr val="E63E4D"/>
                </a:solidFill>
              </a:rPr>
            </a:br>
            <a:endParaRPr lang="en-US" dirty="0"/>
          </a:p>
        </p:txBody>
      </p:sp>
      <p:sp>
        <p:nvSpPr>
          <p:cNvPr id="4" name="Date Placeholder 3">
            <a:extLst>
              <a:ext uri="{FF2B5EF4-FFF2-40B4-BE49-F238E27FC236}">
                <a16:creationId xmlns:a16="http://schemas.microsoft.com/office/drawing/2014/main" id="{07F4E6D3-87F0-4B3A-B03B-5A07F620AE82}"/>
              </a:ext>
            </a:extLst>
          </p:cNvPr>
          <p:cNvSpPr>
            <a:spLocks noGrp="1"/>
          </p:cNvSpPr>
          <p:nvPr>
            <p:ph type="dt" sz="half" idx="10"/>
          </p:nvPr>
        </p:nvSpPr>
        <p:spPr/>
        <p:txBody>
          <a:bodyPr/>
          <a:lstStyle/>
          <a:p>
            <a:pPr>
              <a:defRPr/>
            </a:pPr>
            <a:fld id="{606B9D7F-6EC7-4975-AEC7-F3DCA2F40530}" type="datetime6">
              <a:rPr lang="da-DK" smtClean="0"/>
              <a:t>25.1.2019</a:t>
            </a:fld>
            <a:endParaRPr lang="en-US" dirty="0"/>
          </a:p>
        </p:txBody>
      </p:sp>
      <p:sp>
        <p:nvSpPr>
          <p:cNvPr id="5" name="Slide Number Placeholder 4">
            <a:extLst>
              <a:ext uri="{FF2B5EF4-FFF2-40B4-BE49-F238E27FC236}">
                <a16:creationId xmlns:a16="http://schemas.microsoft.com/office/drawing/2014/main" id="{8E823B10-357D-41A0-BA3D-06F85EE42255}"/>
              </a:ext>
            </a:extLst>
          </p:cNvPr>
          <p:cNvSpPr>
            <a:spLocks noGrp="1"/>
          </p:cNvSpPr>
          <p:nvPr>
            <p:ph type="sldNum" sz="quarter" idx="12"/>
          </p:nvPr>
        </p:nvSpPr>
        <p:spPr/>
        <p:txBody>
          <a:bodyPr/>
          <a:lstStyle/>
          <a:p>
            <a:pPr>
              <a:defRPr/>
            </a:pPr>
            <a:r>
              <a:rPr lang="da-DK"/>
              <a:t>Slide </a:t>
            </a:r>
            <a:fld id="{39142DA2-90D2-477F-B66F-E13748DCBB47}" type="slidenum">
              <a:rPr lang="da-DK" smtClean="0"/>
              <a:pPr>
                <a:defRPr/>
              </a:pPr>
              <a:t>5</a:t>
            </a:fld>
            <a:endParaRPr lang="en-US" dirty="0"/>
          </a:p>
        </p:txBody>
      </p:sp>
      <p:pic>
        <p:nvPicPr>
          <p:cNvPr id="6" name="Picture 5">
            <a:extLst>
              <a:ext uri="{FF2B5EF4-FFF2-40B4-BE49-F238E27FC236}">
                <a16:creationId xmlns:a16="http://schemas.microsoft.com/office/drawing/2014/main" id="{3BEE47FD-8625-41CC-B48D-6C709538D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552" y="1626199"/>
            <a:ext cx="8085584" cy="4539105"/>
          </a:xfrm>
          <a:prstGeom prst="rect">
            <a:avLst/>
          </a:prstGeom>
        </p:spPr>
      </p:pic>
    </p:spTree>
    <p:extLst>
      <p:ext uri="{BB962C8B-B14F-4D97-AF65-F5344CB8AC3E}">
        <p14:creationId xmlns:p14="http://schemas.microsoft.com/office/powerpoint/2010/main" val="1401068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D3EDB-FA68-44FD-87C2-EDDA3A204C2D}"/>
              </a:ext>
            </a:extLst>
          </p:cNvPr>
          <p:cNvSpPr>
            <a:spLocks noGrp="1"/>
          </p:cNvSpPr>
          <p:nvPr>
            <p:ph type="title"/>
          </p:nvPr>
        </p:nvSpPr>
        <p:spPr/>
        <p:txBody>
          <a:bodyPr/>
          <a:lstStyle/>
          <a:p>
            <a:r>
              <a:rPr lang="en" dirty="0">
                <a:solidFill>
                  <a:srgbClr val="E63E4D"/>
                </a:solidFill>
                <a:sym typeface="Arial"/>
                <a:rtl val="0"/>
              </a:rPr>
              <a:t>Literacy and Its Components</a:t>
            </a:r>
            <a:br>
              <a:rPr lang="da-DK" dirty="0">
                <a:solidFill>
                  <a:srgbClr val="E63E4D"/>
                </a:solidFill>
              </a:rPr>
            </a:br>
            <a:endParaRPr lang="en-US" dirty="0"/>
          </a:p>
        </p:txBody>
      </p:sp>
      <p:sp>
        <p:nvSpPr>
          <p:cNvPr id="3" name="Content Placeholder 2">
            <a:extLst>
              <a:ext uri="{FF2B5EF4-FFF2-40B4-BE49-F238E27FC236}">
                <a16:creationId xmlns:a16="http://schemas.microsoft.com/office/drawing/2014/main" id="{F88FF743-4414-47B5-A09A-D8047A210111}"/>
              </a:ext>
            </a:extLst>
          </p:cNvPr>
          <p:cNvSpPr>
            <a:spLocks noGrp="1"/>
          </p:cNvSpPr>
          <p:nvPr>
            <p:ph idx="1"/>
          </p:nvPr>
        </p:nvSpPr>
        <p:spPr>
          <a:xfrm>
            <a:off x="342000" y="5085184"/>
            <a:ext cx="11521678" cy="1080666"/>
          </a:xfrm>
        </p:spPr>
        <p:txBody>
          <a:bodyPr/>
          <a:lstStyle/>
          <a:p>
            <a:pPr>
              <a:spcBef>
                <a:spcPts val="0"/>
              </a:spcBef>
              <a:spcAft>
                <a:spcPts val="0"/>
              </a:spcAft>
              <a:buClr>
                <a:schemeClr val="dk1"/>
              </a:buClr>
              <a:buSzPct val="25000"/>
            </a:pPr>
            <a:r>
              <a:rPr lang="en-US" sz="1600" b="1" dirty="0">
                <a:solidFill>
                  <a:schemeClr val="dk1"/>
                </a:solidFill>
                <a:latin typeface="+mn-lt"/>
                <a:ea typeface="Arial"/>
                <a:cs typeface="Arial"/>
                <a:sym typeface="Arial"/>
                <a:rtl val="0"/>
              </a:rPr>
              <a:t>Oral Literacy</a:t>
            </a:r>
            <a:r>
              <a:rPr lang="en-US" sz="1600" dirty="0">
                <a:solidFill>
                  <a:schemeClr val="dk1"/>
                </a:solidFill>
                <a:latin typeface="+mn-lt"/>
                <a:ea typeface="Arial"/>
                <a:cs typeface="Arial"/>
                <a:sym typeface="Arial"/>
                <a:rtl val="0"/>
              </a:rPr>
              <a:t>: listening and speaking skills</a:t>
            </a:r>
          </a:p>
          <a:p>
            <a:pPr>
              <a:spcBef>
                <a:spcPts val="480"/>
              </a:spcBef>
              <a:spcAft>
                <a:spcPts val="0"/>
              </a:spcAft>
              <a:buClr>
                <a:schemeClr val="dk1"/>
              </a:buClr>
              <a:buSzPct val="25000"/>
            </a:pPr>
            <a:r>
              <a:rPr lang="en-US" sz="1600" b="1" dirty="0">
                <a:solidFill>
                  <a:schemeClr val="dk1"/>
                </a:solidFill>
                <a:latin typeface="+mn-lt"/>
                <a:ea typeface="Arial"/>
                <a:cs typeface="Arial"/>
                <a:sym typeface="Arial"/>
                <a:rtl val="0"/>
              </a:rPr>
              <a:t>Print Literacy</a:t>
            </a:r>
            <a:r>
              <a:rPr lang="en-US" sz="1600" dirty="0">
                <a:solidFill>
                  <a:schemeClr val="dk1"/>
                </a:solidFill>
                <a:latin typeface="+mn-lt"/>
                <a:ea typeface="Arial"/>
                <a:cs typeface="Arial"/>
                <a:sym typeface="Arial"/>
                <a:rtl val="0"/>
              </a:rPr>
              <a:t>: reading and writing abilities</a:t>
            </a:r>
          </a:p>
          <a:p>
            <a:pPr>
              <a:spcBef>
                <a:spcPts val="480"/>
              </a:spcBef>
              <a:spcAft>
                <a:spcPts val="0"/>
              </a:spcAft>
              <a:buClr>
                <a:schemeClr val="dk1"/>
              </a:buClr>
              <a:buSzPct val="25000"/>
            </a:pPr>
            <a:r>
              <a:rPr lang="en-US" sz="1600" b="1" dirty="0">
                <a:solidFill>
                  <a:schemeClr val="dk1"/>
                </a:solidFill>
                <a:latin typeface="+mn-lt"/>
                <a:ea typeface="Arial"/>
                <a:cs typeface="Arial"/>
                <a:sym typeface="Arial"/>
                <a:rtl val="0"/>
              </a:rPr>
              <a:t>Numeracy</a:t>
            </a:r>
            <a:r>
              <a:rPr lang="en-US" sz="1600" dirty="0">
                <a:solidFill>
                  <a:schemeClr val="dk1"/>
                </a:solidFill>
                <a:latin typeface="+mn-lt"/>
                <a:ea typeface="Arial"/>
                <a:cs typeface="Arial"/>
                <a:sym typeface="Arial"/>
                <a:rtl val="0"/>
              </a:rPr>
              <a:t>: competency when working with numerical values </a:t>
            </a:r>
          </a:p>
          <a:p>
            <a:pPr>
              <a:spcBef>
                <a:spcPts val="480"/>
              </a:spcBef>
              <a:spcAft>
                <a:spcPts val="0"/>
              </a:spcAft>
              <a:buClr>
                <a:schemeClr val="dk1"/>
              </a:buClr>
              <a:buSzPct val="25000"/>
            </a:pPr>
            <a:r>
              <a:rPr lang="en-US" sz="1600" b="1" dirty="0">
                <a:solidFill>
                  <a:schemeClr val="dk1"/>
                </a:solidFill>
                <a:latin typeface="+mn-lt"/>
                <a:ea typeface="Arial"/>
                <a:cs typeface="Arial"/>
                <a:sym typeface="Arial"/>
                <a:rtl val="0"/>
              </a:rPr>
              <a:t>Cultural and conceptual knowledge</a:t>
            </a:r>
            <a:r>
              <a:rPr lang="en-US" sz="1600" dirty="0">
                <a:solidFill>
                  <a:schemeClr val="dk1"/>
                </a:solidFill>
                <a:latin typeface="+mn-lt"/>
                <a:ea typeface="Arial"/>
                <a:cs typeface="Arial"/>
                <a:sym typeface="Arial"/>
                <a:rtl val="0"/>
              </a:rPr>
              <a:t>: familiarity with the social and conceptual constructs of a given context</a:t>
            </a:r>
          </a:p>
          <a:p>
            <a:endParaRPr lang="en-US" sz="1600" dirty="0">
              <a:latin typeface="+mn-lt"/>
            </a:endParaRPr>
          </a:p>
        </p:txBody>
      </p:sp>
      <p:sp>
        <p:nvSpPr>
          <p:cNvPr id="4" name="Date Placeholder 3">
            <a:extLst>
              <a:ext uri="{FF2B5EF4-FFF2-40B4-BE49-F238E27FC236}">
                <a16:creationId xmlns:a16="http://schemas.microsoft.com/office/drawing/2014/main" id="{622323E5-C468-4F3B-9FA6-8A501E50331D}"/>
              </a:ext>
            </a:extLst>
          </p:cNvPr>
          <p:cNvSpPr>
            <a:spLocks noGrp="1"/>
          </p:cNvSpPr>
          <p:nvPr>
            <p:ph type="dt" sz="half" idx="10"/>
          </p:nvPr>
        </p:nvSpPr>
        <p:spPr/>
        <p:txBody>
          <a:bodyPr/>
          <a:lstStyle/>
          <a:p>
            <a:pPr>
              <a:defRPr/>
            </a:pPr>
            <a:fld id="{606B9D7F-6EC7-4975-AEC7-F3DCA2F40530}" type="datetime6">
              <a:rPr lang="da-DK" smtClean="0"/>
              <a:t>25.1.2019</a:t>
            </a:fld>
            <a:endParaRPr lang="en-US" dirty="0"/>
          </a:p>
        </p:txBody>
      </p:sp>
      <p:sp>
        <p:nvSpPr>
          <p:cNvPr id="5" name="Slide Number Placeholder 4">
            <a:extLst>
              <a:ext uri="{FF2B5EF4-FFF2-40B4-BE49-F238E27FC236}">
                <a16:creationId xmlns:a16="http://schemas.microsoft.com/office/drawing/2014/main" id="{B0E1FF23-5147-42DB-8390-6FF37E054684}"/>
              </a:ext>
            </a:extLst>
          </p:cNvPr>
          <p:cNvSpPr>
            <a:spLocks noGrp="1"/>
          </p:cNvSpPr>
          <p:nvPr>
            <p:ph type="sldNum" sz="quarter" idx="12"/>
          </p:nvPr>
        </p:nvSpPr>
        <p:spPr/>
        <p:txBody>
          <a:bodyPr/>
          <a:lstStyle/>
          <a:p>
            <a:pPr>
              <a:defRPr/>
            </a:pPr>
            <a:r>
              <a:rPr lang="da-DK"/>
              <a:t>Slide </a:t>
            </a:r>
            <a:fld id="{39142DA2-90D2-477F-B66F-E13748DCBB47}" type="slidenum">
              <a:rPr lang="da-DK" smtClean="0"/>
              <a:pPr>
                <a:defRPr/>
              </a:pPr>
              <a:t>6</a:t>
            </a:fld>
            <a:endParaRPr lang="en-US" dirty="0"/>
          </a:p>
        </p:txBody>
      </p:sp>
      <p:grpSp>
        <p:nvGrpSpPr>
          <p:cNvPr id="27" name="Group 26">
            <a:extLst>
              <a:ext uri="{FF2B5EF4-FFF2-40B4-BE49-F238E27FC236}">
                <a16:creationId xmlns:a16="http://schemas.microsoft.com/office/drawing/2014/main" id="{EBEDE667-1697-463D-B7AA-4B6867B223D0}"/>
              </a:ext>
            </a:extLst>
          </p:cNvPr>
          <p:cNvGrpSpPr/>
          <p:nvPr/>
        </p:nvGrpSpPr>
        <p:grpSpPr>
          <a:xfrm>
            <a:off x="1884000" y="1124744"/>
            <a:ext cx="8388464" cy="3744416"/>
            <a:chOff x="1884000" y="1124744"/>
            <a:chExt cx="8388464" cy="3744416"/>
          </a:xfrm>
        </p:grpSpPr>
        <p:sp>
          <p:nvSpPr>
            <p:cNvPr id="6" name="Rectangle 5">
              <a:extLst>
                <a:ext uri="{FF2B5EF4-FFF2-40B4-BE49-F238E27FC236}">
                  <a16:creationId xmlns:a16="http://schemas.microsoft.com/office/drawing/2014/main" id="{C7C22A6D-4883-40FC-B1D3-902BB5597F3C}"/>
                </a:ext>
              </a:extLst>
            </p:cNvPr>
            <p:cNvSpPr/>
            <p:nvPr/>
          </p:nvSpPr>
          <p:spPr>
            <a:xfrm>
              <a:off x="1884000" y="1124744"/>
              <a:ext cx="8388464" cy="3744416"/>
            </a:xfrm>
            <a:prstGeom prst="rect">
              <a:avLst/>
            </a:prstGeom>
            <a:solidFill>
              <a:srgbClr val="A1A1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7" name="Rectangle 6">
              <a:extLst>
                <a:ext uri="{FF2B5EF4-FFF2-40B4-BE49-F238E27FC236}">
                  <a16:creationId xmlns:a16="http://schemas.microsoft.com/office/drawing/2014/main" id="{1C285F76-BD36-475B-B2AF-CBF0A64B6F3C}"/>
                </a:ext>
              </a:extLst>
            </p:cNvPr>
            <p:cNvSpPr/>
            <p:nvPr/>
          </p:nvSpPr>
          <p:spPr>
            <a:xfrm>
              <a:off x="5167806" y="1570180"/>
              <a:ext cx="1769712"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400" dirty="0" err="1">
                  <a:solidFill>
                    <a:schemeClr val="tx1"/>
                  </a:solidFill>
                </a:rPr>
                <a:t>Literacy</a:t>
              </a:r>
              <a:endParaRPr lang="da-DK" sz="1400" dirty="0">
                <a:solidFill>
                  <a:schemeClr val="tx1"/>
                </a:solidFill>
              </a:endParaRPr>
            </a:p>
          </p:txBody>
        </p:sp>
        <p:sp>
          <p:nvSpPr>
            <p:cNvPr id="8" name="Rectangle 7">
              <a:extLst>
                <a:ext uri="{FF2B5EF4-FFF2-40B4-BE49-F238E27FC236}">
                  <a16:creationId xmlns:a16="http://schemas.microsoft.com/office/drawing/2014/main" id="{D1641649-1B08-4E41-BBBF-305CD513E18C}"/>
                </a:ext>
              </a:extLst>
            </p:cNvPr>
            <p:cNvSpPr/>
            <p:nvPr/>
          </p:nvSpPr>
          <p:spPr>
            <a:xfrm>
              <a:off x="2091671" y="2734651"/>
              <a:ext cx="1361341" cy="838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400" dirty="0" err="1">
                  <a:solidFill>
                    <a:schemeClr val="tx1"/>
                  </a:solidFill>
                </a:rPr>
                <a:t>Cultural</a:t>
              </a:r>
              <a:r>
                <a:rPr lang="da-DK" sz="1400" dirty="0">
                  <a:solidFill>
                    <a:schemeClr val="tx1"/>
                  </a:solidFill>
                </a:rPr>
                <a:t> and </a:t>
              </a:r>
              <a:r>
                <a:rPr lang="da-DK" sz="1400" dirty="0" err="1">
                  <a:solidFill>
                    <a:schemeClr val="tx1"/>
                  </a:solidFill>
                </a:rPr>
                <a:t>Conceptual</a:t>
              </a:r>
              <a:r>
                <a:rPr lang="da-DK" sz="1400" dirty="0">
                  <a:solidFill>
                    <a:schemeClr val="tx1"/>
                  </a:solidFill>
                </a:rPr>
                <a:t> Knowledge</a:t>
              </a:r>
            </a:p>
          </p:txBody>
        </p:sp>
        <p:sp>
          <p:nvSpPr>
            <p:cNvPr id="9" name="Rectangle 8">
              <a:extLst>
                <a:ext uri="{FF2B5EF4-FFF2-40B4-BE49-F238E27FC236}">
                  <a16:creationId xmlns:a16="http://schemas.microsoft.com/office/drawing/2014/main" id="{9B1EE277-FE8E-4BC5-B084-2BA1494864EE}"/>
                </a:ext>
              </a:extLst>
            </p:cNvPr>
            <p:cNvSpPr/>
            <p:nvPr/>
          </p:nvSpPr>
          <p:spPr>
            <a:xfrm>
              <a:off x="3514257" y="2734651"/>
              <a:ext cx="1235913" cy="838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400" dirty="0" err="1">
                  <a:solidFill>
                    <a:schemeClr val="tx1"/>
                  </a:solidFill>
                </a:rPr>
                <a:t>Listening</a:t>
              </a:r>
              <a:endParaRPr lang="da-DK" sz="1400" dirty="0">
                <a:solidFill>
                  <a:schemeClr val="tx1"/>
                </a:solidFill>
              </a:endParaRPr>
            </a:p>
          </p:txBody>
        </p:sp>
        <p:sp>
          <p:nvSpPr>
            <p:cNvPr id="10" name="Rectangle 9">
              <a:extLst>
                <a:ext uri="{FF2B5EF4-FFF2-40B4-BE49-F238E27FC236}">
                  <a16:creationId xmlns:a16="http://schemas.microsoft.com/office/drawing/2014/main" id="{2C4E639D-D491-4E97-B49C-53ECFE99B10C}"/>
                </a:ext>
              </a:extLst>
            </p:cNvPr>
            <p:cNvSpPr/>
            <p:nvPr/>
          </p:nvSpPr>
          <p:spPr>
            <a:xfrm>
              <a:off x="4817862" y="2734651"/>
              <a:ext cx="1234800" cy="838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400" dirty="0" err="1">
                  <a:solidFill>
                    <a:schemeClr val="tx1"/>
                  </a:solidFill>
                </a:rPr>
                <a:t>Speaking</a:t>
              </a:r>
              <a:endParaRPr lang="da-DK" sz="1400" dirty="0">
                <a:solidFill>
                  <a:schemeClr val="tx1"/>
                </a:solidFill>
              </a:endParaRPr>
            </a:p>
          </p:txBody>
        </p:sp>
        <p:sp>
          <p:nvSpPr>
            <p:cNvPr id="11" name="Rectangle 10">
              <a:extLst>
                <a:ext uri="{FF2B5EF4-FFF2-40B4-BE49-F238E27FC236}">
                  <a16:creationId xmlns:a16="http://schemas.microsoft.com/office/drawing/2014/main" id="{29322848-B033-49F5-B5B9-BECE43AE254D}"/>
                </a:ext>
              </a:extLst>
            </p:cNvPr>
            <p:cNvSpPr/>
            <p:nvPr/>
          </p:nvSpPr>
          <p:spPr>
            <a:xfrm>
              <a:off x="6115608" y="2734651"/>
              <a:ext cx="1234800" cy="838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400" dirty="0">
                  <a:solidFill>
                    <a:schemeClr val="tx1"/>
                  </a:solidFill>
                </a:rPr>
                <a:t>Writing</a:t>
              </a:r>
            </a:p>
          </p:txBody>
        </p:sp>
        <p:sp>
          <p:nvSpPr>
            <p:cNvPr id="12" name="Rectangle 11">
              <a:extLst>
                <a:ext uri="{FF2B5EF4-FFF2-40B4-BE49-F238E27FC236}">
                  <a16:creationId xmlns:a16="http://schemas.microsoft.com/office/drawing/2014/main" id="{A1CCACC1-14D0-480A-BD9D-E1898D64F020}"/>
                </a:ext>
              </a:extLst>
            </p:cNvPr>
            <p:cNvSpPr/>
            <p:nvPr/>
          </p:nvSpPr>
          <p:spPr>
            <a:xfrm>
              <a:off x="7418657" y="2734651"/>
              <a:ext cx="1234800" cy="838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400" dirty="0">
                  <a:solidFill>
                    <a:schemeClr val="tx1"/>
                  </a:solidFill>
                </a:rPr>
                <a:t>Reading</a:t>
              </a:r>
            </a:p>
          </p:txBody>
        </p:sp>
        <p:sp>
          <p:nvSpPr>
            <p:cNvPr id="13" name="Rectangle 12">
              <a:extLst>
                <a:ext uri="{FF2B5EF4-FFF2-40B4-BE49-F238E27FC236}">
                  <a16:creationId xmlns:a16="http://schemas.microsoft.com/office/drawing/2014/main" id="{90890238-756C-4DF8-80B6-8B0A478A5C33}"/>
                </a:ext>
              </a:extLst>
            </p:cNvPr>
            <p:cNvSpPr/>
            <p:nvPr/>
          </p:nvSpPr>
          <p:spPr>
            <a:xfrm>
              <a:off x="8704323" y="2734652"/>
              <a:ext cx="1360800" cy="838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400" dirty="0" err="1">
                  <a:solidFill>
                    <a:schemeClr val="tx1"/>
                  </a:solidFill>
                </a:rPr>
                <a:t>Numeracy</a:t>
              </a:r>
              <a:endParaRPr lang="da-DK" sz="1400" dirty="0">
                <a:solidFill>
                  <a:schemeClr val="tx1"/>
                </a:solidFill>
              </a:endParaRPr>
            </a:p>
          </p:txBody>
        </p:sp>
        <p:sp>
          <p:nvSpPr>
            <p:cNvPr id="14" name="Rectangle 13">
              <a:extLst>
                <a:ext uri="{FF2B5EF4-FFF2-40B4-BE49-F238E27FC236}">
                  <a16:creationId xmlns:a16="http://schemas.microsoft.com/office/drawing/2014/main" id="{7D33D18D-D7A2-4449-A620-DFEDA946DC95}"/>
                </a:ext>
              </a:extLst>
            </p:cNvPr>
            <p:cNvSpPr/>
            <p:nvPr/>
          </p:nvSpPr>
          <p:spPr>
            <a:xfrm>
              <a:off x="3848878" y="4065294"/>
              <a:ext cx="1769712"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400" dirty="0">
                  <a:solidFill>
                    <a:schemeClr val="tx1"/>
                  </a:solidFill>
                </a:rPr>
                <a:t>Oral </a:t>
              </a:r>
              <a:r>
                <a:rPr lang="da-DK" sz="1400" dirty="0" err="1">
                  <a:solidFill>
                    <a:schemeClr val="tx1"/>
                  </a:solidFill>
                </a:rPr>
                <a:t>Literacy</a:t>
              </a:r>
              <a:endParaRPr lang="da-DK" sz="1400" dirty="0">
                <a:solidFill>
                  <a:schemeClr val="tx1"/>
                </a:solidFill>
              </a:endParaRPr>
            </a:p>
          </p:txBody>
        </p:sp>
        <p:sp>
          <p:nvSpPr>
            <p:cNvPr id="15" name="Rectangle 14">
              <a:extLst>
                <a:ext uri="{FF2B5EF4-FFF2-40B4-BE49-F238E27FC236}">
                  <a16:creationId xmlns:a16="http://schemas.microsoft.com/office/drawing/2014/main" id="{CB5C7306-8167-4DE8-9DC2-C1F360993A13}"/>
                </a:ext>
              </a:extLst>
            </p:cNvPr>
            <p:cNvSpPr/>
            <p:nvPr/>
          </p:nvSpPr>
          <p:spPr>
            <a:xfrm>
              <a:off x="6542337" y="4065294"/>
              <a:ext cx="1769712"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400" dirty="0">
                  <a:solidFill>
                    <a:schemeClr val="tx1"/>
                  </a:solidFill>
                </a:rPr>
                <a:t>Print </a:t>
              </a:r>
              <a:r>
                <a:rPr lang="da-DK" sz="1400" dirty="0" err="1">
                  <a:solidFill>
                    <a:schemeClr val="tx1"/>
                  </a:solidFill>
                </a:rPr>
                <a:t>Literacy</a:t>
              </a:r>
              <a:endParaRPr lang="da-DK" sz="1400" dirty="0">
                <a:solidFill>
                  <a:schemeClr val="tx1"/>
                </a:solidFill>
              </a:endParaRPr>
            </a:p>
          </p:txBody>
        </p:sp>
        <p:sp>
          <p:nvSpPr>
            <p:cNvPr id="16" name="Right Brace 15">
              <a:extLst>
                <a:ext uri="{FF2B5EF4-FFF2-40B4-BE49-F238E27FC236}">
                  <a16:creationId xmlns:a16="http://schemas.microsoft.com/office/drawing/2014/main" id="{20F85487-EB85-462F-BBDB-A339D79C63CC}"/>
                </a:ext>
              </a:extLst>
            </p:cNvPr>
            <p:cNvSpPr/>
            <p:nvPr/>
          </p:nvSpPr>
          <p:spPr>
            <a:xfrm rot="5400000">
              <a:off x="4606152" y="3280285"/>
              <a:ext cx="288032" cy="1104495"/>
            </a:xfrm>
            <a:prstGeom prst="rightBrac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a-DK">
                <a:ln>
                  <a:solidFill>
                    <a:sysClr val="windowText" lastClr="000000"/>
                  </a:solidFill>
                </a:ln>
              </a:endParaRPr>
            </a:p>
          </p:txBody>
        </p:sp>
        <p:sp>
          <p:nvSpPr>
            <p:cNvPr id="17" name="Right Brace 16">
              <a:extLst>
                <a:ext uri="{FF2B5EF4-FFF2-40B4-BE49-F238E27FC236}">
                  <a16:creationId xmlns:a16="http://schemas.microsoft.com/office/drawing/2014/main" id="{43CDD514-938D-4B81-BD97-F535B49DA16E}"/>
                </a:ext>
              </a:extLst>
            </p:cNvPr>
            <p:cNvSpPr/>
            <p:nvPr/>
          </p:nvSpPr>
          <p:spPr>
            <a:xfrm rot="5400000">
              <a:off x="7274641" y="3280286"/>
              <a:ext cx="288032" cy="1104495"/>
            </a:xfrm>
            <a:prstGeom prst="rightBrac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a-DK">
                <a:ln>
                  <a:solidFill>
                    <a:sysClr val="windowText" lastClr="000000"/>
                  </a:solidFill>
                </a:ln>
              </a:endParaRPr>
            </a:p>
          </p:txBody>
        </p:sp>
        <p:cxnSp>
          <p:nvCxnSpPr>
            <p:cNvPr id="18" name="Straight Connector 17">
              <a:extLst>
                <a:ext uri="{FF2B5EF4-FFF2-40B4-BE49-F238E27FC236}">
                  <a16:creationId xmlns:a16="http://schemas.microsoft.com/office/drawing/2014/main" id="{AA96F607-4FE3-494C-82FC-A0E327CA264C}"/>
                </a:ext>
              </a:extLst>
            </p:cNvPr>
            <p:cNvCxnSpPr/>
            <p:nvPr/>
          </p:nvCxnSpPr>
          <p:spPr>
            <a:xfrm>
              <a:off x="6052662" y="2002228"/>
              <a:ext cx="0" cy="41866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E8F820B-39BC-4EC9-B181-601D2E9118BD}"/>
                </a:ext>
              </a:extLst>
            </p:cNvPr>
            <p:cNvCxnSpPr/>
            <p:nvPr/>
          </p:nvCxnSpPr>
          <p:spPr>
            <a:xfrm>
              <a:off x="2772341" y="2420888"/>
              <a:ext cx="6612382" cy="1"/>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E0067F9-2C94-42F7-BE16-46E2DA226EE7}"/>
                </a:ext>
              </a:extLst>
            </p:cNvPr>
            <p:cNvCxnSpPr/>
            <p:nvPr/>
          </p:nvCxnSpPr>
          <p:spPr>
            <a:xfrm>
              <a:off x="9384723" y="2411720"/>
              <a:ext cx="0" cy="32293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8AEDFF9-BA0B-49C1-90AB-C5085CEDB12D}"/>
                </a:ext>
              </a:extLst>
            </p:cNvPr>
            <p:cNvCxnSpPr/>
            <p:nvPr/>
          </p:nvCxnSpPr>
          <p:spPr>
            <a:xfrm>
              <a:off x="7994765" y="2411720"/>
              <a:ext cx="0" cy="32293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BE904DF-111B-4EB0-952B-87D6955A3492}"/>
                </a:ext>
              </a:extLst>
            </p:cNvPr>
            <p:cNvCxnSpPr/>
            <p:nvPr/>
          </p:nvCxnSpPr>
          <p:spPr>
            <a:xfrm>
              <a:off x="6733008" y="2411720"/>
              <a:ext cx="0" cy="32293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0097478-BC15-48B9-9964-CFC16485F0FC}"/>
                </a:ext>
              </a:extLst>
            </p:cNvPr>
            <p:cNvCxnSpPr/>
            <p:nvPr/>
          </p:nvCxnSpPr>
          <p:spPr>
            <a:xfrm>
              <a:off x="5424570" y="2411720"/>
              <a:ext cx="0" cy="32293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1248A757-9B15-4B45-B22A-6A4E09727068}"/>
                </a:ext>
              </a:extLst>
            </p:cNvPr>
            <p:cNvCxnSpPr/>
            <p:nvPr/>
          </p:nvCxnSpPr>
          <p:spPr>
            <a:xfrm>
              <a:off x="4132212" y="2420887"/>
              <a:ext cx="0" cy="32293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9A8DF90-884F-4EDC-B198-7600C4B6D7CF}"/>
                </a:ext>
              </a:extLst>
            </p:cNvPr>
            <p:cNvCxnSpPr/>
            <p:nvPr/>
          </p:nvCxnSpPr>
          <p:spPr>
            <a:xfrm>
              <a:off x="2772340" y="2428672"/>
              <a:ext cx="0" cy="32293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2F3366A1-7236-41FF-8C0E-2EC1E525ECF4}"/>
                </a:ext>
              </a:extLst>
            </p:cNvPr>
            <p:cNvSpPr txBox="1"/>
            <p:nvPr/>
          </p:nvSpPr>
          <p:spPr>
            <a:xfrm>
              <a:off x="2020307" y="1228124"/>
              <a:ext cx="1095172" cy="369332"/>
            </a:xfrm>
            <a:prstGeom prst="rect">
              <a:avLst/>
            </a:prstGeom>
            <a:noFill/>
          </p:spPr>
          <p:txBody>
            <a:bodyPr wrap="none" rtlCol="0">
              <a:spAutoFit/>
            </a:bodyPr>
            <a:lstStyle/>
            <a:p>
              <a:r>
                <a:rPr lang="en-US" dirty="0">
                  <a:solidFill>
                    <a:schemeClr val="bg1"/>
                  </a:solidFill>
                  <a:latin typeface="+mn-lt"/>
                </a:rPr>
                <a:t>Contexts</a:t>
              </a:r>
            </a:p>
          </p:txBody>
        </p:sp>
      </p:grpSp>
    </p:spTree>
    <p:extLst>
      <p:ext uri="{BB962C8B-B14F-4D97-AF65-F5344CB8AC3E}">
        <p14:creationId xmlns:p14="http://schemas.microsoft.com/office/powerpoint/2010/main" val="540922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5D18-B0DF-4468-A68B-E173BC771046}"/>
              </a:ext>
            </a:extLst>
          </p:cNvPr>
          <p:cNvSpPr>
            <a:spLocks noGrp="1"/>
          </p:cNvSpPr>
          <p:nvPr>
            <p:ph type="title"/>
          </p:nvPr>
        </p:nvSpPr>
        <p:spPr/>
        <p:txBody>
          <a:bodyPr/>
          <a:lstStyle/>
          <a:p>
            <a:r>
              <a:rPr lang="en-US" dirty="0">
                <a:solidFill>
                  <a:srgbClr val="E63E4D"/>
                </a:solidFill>
                <a:sym typeface="Arial"/>
                <a:rtl val="0"/>
              </a:rPr>
              <a:t>What Does Literacy Look Like Globally?</a:t>
            </a:r>
            <a:br>
              <a:rPr lang="da-DK" dirty="0">
                <a:solidFill>
                  <a:srgbClr val="E63E4D"/>
                </a:solidFill>
              </a:rPr>
            </a:br>
            <a:endParaRPr lang="en-US" dirty="0"/>
          </a:p>
        </p:txBody>
      </p:sp>
      <p:sp>
        <p:nvSpPr>
          <p:cNvPr id="4" name="Date Placeholder 3">
            <a:extLst>
              <a:ext uri="{FF2B5EF4-FFF2-40B4-BE49-F238E27FC236}">
                <a16:creationId xmlns:a16="http://schemas.microsoft.com/office/drawing/2014/main" id="{C51BCD8D-23B9-4DB4-B815-F637B40301F0}"/>
              </a:ext>
            </a:extLst>
          </p:cNvPr>
          <p:cNvSpPr>
            <a:spLocks noGrp="1"/>
          </p:cNvSpPr>
          <p:nvPr>
            <p:ph type="dt" sz="half" idx="10"/>
          </p:nvPr>
        </p:nvSpPr>
        <p:spPr/>
        <p:txBody>
          <a:bodyPr/>
          <a:lstStyle/>
          <a:p>
            <a:pPr>
              <a:defRPr/>
            </a:pPr>
            <a:fld id="{606B9D7F-6EC7-4975-AEC7-F3DCA2F40530}" type="datetime6">
              <a:rPr lang="da-DK" smtClean="0"/>
              <a:t>25.1.2019</a:t>
            </a:fld>
            <a:endParaRPr lang="en-US" dirty="0"/>
          </a:p>
        </p:txBody>
      </p:sp>
      <p:sp>
        <p:nvSpPr>
          <p:cNvPr id="5" name="Slide Number Placeholder 4">
            <a:extLst>
              <a:ext uri="{FF2B5EF4-FFF2-40B4-BE49-F238E27FC236}">
                <a16:creationId xmlns:a16="http://schemas.microsoft.com/office/drawing/2014/main" id="{EC264CAB-F8E9-4C44-A469-928FCD985E17}"/>
              </a:ext>
            </a:extLst>
          </p:cNvPr>
          <p:cNvSpPr>
            <a:spLocks noGrp="1"/>
          </p:cNvSpPr>
          <p:nvPr>
            <p:ph type="sldNum" sz="quarter" idx="12"/>
          </p:nvPr>
        </p:nvSpPr>
        <p:spPr/>
        <p:txBody>
          <a:bodyPr/>
          <a:lstStyle/>
          <a:p>
            <a:pPr>
              <a:defRPr/>
            </a:pPr>
            <a:r>
              <a:rPr lang="da-DK"/>
              <a:t>Slide </a:t>
            </a:r>
            <a:fld id="{39142DA2-90D2-477F-B66F-E13748DCBB47}" type="slidenum">
              <a:rPr lang="da-DK" smtClean="0"/>
              <a:pPr>
                <a:defRPr/>
              </a:pPr>
              <a:t>7</a:t>
            </a:fld>
            <a:endParaRPr lang="en-US" dirty="0"/>
          </a:p>
        </p:txBody>
      </p:sp>
      <p:sp>
        <p:nvSpPr>
          <p:cNvPr id="6" name="Shape 102">
            <a:extLst>
              <a:ext uri="{FF2B5EF4-FFF2-40B4-BE49-F238E27FC236}">
                <a16:creationId xmlns:a16="http://schemas.microsoft.com/office/drawing/2014/main" id="{FCFC9AF0-A271-40AA-B229-380DFD9A81E7}"/>
              </a:ext>
            </a:extLst>
          </p:cNvPr>
          <p:cNvSpPr txBox="1">
            <a:spLocks/>
          </p:cNvSpPr>
          <p:nvPr/>
        </p:nvSpPr>
        <p:spPr bwMode="auto">
          <a:xfrm>
            <a:off x="1884000" y="1260000"/>
            <a:ext cx="8229600" cy="4230000"/>
          </a:xfrm>
          <a:prstGeom prst="rect">
            <a:avLst/>
          </a:prstGeom>
          <a:noFill/>
          <a:ln w="9525">
            <a:noFill/>
            <a:miter lim="800000"/>
            <a:headEnd/>
            <a:tailEnd/>
          </a:ln>
        </p:spPr>
        <p:txBody>
          <a:bodyPr vert="horz" wrap="square" lIns="91425" tIns="91425" rIns="91425" bIns="91425" numCol="1" anchor="t" anchorCtr="0" compatLnSpc="1">
            <a:prstTxWarp prst="textNoShape">
              <a:avLst/>
            </a:prstTxWarp>
            <a:noAutofit/>
          </a:bodyPr>
          <a:lstStyle>
            <a:lvl1pPr algn="l" defTabSz="457200" rtl="0" eaLnBrk="1" fontAlgn="base" hangingPunct="1">
              <a:spcBef>
                <a:spcPct val="20000"/>
              </a:spcBef>
              <a:spcAft>
                <a:spcPct val="0"/>
              </a:spcAft>
              <a:buFont typeface="Arial" charset="0"/>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588" algn="l" defTabSz="457200" rtl="0" eaLnBrk="1" fontAlgn="base" hangingPunct="1">
              <a:spcBef>
                <a:spcPct val="20000"/>
              </a:spcBef>
              <a:spcAft>
                <a:spcPct val="0"/>
              </a:spcAft>
              <a:buFont typeface="Arial" charset="0"/>
              <a:defRPr sz="2000" kern="1200">
                <a:solidFill>
                  <a:schemeClr val="tx1"/>
                </a:solidFill>
                <a:latin typeface="Georgia" pitchFamily="18" charset="0"/>
                <a:ea typeface="+mn-ea"/>
                <a:cs typeface="+mn-cs"/>
              </a:defRPr>
            </a:lvl2pPr>
            <a:lvl3pPr marL="276225" indent="-276225" algn="l" defTabSz="457200" rtl="0" eaLnBrk="1" fontAlgn="base" hangingPunct="1">
              <a:lnSpc>
                <a:spcPct val="100000"/>
              </a:lnSpc>
              <a:spcBef>
                <a:spcPts val="1600"/>
              </a:spcBef>
              <a:spcAft>
                <a:spcPct val="0"/>
              </a:spcAft>
              <a:buFont typeface="Arial" pitchFamily="34" charset="0"/>
              <a:buChar char="•"/>
              <a:defRPr sz="2000" kern="1200">
                <a:solidFill>
                  <a:schemeClr val="tx1"/>
                </a:solidFill>
                <a:latin typeface="Georgia" pitchFamily="18" charset="0"/>
                <a:ea typeface="+mn-ea"/>
                <a:cs typeface="+mn-cs"/>
              </a:defRPr>
            </a:lvl3pPr>
            <a:lvl4pPr marL="269875" indent="0" algn="l" defTabSz="457200" rtl="0" eaLnBrk="1" fontAlgn="base" hangingPunct="1">
              <a:lnSpc>
                <a:spcPct val="100000"/>
              </a:lnSpc>
              <a:spcBef>
                <a:spcPts val="1600"/>
              </a:spcBef>
              <a:spcAft>
                <a:spcPct val="0"/>
              </a:spcAft>
              <a:buFont typeface="Wingdings" pitchFamily="2" charset="2"/>
              <a:buNone/>
              <a:tabLst/>
              <a:defRPr sz="2000" kern="1200">
                <a:solidFill>
                  <a:schemeClr val="tx1"/>
                </a:solidFill>
                <a:latin typeface="Georgia" pitchFamily="18" charset="0"/>
                <a:ea typeface="+mn-ea"/>
                <a:cs typeface="+mn-cs"/>
              </a:defRPr>
            </a:lvl4pPr>
            <a:lvl5pPr marL="561600" indent="-277200" algn="l" defTabSz="457200" rtl="0" eaLnBrk="1" fontAlgn="base" hangingPunct="1">
              <a:lnSpc>
                <a:spcPct val="100000"/>
              </a:lnSpc>
              <a:spcBef>
                <a:spcPts val="1600"/>
              </a:spcBef>
              <a:spcAft>
                <a:spcPct val="0"/>
              </a:spcAft>
              <a:buFont typeface="Arial" pitchFamily="34" charset="0"/>
              <a:buChar char="•"/>
              <a:defRPr sz="2000" kern="1200">
                <a:solidFill>
                  <a:schemeClr val="tx1"/>
                </a:solidFill>
                <a:latin typeface="Georgia"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buClr>
                <a:schemeClr val="dk1"/>
              </a:buClr>
              <a:buSzPct val="25000"/>
            </a:pPr>
            <a:r>
              <a:rPr lang="en-US" sz="1800">
                <a:solidFill>
                  <a:schemeClr val="dk1"/>
                </a:solidFill>
                <a:latin typeface="+mn-lt"/>
                <a:ea typeface="Arial"/>
                <a:cs typeface="Arial"/>
                <a:sym typeface="Arial"/>
                <a:rtl val="0"/>
              </a:rPr>
              <a:t>→  The </a:t>
            </a:r>
            <a:r>
              <a:rPr lang="en-US" sz="1800" b="1">
                <a:solidFill>
                  <a:schemeClr val="dk1"/>
                </a:solidFill>
                <a:latin typeface="+mn-lt"/>
                <a:ea typeface="Arial"/>
                <a:cs typeface="Arial"/>
                <a:sym typeface="Arial"/>
                <a:rtl val="0"/>
              </a:rPr>
              <a:t>global literacy rate</a:t>
            </a:r>
            <a:r>
              <a:rPr lang="en-US" sz="1800">
                <a:solidFill>
                  <a:schemeClr val="dk1"/>
                </a:solidFill>
                <a:latin typeface="+mn-lt"/>
                <a:ea typeface="Arial"/>
                <a:cs typeface="Arial"/>
                <a:sym typeface="Arial"/>
                <a:rtl val="0"/>
              </a:rPr>
              <a:t> has been estimated at </a:t>
            </a:r>
            <a:r>
              <a:rPr lang="en-US" sz="1800" b="1">
                <a:solidFill>
                  <a:schemeClr val="dk1"/>
                </a:solidFill>
                <a:latin typeface="+mn-lt"/>
                <a:ea typeface="Arial"/>
                <a:cs typeface="Arial"/>
                <a:sym typeface="Arial"/>
                <a:rtl val="0"/>
              </a:rPr>
              <a:t>84</a:t>
            </a:r>
            <a:r>
              <a:rPr lang="en-US" sz="1800">
                <a:solidFill>
                  <a:schemeClr val="dk1"/>
                </a:solidFill>
                <a:latin typeface="+mn-lt"/>
                <a:ea typeface="Arial"/>
                <a:cs typeface="Arial"/>
                <a:sym typeface="Arial"/>
                <a:rtl val="0"/>
              </a:rPr>
              <a:t>% </a:t>
            </a:r>
          </a:p>
          <a:p>
            <a:pPr>
              <a:spcAft>
                <a:spcPts val="0"/>
              </a:spcAft>
              <a:buClr>
                <a:schemeClr val="dk1"/>
              </a:buClr>
            </a:pPr>
            <a:endParaRPr lang="en-US" sz="1800">
              <a:solidFill>
                <a:schemeClr val="dk1"/>
              </a:solidFill>
              <a:latin typeface="+mn-lt"/>
              <a:ea typeface="Arial"/>
              <a:cs typeface="Arial"/>
              <a:sym typeface="Arial"/>
              <a:rtl val="0"/>
            </a:endParaRPr>
          </a:p>
          <a:p>
            <a:pPr>
              <a:spcAft>
                <a:spcPts val="0"/>
              </a:spcAft>
              <a:buClr>
                <a:schemeClr val="dk1"/>
              </a:buClr>
            </a:pPr>
            <a:endParaRPr lang="en-US" sz="1800" dirty="0">
              <a:solidFill>
                <a:schemeClr val="dk1"/>
              </a:solidFill>
              <a:latin typeface="+mn-lt"/>
              <a:ea typeface="Arial"/>
              <a:cs typeface="Arial"/>
              <a:sym typeface="Arial"/>
              <a:rtl val="0"/>
            </a:endParaRPr>
          </a:p>
        </p:txBody>
      </p:sp>
      <p:graphicFrame>
        <p:nvGraphicFramePr>
          <p:cNvPr id="7" name="Shape 103">
            <a:extLst>
              <a:ext uri="{FF2B5EF4-FFF2-40B4-BE49-F238E27FC236}">
                <a16:creationId xmlns:a16="http://schemas.microsoft.com/office/drawing/2014/main" id="{AFC84199-047E-449C-AEB6-2BFD1E471DCD}"/>
              </a:ext>
            </a:extLst>
          </p:cNvPr>
          <p:cNvGraphicFramePr/>
          <p:nvPr>
            <p:extLst>
              <p:ext uri="{D42A27DB-BD31-4B8C-83A1-F6EECF244321}">
                <p14:modId xmlns:p14="http://schemas.microsoft.com/office/powerpoint/2010/main" val="3106654697"/>
              </p:ext>
            </p:extLst>
          </p:nvPr>
        </p:nvGraphicFramePr>
        <p:xfrm>
          <a:off x="1884000" y="1772816"/>
          <a:ext cx="7778592" cy="4139510"/>
        </p:xfrm>
        <a:graphic>
          <a:graphicData uri="http://schemas.openxmlformats.org/drawingml/2006/table">
            <a:tbl>
              <a:tblPr>
                <a:noFill/>
              </a:tblPr>
              <a:tblGrid>
                <a:gridCol w="3889296">
                  <a:extLst>
                    <a:ext uri="{9D8B030D-6E8A-4147-A177-3AD203B41FA5}">
                      <a16:colId xmlns:a16="http://schemas.microsoft.com/office/drawing/2014/main" val="20000"/>
                    </a:ext>
                  </a:extLst>
                </a:gridCol>
                <a:gridCol w="3889296">
                  <a:extLst>
                    <a:ext uri="{9D8B030D-6E8A-4147-A177-3AD203B41FA5}">
                      <a16:colId xmlns:a16="http://schemas.microsoft.com/office/drawing/2014/main" val="20001"/>
                    </a:ext>
                  </a:extLst>
                </a:gridCol>
              </a:tblGrid>
              <a:tr h="1123146">
                <a:tc>
                  <a:txBody>
                    <a:bodyPr/>
                    <a:lstStyle/>
                    <a:p>
                      <a:pPr marL="0" marR="0" lvl="0" indent="0" algn="ctr" rtl="0">
                        <a:lnSpc>
                          <a:spcPct val="100000"/>
                        </a:lnSpc>
                        <a:spcBef>
                          <a:spcPts val="0"/>
                        </a:spcBef>
                        <a:spcAft>
                          <a:spcPts val="0"/>
                        </a:spcAft>
                        <a:buClr>
                          <a:srgbClr val="000000"/>
                        </a:buClr>
                        <a:buSzPct val="25000"/>
                        <a:buFont typeface="Arial"/>
                        <a:buNone/>
                      </a:pPr>
                      <a:r>
                        <a:rPr lang="en" sz="2000" b="0" u="none" strike="noStrike" cap="none" baseline="0" dirty="0">
                          <a:solidFill>
                            <a:schemeClr val="bg1"/>
                          </a:solidFill>
                          <a:latin typeface="+mn-lt"/>
                          <a:rtl val="0"/>
                        </a:rPr>
                        <a:t>Countries in which </a:t>
                      </a:r>
                    </a:p>
                    <a:p>
                      <a:pPr marL="0" marR="0" lvl="0" indent="0" algn="ctr" rtl="0">
                        <a:lnSpc>
                          <a:spcPct val="100000"/>
                        </a:lnSpc>
                        <a:spcBef>
                          <a:spcPts val="0"/>
                        </a:spcBef>
                        <a:spcAft>
                          <a:spcPts val="0"/>
                        </a:spcAft>
                        <a:buClr>
                          <a:srgbClr val="000000"/>
                        </a:buClr>
                        <a:buSzPct val="25000"/>
                        <a:buFont typeface="Arial"/>
                        <a:buNone/>
                      </a:pPr>
                      <a:r>
                        <a:rPr lang="en" sz="2000" b="0" u="none" strike="noStrike" cap="none" baseline="0" dirty="0">
                          <a:solidFill>
                            <a:schemeClr val="bg1"/>
                          </a:solidFill>
                          <a:latin typeface="+mn-lt"/>
                          <a:rtl val="0"/>
                        </a:rPr>
                        <a:t>Literacy rates are </a:t>
                      </a:r>
                    </a:p>
                    <a:p>
                      <a:pPr marL="0" marR="0" lvl="0" indent="0" algn="ctr" rtl="0">
                        <a:lnSpc>
                          <a:spcPct val="100000"/>
                        </a:lnSpc>
                        <a:spcBef>
                          <a:spcPts val="0"/>
                        </a:spcBef>
                        <a:spcAft>
                          <a:spcPts val="0"/>
                        </a:spcAft>
                        <a:buClr>
                          <a:srgbClr val="000000"/>
                        </a:buClr>
                        <a:buSzPct val="25000"/>
                        <a:buFont typeface="Arial"/>
                        <a:buNone/>
                      </a:pPr>
                      <a:r>
                        <a:rPr lang="en" sz="2000" b="0" u="none" strike="noStrike" cap="none" baseline="0" dirty="0">
                          <a:solidFill>
                            <a:schemeClr val="bg1"/>
                          </a:solidFill>
                          <a:latin typeface="+mn-lt"/>
                          <a:rtl val="0"/>
                        </a:rPr>
                        <a:t>below 50%</a:t>
                      </a:r>
                    </a:p>
                  </a:txBody>
                  <a:tcPr marL="91425" marR="91425" marT="121900" marB="121900">
                    <a:solidFill>
                      <a:srgbClr val="F5A52B"/>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000" b="0" u="none" strike="noStrike" cap="none" baseline="0" dirty="0">
                          <a:solidFill>
                            <a:schemeClr val="bg1"/>
                          </a:solidFill>
                          <a:latin typeface="+mn-lt"/>
                          <a:rtl val="0"/>
                        </a:rPr>
                        <a:t>Regions in which </a:t>
                      </a:r>
                    </a:p>
                    <a:p>
                      <a:pPr marL="0" marR="0" lvl="0" indent="0" algn="ctr" rtl="0">
                        <a:lnSpc>
                          <a:spcPct val="100000"/>
                        </a:lnSpc>
                        <a:spcBef>
                          <a:spcPts val="0"/>
                        </a:spcBef>
                        <a:spcAft>
                          <a:spcPts val="0"/>
                        </a:spcAft>
                        <a:buClr>
                          <a:srgbClr val="000000"/>
                        </a:buClr>
                        <a:buSzPct val="25000"/>
                        <a:buFont typeface="Arial"/>
                        <a:buNone/>
                      </a:pPr>
                      <a:r>
                        <a:rPr lang="en" sz="2000" b="0" u="none" strike="noStrike" cap="none" baseline="0" dirty="0">
                          <a:solidFill>
                            <a:schemeClr val="bg1"/>
                          </a:solidFill>
                          <a:latin typeface="+mn-lt"/>
                          <a:rtl val="0"/>
                        </a:rPr>
                        <a:t>average Literacy rates</a:t>
                      </a:r>
                    </a:p>
                    <a:p>
                      <a:pPr marL="0" marR="0" lvl="0" indent="0" algn="ctr" rtl="0">
                        <a:lnSpc>
                          <a:spcPct val="100000"/>
                        </a:lnSpc>
                        <a:spcBef>
                          <a:spcPts val="0"/>
                        </a:spcBef>
                        <a:spcAft>
                          <a:spcPts val="0"/>
                        </a:spcAft>
                        <a:buClr>
                          <a:srgbClr val="000000"/>
                        </a:buClr>
                        <a:buSzPct val="25000"/>
                        <a:buFont typeface="Arial"/>
                        <a:buNone/>
                      </a:pPr>
                      <a:r>
                        <a:rPr lang="en" sz="2000" b="0" u="none" strike="noStrike" cap="none" baseline="0" dirty="0">
                          <a:solidFill>
                            <a:schemeClr val="bg1"/>
                          </a:solidFill>
                          <a:latin typeface="+mn-lt"/>
                          <a:rtl val="0"/>
                        </a:rPr>
                        <a:t> are above 90%</a:t>
                      </a:r>
                    </a:p>
                  </a:txBody>
                  <a:tcPr marL="91425" marR="91425" marT="121900" marB="121900">
                    <a:solidFill>
                      <a:srgbClr val="F5A52B"/>
                    </a:solidFill>
                  </a:tcPr>
                </a:tc>
                <a:extLst>
                  <a:ext uri="{0D108BD9-81ED-4DB2-BD59-A6C34878D82A}">
                    <a16:rowId xmlns:a16="http://schemas.microsoft.com/office/drawing/2014/main" val="10000"/>
                  </a:ext>
                </a:extLst>
              </a:tr>
              <a:tr h="2981310">
                <a:tc>
                  <a:txBody>
                    <a:bodyPr/>
                    <a:lstStyle/>
                    <a:p>
                      <a:pPr marL="0" marR="0" lvl="0" indent="0" algn="l" rtl="0">
                        <a:lnSpc>
                          <a:spcPct val="100000"/>
                        </a:lnSpc>
                        <a:spcBef>
                          <a:spcPts val="600"/>
                        </a:spcBef>
                        <a:spcAft>
                          <a:spcPts val="0"/>
                        </a:spcAft>
                        <a:buClr>
                          <a:schemeClr val="dk1"/>
                        </a:buClr>
                        <a:buSzPct val="25000"/>
                        <a:buFont typeface="Arial"/>
                        <a:buNone/>
                      </a:pPr>
                      <a:r>
                        <a:rPr lang="en" sz="1800" u="none" strike="noStrike" cap="none" baseline="0" dirty="0">
                          <a:solidFill>
                            <a:schemeClr val="dk1"/>
                          </a:solidFill>
                          <a:latin typeface="+mn-lt"/>
                          <a:rtl val="0"/>
                        </a:rPr>
                        <a:t>   Afghanistan                 Benin         </a:t>
                      </a:r>
                    </a:p>
                    <a:p>
                      <a:pPr marL="0" marR="0" lvl="0" indent="0" algn="l" defTabSz="457200" rtl="0" eaLnBrk="1" fontAlgn="auto" latinLnBrk="0" hangingPunct="1">
                        <a:lnSpc>
                          <a:spcPct val="100000"/>
                        </a:lnSpc>
                        <a:spcBef>
                          <a:spcPts val="600"/>
                        </a:spcBef>
                        <a:spcAft>
                          <a:spcPts val="0"/>
                        </a:spcAft>
                        <a:buClr>
                          <a:schemeClr val="dk1"/>
                        </a:buClr>
                        <a:buSzPct val="25000"/>
                        <a:buFont typeface="Arial"/>
                        <a:buNone/>
                        <a:tabLst>
                          <a:tab pos="1701800" algn="l"/>
                        </a:tabLst>
                        <a:defRPr/>
                      </a:pPr>
                      <a:r>
                        <a:rPr lang="en" sz="1800" u="none" strike="noStrike" cap="none" baseline="0" dirty="0">
                          <a:solidFill>
                            <a:schemeClr val="dk1"/>
                          </a:solidFill>
                          <a:latin typeface="+mn-lt"/>
                          <a:rtl val="0"/>
                        </a:rPr>
                        <a:t>  Burkina Faso       Central African             </a:t>
                      </a:r>
                    </a:p>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tab pos="1701800" algn="l"/>
                        </a:tabLst>
                        <a:defRPr/>
                      </a:pPr>
                      <a:r>
                        <a:rPr lang="en" sz="1800" u="none" strike="noStrike" cap="none" baseline="0" dirty="0">
                          <a:solidFill>
                            <a:schemeClr val="dk1"/>
                          </a:solidFill>
                          <a:latin typeface="+mn-lt"/>
                          <a:rtl val="0"/>
                        </a:rPr>
                        <a:t>      Republic</a:t>
                      </a:r>
                    </a:p>
                    <a:p>
                      <a:pPr marL="0" marR="0" lvl="0" indent="0" algn="l" rtl="0">
                        <a:lnSpc>
                          <a:spcPct val="100000"/>
                        </a:lnSpc>
                        <a:spcBef>
                          <a:spcPts val="600"/>
                        </a:spcBef>
                        <a:spcAft>
                          <a:spcPts val="0"/>
                        </a:spcAft>
                        <a:buClr>
                          <a:schemeClr val="dk1"/>
                        </a:buClr>
                        <a:buSzPct val="25000"/>
                        <a:buFont typeface="Arial"/>
                        <a:buNone/>
                      </a:pPr>
                      <a:r>
                        <a:rPr lang="en" sz="1800" u="none" strike="noStrike" cap="none" baseline="0" dirty="0">
                          <a:solidFill>
                            <a:schemeClr val="dk1"/>
                          </a:solidFill>
                          <a:latin typeface="+mn-lt"/>
                          <a:rtl val="0"/>
                        </a:rPr>
                        <a:t>         Chad                 Côte d’Ivoire</a:t>
                      </a:r>
                    </a:p>
                    <a:p>
                      <a:pPr marL="0" marR="0" lvl="0" indent="0" algn="l" rtl="0">
                        <a:lnSpc>
                          <a:spcPct val="100000"/>
                        </a:lnSpc>
                        <a:spcBef>
                          <a:spcPts val="600"/>
                        </a:spcBef>
                        <a:spcAft>
                          <a:spcPts val="0"/>
                        </a:spcAft>
                        <a:buClr>
                          <a:schemeClr val="dk1"/>
                        </a:buClr>
                        <a:buSzPct val="25000"/>
                        <a:buFont typeface="Arial"/>
                        <a:buNone/>
                      </a:pPr>
                      <a:r>
                        <a:rPr lang="en" sz="1800" u="none" strike="noStrike" cap="none" baseline="0" dirty="0">
                          <a:solidFill>
                            <a:schemeClr val="dk1"/>
                          </a:solidFill>
                          <a:latin typeface="+mn-lt"/>
                          <a:rtl val="0"/>
                        </a:rPr>
                        <a:t>      Ethiopia                   Guinea</a:t>
                      </a:r>
                    </a:p>
                    <a:p>
                      <a:pPr marL="0" marR="0" lvl="0" indent="0" algn="l" rtl="0">
                        <a:lnSpc>
                          <a:spcPct val="100000"/>
                        </a:lnSpc>
                        <a:spcBef>
                          <a:spcPts val="600"/>
                        </a:spcBef>
                        <a:spcAft>
                          <a:spcPts val="0"/>
                        </a:spcAft>
                        <a:buClr>
                          <a:schemeClr val="dk1"/>
                        </a:buClr>
                        <a:buSzPct val="25000"/>
                        <a:buFont typeface="Arial"/>
                        <a:buNone/>
                      </a:pPr>
                      <a:r>
                        <a:rPr lang="en" sz="1800" u="none" strike="noStrike" cap="none" baseline="0" dirty="0">
                          <a:solidFill>
                            <a:schemeClr val="dk1"/>
                          </a:solidFill>
                          <a:latin typeface="+mn-lt"/>
                          <a:rtl val="0"/>
                        </a:rPr>
                        <a:t>         Haiti                      Liberia</a:t>
                      </a:r>
                    </a:p>
                    <a:p>
                      <a:pPr marL="0" marR="0" lvl="0" indent="0" algn="l" rtl="0">
                        <a:lnSpc>
                          <a:spcPct val="100000"/>
                        </a:lnSpc>
                        <a:spcBef>
                          <a:spcPts val="600"/>
                        </a:spcBef>
                        <a:spcAft>
                          <a:spcPts val="0"/>
                        </a:spcAft>
                        <a:buClr>
                          <a:schemeClr val="dk1"/>
                        </a:buClr>
                        <a:buSzPct val="25000"/>
                        <a:buFont typeface="Arial"/>
                        <a:buNone/>
                      </a:pPr>
                      <a:r>
                        <a:rPr lang="en" sz="1800" u="none" strike="noStrike" cap="none" baseline="0" dirty="0">
                          <a:solidFill>
                            <a:schemeClr val="dk1"/>
                          </a:solidFill>
                          <a:latin typeface="+mn-lt"/>
                          <a:rtl val="0"/>
                        </a:rPr>
                        <a:t>         Mali                    Mauritania </a:t>
                      </a:r>
                    </a:p>
                    <a:p>
                      <a:pPr marL="0" marR="0" lvl="0" indent="0" algn="l" rtl="0">
                        <a:lnSpc>
                          <a:spcPct val="100000"/>
                        </a:lnSpc>
                        <a:spcBef>
                          <a:spcPts val="600"/>
                        </a:spcBef>
                        <a:spcAft>
                          <a:spcPts val="0"/>
                        </a:spcAft>
                        <a:buClr>
                          <a:schemeClr val="dk1"/>
                        </a:buClr>
                        <a:buSzPct val="25000"/>
                        <a:buFont typeface="Arial"/>
                        <a:buNone/>
                      </a:pPr>
                      <a:r>
                        <a:rPr lang="en" sz="1800" u="none" strike="noStrike" cap="none" baseline="0" dirty="0">
                          <a:solidFill>
                            <a:schemeClr val="dk1"/>
                          </a:solidFill>
                          <a:latin typeface="+mn-lt"/>
                          <a:rtl val="0"/>
                        </a:rPr>
                        <a:t>        Niger                  Sierra Leone</a:t>
                      </a:r>
                    </a:p>
                  </a:txBody>
                  <a:tcPr marL="91425" marR="91425" marT="121900" marB="121900"/>
                </a:tc>
                <a:tc>
                  <a:txBody>
                    <a:bodyPr/>
                    <a:lstStyle/>
                    <a:p>
                      <a:pPr marL="0" marR="0" lvl="0" indent="0" algn="ctr" rtl="0">
                        <a:lnSpc>
                          <a:spcPct val="100000"/>
                        </a:lnSpc>
                        <a:spcBef>
                          <a:spcPts val="0"/>
                        </a:spcBef>
                        <a:spcAft>
                          <a:spcPts val="0"/>
                        </a:spcAft>
                        <a:buClr>
                          <a:schemeClr val="dk1"/>
                        </a:buClr>
                        <a:buSzPct val="25000"/>
                        <a:buFont typeface="Arial"/>
                        <a:buNone/>
                      </a:pPr>
                      <a:r>
                        <a:rPr lang="en" sz="1800" u="none" strike="noStrike" cap="none" baseline="0" dirty="0">
                          <a:solidFill>
                            <a:schemeClr val="dk1"/>
                          </a:solidFill>
                          <a:latin typeface="+mn-lt"/>
                          <a:rtl val="0"/>
                        </a:rPr>
                        <a:t>Central and Eastern Europe</a:t>
                      </a:r>
                    </a:p>
                    <a:p>
                      <a:pPr marL="0" marR="0" lvl="0" indent="0" algn="ctr" rtl="0">
                        <a:lnSpc>
                          <a:spcPct val="100000"/>
                        </a:lnSpc>
                        <a:spcBef>
                          <a:spcPts val="600"/>
                        </a:spcBef>
                        <a:spcAft>
                          <a:spcPts val="0"/>
                        </a:spcAft>
                        <a:buClr>
                          <a:schemeClr val="dk1"/>
                        </a:buClr>
                        <a:buSzPct val="25000"/>
                        <a:buFont typeface="Arial"/>
                        <a:buNone/>
                      </a:pPr>
                      <a:r>
                        <a:rPr lang="en" sz="1800" u="none" strike="noStrike" cap="none" baseline="0" dirty="0">
                          <a:solidFill>
                            <a:schemeClr val="dk1"/>
                          </a:solidFill>
                          <a:latin typeface="+mn-lt"/>
                          <a:rtl val="0"/>
                        </a:rPr>
                        <a:t>Central Asia</a:t>
                      </a:r>
                    </a:p>
                    <a:p>
                      <a:pPr marL="0" marR="0" lvl="0" indent="0" algn="ctr" rtl="0">
                        <a:lnSpc>
                          <a:spcPct val="100000"/>
                        </a:lnSpc>
                        <a:spcBef>
                          <a:spcPts val="600"/>
                        </a:spcBef>
                        <a:spcAft>
                          <a:spcPts val="0"/>
                        </a:spcAft>
                        <a:buClr>
                          <a:schemeClr val="dk1"/>
                        </a:buClr>
                        <a:buSzPct val="25000"/>
                        <a:buFont typeface="Arial"/>
                        <a:buNone/>
                      </a:pPr>
                      <a:r>
                        <a:rPr lang="en" sz="1800" u="none" strike="noStrike" cap="none" baseline="0" dirty="0">
                          <a:solidFill>
                            <a:schemeClr val="dk1"/>
                          </a:solidFill>
                          <a:latin typeface="+mn-lt"/>
                          <a:rtl val="0"/>
                        </a:rPr>
                        <a:t>East Asia</a:t>
                      </a:r>
                    </a:p>
                    <a:p>
                      <a:pPr marL="0" marR="0" lvl="0" indent="0" algn="ctr" rtl="0">
                        <a:lnSpc>
                          <a:spcPct val="100000"/>
                        </a:lnSpc>
                        <a:spcBef>
                          <a:spcPts val="600"/>
                        </a:spcBef>
                        <a:spcAft>
                          <a:spcPts val="0"/>
                        </a:spcAft>
                        <a:buClr>
                          <a:schemeClr val="dk1"/>
                        </a:buClr>
                        <a:buSzPct val="25000"/>
                        <a:buFont typeface="Arial"/>
                        <a:buNone/>
                      </a:pPr>
                      <a:r>
                        <a:rPr lang="en" sz="1800" u="none" strike="noStrike" cap="none" baseline="0" dirty="0">
                          <a:solidFill>
                            <a:schemeClr val="dk1"/>
                          </a:solidFill>
                          <a:latin typeface="+mn-lt"/>
                          <a:rtl val="0"/>
                        </a:rPr>
                        <a:t>The Pacific</a:t>
                      </a:r>
                    </a:p>
                    <a:p>
                      <a:pPr marL="0" marR="0" lvl="0" indent="0" algn="ctr" rtl="0">
                        <a:lnSpc>
                          <a:spcPct val="100000"/>
                        </a:lnSpc>
                        <a:spcBef>
                          <a:spcPts val="600"/>
                        </a:spcBef>
                        <a:spcAft>
                          <a:spcPts val="0"/>
                        </a:spcAft>
                        <a:buClr>
                          <a:schemeClr val="dk1"/>
                        </a:buClr>
                        <a:buSzPct val="25000"/>
                        <a:buFont typeface="Arial"/>
                        <a:buNone/>
                      </a:pPr>
                      <a:r>
                        <a:rPr lang="en" sz="1800" u="none" strike="noStrike" cap="none" baseline="0" dirty="0">
                          <a:solidFill>
                            <a:schemeClr val="dk1"/>
                          </a:solidFill>
                          <a:latin typeface="+mn-lt"/>
                          <a:rtl val="0"/>
                        </a:rPr>
                        <a:t>Latin America</a:t>
                      </a:r>
                    </a:p>
                    <a:p>
                      <a:pPr marL="0" marR="0" lvl="0" indent="0" algn="ctr" rtl="0">
                        <a:lnSpc>
                          <a:spcPct val="100000"/>
                        </a:lnSpc>
                        <a:spcBef>
                          <a:spcPts val="600"/>
                        </a:spcBef>
                        <a:spcAft>
                          <a:spcPts val="0"/>
                        </a:spcAft>
                        <a:buClr>
                          <a:schemeClr val="dk1"/>
                        </a:buClr>
                        <a:buSzPct val="25000"/>
                        <a:buFont typeface="Arial"/>
                        <a:buNone/>
                      </a:pPr>
                      <a:r>
                        <a:rPr lang="en" sz="1800" u="none" strike="noStrike" cap="none" baseline="0" dirty="0">
                          <a:solidFill>
                            <a:schemeClr val="dk1"/>
                          </a:solidFill>
                          <a:latin typeface="+mn-lt"/>
                          <a:rtl val="0"/>
                        </a:rPr>
                        <a:t>The Caribbean</a:t>
                      </a:r>
                    </a:p>
                  </a:txBody>
                  <a:tcPr marL="91425" marR="91425" marT="121900" marB="121900"/>
                </a:tc>
                <a:extLst>
                  <a:ext uri="{0D108BD9-81ED-4DB2-BD59-A6C34878D82A}">
                    <a16:rowId xmlns:a16="http://schemas.microsoft.com/office/drawing/2014/main" val="10001"/>
                  </a:ext>
                </a:extLst>
              </a:tr>
            </a:tbl>
          </a:graphicData>
        </a:graphic>
      </p:graphicFrame>
      <p:sp>
        <p:nvSpPr>
          <p:cNvPr id="8" name="TextBox 7">
            <a:extLst>
              <a:ext uri="{FF2B5EF4-FFF2-40B4-BE49-F238E27FC236}">
                <a16:creationId xmlns:a16="http://schemas.microsoft.com/office/drawing/2014/main" id="{E551AAAB-FA1D-4763-B8E5-30F930BF2D1C}"/>
              </a:ext>
            </a:extLst>
          </p:cNvPr>
          <p:cNvSpPr txBox="1"/>
          <p:nvPr/>
        </p:nvSpPr>
        <p:spPr>
          <a:xfrm>
            <a:off x="8319949" y="6063680"/>
            <a:ext cx="2250937" cy="276999"/>
          </a:xfrm>
          <a:prstGeom prst="rect">
            <a:avLst/>
          </a:prstGeom>
          <a:noFill/>
        </p:spPr>
        <p:txBody>
          <a:bodyPr wrap="none" rtlCol="0">
            <a:spAutoFit/>
          </a:bodyPr>
          <a:lstStyle/>
          <a:p>
            <a:pPr marL="914400" algn="r">
              <a:spcBef>
                <a:spcPts val="0"/>
              </a:spcBef>
              <a:spcAft>
                <a:spcPts val="0"/>
              </a:spcAft>
              <a:buClr>
                <a:schemeClr val="dk1"/>
              </a:buClr>
              <a:buSzPct val="25000"/>
            </a:pPr>
            <a:r>
              <a:rPr lang="en" sz="1200" dirty="0">
                <a:solidFill>
                  <a:srgbClr val="A1A19F"/>
                </a:solidFill>
                <a:latin typeface="+mn-lt"/>
              </a:rPr>
              <a:t>UNESCO (2014)</a:t>
            </a:r>
          </a:p>
        </p:txBody>
      </p:sp>
    </p:spTree>
    <p:extLst>
      <p:ext uri="{BB962C8B-B14F-4D97-AF65-F5344CB8AC3E}">
        <p14:creationId xmlns:p14="http://schemas.microsoft.com/office/powerpoint/2010/main" val="997826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D0DC-6B18-42C9-8958-48A3A63C089F}"/>
              </a:ext>
            </a:extLst>
          </p:cNvPr>
          <p:cNvSpPr>
            <a:spLocks noGrp="1"/>
          </p:cNvSpPr>
          <p:nvPr>
            <p:ph type="title"/>
          </p:nvPr>
        </p:nvSpPr>
        <p:spPr/>
        <p:txBody>
          <a:bodyPr/>
          <a:lstStyle/>
          <a:p>
            <a:r>
              <a:rPr lang="en" dirty="0">
                <a:solidFill>
                  <a:srgbClr val="E63E4D"/>
                </a:solidFill>
                <a:latin typeface="Verdana" panose="020B0604030504040204" pitchFamily="34" charset="0"/>
                <a:sym typeface="Arial"/>
                <a:rtl val="0"/>
              </a:rPr>
              <a:t>What </a:t>
            </a:r>
            <a:r>
              <a:rPr lang="da-DK" dirty="0">
                <a:solidFill>
                  <a:srgbClr val="E63E4D"/>
                </a:solidFill>
                <a:latin typeface="Verdana" panose="020B0604030504040204" pitchFamily="34" charset="0"/>
                <a:sym typeface="Arial"/>
                <a:rtl val="0"/>
              </a:rPr>
              <a:t>I</a:t>
            </a:r>
            <a:r>
              <a:rPr lang="en" dirty="0">
                <a:solidFill>
                  <a:srgbClr val="E63E4D"/>
                </a:solidFill>
                <a:latin typeface="Verdana" panose="020B0604030504040204" pitchFamily="34" charset="0"/>
                <a:sym typeface="Arial"/>
                <a:rtl val="0"/>
              </a:rPr>
              <a:t>s Health Literacy?</a:t>
            </a:r>
            <a:br>
              <a:rPr lang="da-DK" dirty="0">
                <a:solidFill>
                  <a:srgbClr val="E63E4D"/>
                </a:solidFill>
                <a:latin typeface="Verdana" panose="020B0604030504040204" pitchFamily="34" charset="0"/>
              </a:rPr>
            </a:br>
            <a:endParaRPr lang="en-US" dirty="0"/>
          </a:p>
        </p:txBody>
      </p:sp>
      <p:sp>
        <p:nvSpPr>
          <p:cNvPr id="3" name="Date Placeholder 2">
            <a:extLst>
              <a:ext uri="{FF2B5EF4-FFF2-40B4-BE49-F238E27FC236}">
                <a16:creationId xmlns:a16="http://schemas.microsoft.com/office/drawing/2014/main" id="{FE5F2E02-E606-4743-8EA8-09E68BDE029F}"/>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Slide Number Placeholder 3">
            <a:extLst>
              <a:ext uri="{FF2B5EF4-FFF2-40B4-BE49-F238E27FC236}">
                <a16:creationId xmlns:a16="http://schemas.microsoft.com/office/drawing/2014/main" id="{A2B6677F-2D57-493F-A193-6D6D556AD608}"/>
              </a:ext>
            </a:extLst>
          </p:cNvPr>
          <p:cNvSpPr>
            <a:spLocks noGrp="1"/>
          </p:cNvSpPr>
          <p:nvPr>
            <p:ph type="sldNum" sz="quarter" idx="12"/>
          </p:nvPr>
        </p:nvSpPr>
        <p:spPr/>
        <p:txBody>
          <a:bodyPr/>
          <a:lstStyle/>
          <a:p>
            <a:r>
              <a:rPr lang="da-DK" noProof="0"/>
              <a:t>Slide </a:t>
            </a:r>
            <a:fld id="{8A58E4B7-0C53-4D1B-89B3-DED3806AF999}" type="slidenum">
              <a:rPr lang="da-DK" noProof="0" smtClean="0"/>
              <a:pPr/>
              <a:t>8</a:t>
            </a:fld>
            <a:endParaRPr lang="da-DK" noProof="0"/>
          </a:p>
        </p:txBody>
      </p:sp>
      <p:sp>
        <p:nvSpPr>
          <p:cNvPr id="5" name="Text Placeholder 4">
            <a:extLst>
              <a:ext uri="{FF2B5EF4-FFF2-40B4-BE49-F238E27FC236}">
                <a16:creationId xmlns:a16="http://schemas.microsoft.com/office/drawing/2014/main" id="{C990E1BB-B7A2-4546-AF11-C64D76E969BB}"/>
              </a:ext>
            </a:extLst>
          </p:cNvPr>
          <p:cNvSpPr>
            <a:spLocks noGrp="1"/>
          </p:cNvSpPr>
          <p:nvPr>
            <p:ph type="body" sz="quarter" idx="13"/>
          </p:nvPr>
        </p:nvSpPr>
        <p:spPr/>
        <p:txBody>
          <a:bodyPr/>
          <a:lstStyle/>
          <a:p>
            <a:pPr>
              <a:lnSpc>
                <a:spcPct val="140000"/>
              </a:lnSpc>
              <a:spcAft>
                <a:spcPts val="0"/>
              </a:spcAft>
              <a:buClr>
                <a:schemeClr val="dk1"/>
              </a:buClr>
              <a:buSzPct val="25000"/>
            </a:pPr>
            <a:r>
              <a:rPr lang="en" b="1" dirty="0">
                <a:ea typeface="Arial"/>
                <a:cs typeface="Arial"/>
                <a:sym typeface="Arial"/>
                <a:rtl val="0"/>
              </a:rPr>
              <a:t>Health Literacy is:</a:t>
            </a:r>
          </a:p>
          <a:p>
            <a:pPr>
              <a:lnSpc>
                <a:spcPct val="140000"/>
              </a:lnSpc>
              <a:spcAft>
                <a:spcPts val="0"/>
              </a:spcAft>
              <a:buClr>
                <a:schemeClr val="dk1"/>
              </a:buClr>
              <a:buSzPct val="25000"/>
            </a:pPr>
            <a:r>
              <a:rPr lang="en" dirty="0">
                <a:ea typeface="Arial"/>
                <a:cs typeface="Arial"/>
                <a:sym typeface="Arial"/>
                <a:rtl val="0"/>
              </a:rPr>
              <a:t>The degree to which individuals have the capacity to obtain, process, and understand basic health information and services needed to make appropriate health decisions</a:t>
            </a:r>
          </a:p>
          <a:p>
            <a:endParaRPr lang="en-US" dirty="0"/>
          </a:p>
        </p:txBody>
      </p:sp>
      <p:pic>
        <p:nvPicPr>
          <p:cNvPr id="7" name="Picture 6">
            <a:extLst>
              <a:ext uri="{FF2B5EF4-FFF2-40B4-BE49-F238E27FC236}">
                <a16:creationId xmlns:a16="http://schemas.microsoft.com/office/drawing/2014/main" id="{34368204-CEF1-451B-A600-8EB4B7CC9803}"/>
              </a:ext>
            </a:extLst>
          </p:cNvPr>
          <p:cNvPicPr>
            <a:picLocks noChangeAspect="1"/>
          </p:cNvPicPr>
          <p:nvPr/>
        </p:nvPicPr>
        <p:blipFill>
          <a:blip r:embed="rId3"/>
          <a:stretch>
            <a:fillRect/>
          </a:stretch>
        </p:blipFill>
        <p:spPr>
          <a:xfrm>
            <a:off x="7392144" y="2276872"/>
            <a:ext cx="2662406" cy="3053297"/>
          </a:xfrm>
          <a:prstGeom prst="rect">
            <a:avLst/>
          </a:prstGeom>
        </p:spPr>
      </p:pic>
    </p:spTree>
    <p:extLst>
      <p:ext uri="{BB962C8B-B14F-4D97-AF65-F5344CB8AC3E}">
        <p14:creationId xmlns:p14="http://schemas.microsoft.com/office/powerpoint/2010/main" val="3891727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3585-F129-4FCA-9F5C-D2060B1B2E5A}"/>
              </a:ext>
            </a:extLst>
          </p:cNvPr>
          <p:cNvSpPr>
            <a:spLocks noGrp="1"/>
          </p:cNvSpPr>
          <p:nvPr>
            <p:ph type="title"/>
          </p:nvPr>
        </p:nvSpPr>
        <p:spPr/>
        <p:txBody>
          <a:bodyPr/>
          <a:lstStyle/>
          <a:p>
            <a:r>
              <a:rPr lang="en" dirty="0">
                <a:solidFill>
                  <a:srgbClr val="E63E4D"/>
                </a:solidFill>
                <a:latin typeface="Verdana" panose="020B0604030504040204" pitchFamily="34" charset="0"/>
                <a:sym typeface="Arial"/>
                <a:rtl val="0"/>
              </a:rPr>
              <a:t>Content and Context</a:t>
            </a:r>
            <a:br>
              <a:rPr lang="da-DK" dirty="0">
                <a:solidFill>
                  <a:srgbClr val="E63E4D"/>
                </a:solidFill>
                <a:latin typeface="Verdana" panose="020B0604030504040204" pitchFamily="34" charset="0"/>
              </a:rPr>
            </a:br>
            <a:endParaRPr lang="en-US" dirty="0"/>
          </a:p>
        </p:txBody>
      </p:sp>
      <p:sp>
        <p:nvSpPr>
          <p:cNvPr id="3" name="Date Placeholder 2">
            <a:extLst>
              <a:ext uri="{FF2B5EF4-FFF2-40B4-BE49-F238E27FC236}">
                <a16:creationId xmlns:a16="http://schemas.microsoft.com/office/drawing/2014/main" id="{A532B236-9130-4DA3-B947-A1D1058D3264}"/>
              </a:ext>
            </a:extLst>
          </p:cNvPr>
          <p:cNvSpPr>
            <a:spLocks noGrp="1"/>
          </p:cNvSpPr>
          <p:nvPr>
            <p:ph type="dt" sz="half" idx="10"/>
          </p:nvPr>
        </p:nvSpPr>
        <p:spPr/>
        <p:txBody>
          <a:bodyPr/>
          <a:lstStyle/>
          <a:p>
            <a:fld id="{38AF6AC0-A584-4699-A38E-B7D230F9D472}" type="datetime6">
              <a:rPr lang="da-DK" noProof="0" smtClean="0"/>
              <a:pPr/>
              <a:t>25.1.2019</a:t>
            </a:fld>
            <a:endParaRPr lang="da-DK" noProof="0"/>
          </a:p>
        </p:txBody>
      </p:sp>
      <p:sp>
        <p:nvSpPr>
          <p:cNvPr id="4" name="Slide Number Placeholder 3">
            <a:extLst>
              <a:ext uri="{FF2B5EF4-FFF2-40B4-BE49-F238E27FC236}">
                <a16:creationId xmlns:a16="http://schemas.microsoft.com/office/drawing/2014/main" id="{83BE732F-CD8C-41CB-A9D6-815722552F3D}"/>
              </a:ext>
            </a:extLst>
          </p:cNvPr>
          <p:cNvSpPr>
            <a:spLocks noGrp="1"/>
          </p:cNvSpPr>
          <p:nvPr>
            <p:ph type="sldNum" sz="quarter" idx="12"/>
          </p:nvPr>
        </p:nvSpPr>
        <p:spPr/>
        <p:txBody>
          <a:bodyPr/>
          <a:lstStyle/>
          <a:p>
            <a:r>
              <a:rPr lang="da-DK" noProof="0"/>
              <a:t>Slide </a:t>
            </a:r>
            <a:fld id="{8A58E4B7-0C53-4D1B-89B3-DED3806AF999}" type="slidenum">
              <a:rPr lang="da-DK" noProof="0" smtClean="0"/>
              <a:pPr/>
              <a:t>9</a:t>
            </a:fld>
            <a:endParaRPr lang="da-DK" noProof="0"/>
          </a:p>
        </p:txBody>
      </p:sp>
      <p:sp>
        <p:nvSpPr>
          <p:cNvPr id="5" name="Text Placeholder 4">
            <a:extLst>
              <a:ext uri="{FF2B5EF4-FFF2-40B4-BE49-F238E27FC236}">
                <a16:creationId xmlns:a16="http://schemas.microsoft.com/office/drawing/2014/main" id="{97782315-11A5-4923-8CB6-9CD087048E16}"/>
              </a:ext>
            </a:extLst>
          </p:cNvPr>
          <p:cNvSpPr>
            <a:spLocks noGrp="1"/>
          </p:cNvSpPr>
          <p:nvPr>
            <p:ph type="body" sz="quarter" idx="13"/>
          </p:nvPr>
        </p:nvSpPr>
        <p:spPr>
          <a:xfrm>
            <a:off x="336550" y="1341438"/>
            <a:ext cx="8495754" cy="4823866"/>
          </a:xfrm>
          <a:solidFill>
            <a:schemeClr val="accent4"/>
          </a:solidFill>
        </p:spPr>
        <p:txBody>
          <a:bodyPr/>
          <a:lstStyle/>
          <a:p>
            <a:pPr>
              <a:lnSpc>
                <a:spcPct val="140000"/>
              </a:lnSpc>
              <a:spcAft>
                <a:spcPts val="0"/>
              </a:spcAft>
              <a:buClr>
                <a:schemeClr val="bg1"/>
              </a:buClr>
              <a:buSzPct val="25000"/>
            </a:pPr>
            <a:r>
              <a:rPr lang="en" b="1" dirty="0">
                <a:ea typeface="Arial"/>
                <a:cs typeface="Arial"/>
                <a:sym typeface="Arial"/>
                <a:rtl val="0"/>
              </a:rPr>
              <a:t>Content and context each have an impact on health literacy</a:t>
            </a:r>
          </a:p>
          <a:p>
            <a:pPr>
              <a:lnSpc>
                <a:spcPct val="140000"/>
              </a:lnSpc>
              <a:spcAft>
                <a:spcPts val="600"/>
              </a:spcAft>
              <a:buClr>
                <a:schemeClr val="bg1"/>
              </a:buClr>
              <a:buSzPct val="25000"/>
            </a:pPr>
            <a:r>
              <a:rPr lang="en" dirty="0">
                <a:ea typeface="Arial"/>
                <a:cs typeface="Arial"/>
                <a:sym typeface="Arial"/>
                <a:rtl val="0"/>
              </a:rPr>
              <a:t>Different health contexts require different knowledge bases</a:t>
            </a:r>
          </a:p>
          <a:p>
            <a:pPr marL="342900" indent="-342900">
              <a:spcAft>
                <a:spcPts val="600"/>
              </a:spcAft>
              <a:buClr>
                <a:schemeClr val="bg1"/>
              </a:buClr>
              <a:buSzPct val="100000"/>
              <a:buFont typeface="Arial" panose="020B0604020202020204" pitchFamily="34" charset="0"/>
              <a:buChar char="•"/>
            </a:pPr>
            <a:r>
              <a:rPr lang="en" dirty="0">
                <a:ea typeface="Arial"/>
                <a:cs typeface="Arial"/>
                <a:sym typeface="Arial"/>
                <a:rtl val="0"/>
              </a:rPr>
              <a:t>A patient with above-average health literacy may have poor health literacy skills when confronted with a new health context that contains novel content.</a:t>
            </a:r>
          </a:p>
          <a:p>
            <a:pPr marL="342900" indent="-342900">
              <a:spcAft>
                <a:spcPts val="600"/>
              </a:spcAft>
              <a:buClr>
                <a:schemeClr val="bg1"/>
              </a:buClr>
              <a:buSzPct val="100000"/>
              <a:buFont typeface="Arial" panose="020B0604020202020204" pitchFamily="34" charset="0"/>
              <a:buChar char="•"/>
            </a:pPr>
            <a:r>
              <a:rPr lang="en" dirty="0">
                <a:ea typeface="Arial"/>
                <a:cs typeface="Arial"/>
                <a:sym typeface="Arial"/>
                <a:rtl val="0"/>
              </a:rPr>
              <a:t>A new patient, regardless of low literacy risk factors, should be counseled using plain language and material consistent with low health literacy levels, as the contect and context of the situation may be novel.</a:t>
            </a:r>
            <a:r>
              <a:rPr lang="en" dirty="0">
                <a:solidFill>
                  <a:srgbClr val="A1A19F"/>
                </a:solidFill>
                <a:latin typeface="Georgia" panose="02040502050405020303" pitchFamily="18" charset="0"/>
              </a:rPr>
              <a:t>                         </a:t>
            </a:r>
            <a:r>
              <a:rPr lang="en" sz="2000" dirty="0"/>
              <a:t>McCaffery et al. (2012)</a:t>
            </a:r>
          </a:p>
          <a:p>
            <a:pPr marL="342900" indent="-342900">
              <a:spcAft>
                <a:spcPts val="600"/>
              </a:spcAft>
              <a:buClr>
                <a:schemeClr val="bg1"/>
              </a:buClr>
              <a:buSzPct val="100000"/>
              <a:buFont typeface="Arial" panose="020B0604020202020204" pitchFamily="34" charset="0"/>
              <a:buChar char="•"/>
            </a:pPr>
            <a:endParaRPr lang="en" dirty="0">
              <a:ea typeface="Arial"/>
              <a:cs typeface="Arial"/>
              <a:sym typeface="Arial"/>
              <a:rtl val="0"/>
            </a:endParaRPr>
          </a:p>
          <a:p>
            <a:pPr marL="342900" indent="-342900">
              <a:buClr>
                <a:schemeClr val="bg1"/>
              </a:buClr>
              <a:buFont typeface="Arial" panose="020B0604020202020204" pitchFamily="34" charset="0"/>
              <a:buChar char="•"/>
            </a:pPr>
            <a:endParaRPr lang="en-US" dirty="0"/>
          </a:p>
        </p:txBody>
      </p:sp>
      <p:pic>
        <p:nvPicPr>
          <p:cNvPr id="7" name="Shape 155">
            <a:extLst>
              <a:ext uri="{FF2B5EF4-FFF2-40B4-BE49-F238E27FC236}">
                <a16:creationId xmlns:a16="http://schemas.microsoft.com/office/drawing/2014/main" id="{EB459DBB-A0A8-4FA2-B1C3-36D938867459}"/>
              </a:ext>
            </a:extLst>
          </p:cNvPr>
          <p:cNvPicPr preferRelativeResize="0"/>
          <p:nvPr/>
        </p:nvPicPr>
        <p:blipFill>
          <a:blip r:embed="rId3">
            <a:alphaModFix/>
          </a:blip>
          <a:stretch>
            <a:fillRect/>
          </a:stretch>
        </p:blipFill>
        <p:spPr>
          <a:xfrm>
            <a:off x="9166551" y="3700800"/>
            <a:ext cx="1332116" cy="1674845"/>
          </a:xfrm>
          <a:prstGeom prst="rect">
            <a:avLst/>
          </a:prstGeom>
          <a:noFill/>
          <a:ln>
            <a:noFill/>
          </a:ln>
        </p:spPr>
      </p:pic>
      <p:sp>
        <p:nvSpPr>
          <p:cNvPr id="8" name="Oval Callout 8">
            <a:extLst>
              <a:ext uri="{FF2B5EF4-FFF2-40B4-BE49-F238E27FC236}">
                <a16:creationId xmlns:a16="http://schemas.microsoft.com/office/drawing/2014/main" id="{B352BC42-8F00-45CB-83C3-C4685B22F1A5}"/>
              </a:ext>
            </a:extLst>
          </p:cNvPr>
          <p:cNvSpPr/>
          <p:nvPr/>
        </p:nvSpPr>
        <p:spPr>
          <a:xfrm>
            <a:off x="10317848" y="2425847"/>
            <a:ext cx="1720538" cy="1071570"/>
          </a:xfrm>
          <a:prstGeom prst="wedgeEllipseCallout">
            <a:avLst>
              <a:gd name="adj1" fmla="val -58266"/>
              <a:gd name="adj2" fmla="val 56849"/>
            </a:avLst>
          </a:prstGeom>
          <a:solidFill>
            <a:srgbClr val="A1A19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400" dirty="0"/>
              <a:t>I </a:t>
            </a:r>
            <a:r>
              <a:rPr lang="da-DK" sz="1400" dirty="0" err="1"/>
              <a:t>need</a:t>
            </a:r>
            <a:r>
              <a:rPr lang="da-DK" sz="1400" dirty="0"/>
              <a:t> a </a:t>
            </a:r>
            <a:r>
              <a:rPr lang="da-DK" sz="1400" dirty="0" err="1"/>
              <a:t>cochlear</a:t>
            </a:r>
            <a:r>
              <a:rPr lang="da-DK" sz="1400" dirty="0"/>
              <a:t> WHAT?</a:t>
            </a:r>
          </a:p>
        </p:txBody>
      </p:sp>
    </p:spTree>
    <p:extLst>
      <p:ext uri="{BB962C8B-B14F-4D97-AF65-F5344CB8AC3E}">
        <p14:creationId xmlns:p14="http://schemas.microsoft.com/office/powerpoint/2010/main" val="1822946986"/>
      </p:ext>
    </p:extLst>
  </p:cSld>
  <p:clrMapOvr>
    <a:masterClrMapping/>
  </p:clrMapOvr>
</p:sld>
</file>

<file path=ppt/theme/theme1.xml><?xml version="1.0" encoding="utf-8"?>
<a:theme xmlns:a="http://schemas.openxmlformats.org/drawingml/2006/main" name="IDAinstitute (2)">
  <a:themeElements>
    <a:clrScheme name="Custom 1">
      <a:dk1>
        <a:srgbClr val="000000"/>
      </a:dk1>
      <a:lt1>
        <a:srgbClr val="FFFFFF"/>
      </a:lt1>
      <a:dk2>
        <a:srgbClr val="898989"/>
      </a:dk2>
      <a:lt2>
        <a:srgbClr val="CECECE"/>
      </a:lt2>
      <a:accent1>
        <a:srgbClr val="0098AA"/>
      </a:accent1>
      <a:accent2>
        <a:srgbClr val="E63E4D"/>
      </a:accent2>
      <a:accent3>
        <a:srgbClr val="A1ABD3"/>
      </a:accent3>
      <a:accent4>
        <a:srgbClr val="676696"/>
      </a:accent4>
      <a:accent5>
        <a:srgbClr val="CECECE"/>
      </a:accent5>
      <a:accent6>
        <a:srgbClr val="F5A52B"/>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144000" tIns="144000" rIns="144000" bIns="144000" rtlCol="0" anchor="t">
        <a:normAutofit/>
      </a:bodyPr>
      <a:lstStyle>
        <a:defPPr>
          <a:defRPr sz="1400" dirty="0" smtClean="0">
            <a:latin typeface="Georgia" pitchFamily="18" charset="0"/>
          </a:defRPr>
        </a:defPPr>
      </a:lstStyle>
      <a:style>
        <a:lnRef idx="1">
          <a:schemeClr val="accent1"/>
        </a:lnRef>
        <a:fillRef idx="3">
          <a:schemeClr val="accent1"/>
        </a:fillRef>
        <a:effectRef idx="2">
          <a:schemeClr val="accent1"/>
        </a:effectRef>
        <a:fontRef idx="minor">
          <a:schemeClr val="lt1"/>
        </a:fontRef>
      </a: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144000" tIns="144000" rIns="144000" bIns="144000" rtlCol="0">
        <a:normAutofit/>
      </a:bodyPr>
      <a:lstStyle>
        <a:defPPr>
          <a:defRPr sz="1400" dirty="0" smtClean="0">
            <a:latin typeface="Georgia" pitchFamily="18" charset="0"/>
          </a:defRPr>
        </a:defPPr>
      </a:lstStyle>
    </a:txDef>
  </a:objectDefaults>
  <a:extraClrSchemeLst/>
  <a:extLst>
    <a:ext uri="{05A4C25C-085E-4340-85A3-A5531E510DB2}">
      <thm15:themeFamily xmlns:thm15="http://schemas.microsoft.com/office/thememl/2012/main" name="Ida Presentation Template 2017.potx" id="{5EC3D8ED-DE24-429D-A6AF-CF1C7C049FFA}" vid="{B0453E79-3CB6-4652-AE68-DDF57EFA06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226</TotalTime>
  <Words>10274</Words>
  <Application>Microsoft Office PowerPoint</Application>
  <PresentationFormat>Widescreen</PresentationFormat>
  <Paragraphs>815</Paragraphs>
  <Slides>41</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Georgia</vt:lpstr>
      <vt:lpstr>Gotham Light</vt:lpstr>
      <vt:lpstr>Verdana</vt:lpstr>
      <vt:lpstr>Wingdings</vt:lpstr>
      <vt:lpstr>IDAinstitute (2)</vt:lpstr>
      <vt:lpstr>Health Literacy and Hearing Healthcare </vt:lpstr>
      <vt:lpstr>GOALS</vt:lpstr>
      <vt:lpstr>Single Item Literacy Screener (SILS)  </vt:lpstr>
      <vt:lpstr>Class Activity</vt:lpstr>
      <vt:lpstr>Ethnography/Re-Enactment </vt:lpstr>
      <vt:lpstr>Literacy and Its Components </vt:lpstr>
      <vt:lpstr>What Does Literacy Look Like Globally? </vt:lpstr>
      <vt:lpstr>What Is Health Literacy? </vt:lpstr>
      <vt:lpstr>Content and Context </vt:lpstr>
      <vt:lpstr>Health and Literacy </vt:lpstr>
      <vt:lpstr>Health Literacy Affects People’s Ability To: </vt:lpstr>
      <vt:lpstr>Health Literacy Across the Globe</vt:lpstr>
      <vt:lpstr>Low Health Literacy: At-Risk Populations </vt:lpstr>
      <vt:lpstr>Low Health Literacy:  Implications for Hearing Health</vt:lpstr>
      <vt:lpstr>Discussion point</vt:lpstr>
      <vt:lpstr>Discussion point</vt:lpstr>
      <vt:lpstr>Medical Vocabulary Knowledge</vt:lpstr>
      <vt:lpstr>Recall, Comprehension &amp; Health Literacy </vt:lpstr>
      <vt:lpstr>Ethnography: What Did Kathleen’s Mother  Understand?</vt:lpstr>
      <vt:lpstr>Health Literacy: The Right to Understand </vt:lpstr>
      <vt:lpstr>Impact of Health Literacy on Patient Understanding &amp; Counseling in Audiology</vt:lpstr>
      <vt:lpstr>Methods</vt:lpstr>
      <vt:lpstr>Results </vt:lpstr>
      <vt:lpstr>Hearing Aid User Guides: Suitability for Older Adults</vt:lpstr>
      <vt:lpstr>Hearing Aid User Guides: Suitability for Older Adults </vt:lpstr>
      <vt:lpstr>Results Caposecco, Hickson &amp; Meyer, 2012</vt:lpstr>
      <vt:lpstr>Health Literacy &amp; Patient Instructional Brochures </vt:lpstr>
      <vt:lpstr>Suggestions </vt:lpstr>
      <vt:lpstr>Implications</vt:lpstr>
      <vt:lpstr>Plain Language: Clear Communication </vt:lpstr>
      <vt:lpstr>Plain Language: Oral </vt:lpstr>
      <vt:lpstr>Plain Language: Printed </vt:lpstr>
      <vt:lpstr>Health Literate Hearing Information? </vt:lpstr>
      <vt:lpstr>What Does Health Literate Patient Information Look Like? </vt:lpstr>
      <vt:lpstr>Plain Language: Web-Based</vt:lpstr>
      <vt:lpstr>Health Literate Hearing Information? </vt:lpstr>
      <vt:lpstr>Health Literate Hearing Information? </vt:lpstr>
      <vt:lpstr>Benefits of Optimizing Health Literacy </vt:lpstr>
      <vt:lpstr>Summary </vt:lpstr>
      <vt:lpstr>Reflection Moment</vt:lpstr>
      <vt:lpstr>Homework</vt:lpstr>
    </vt:vector>
  </TitlesOfParts>
  <Company>William Demant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Literacy and Hearing  Healthcare </dc:title>
  <dc:creator>Anne Hedvig Westenholz</dc:creator>
  <cp:lastModifiedBy>Anne Hedvig Westenholz</cp:lastModifiedBy>
  <cp:revision>19</cp:revision>
  <cp:lastPrinted>2008-08-26T10:39:23Z</cp:lastPrinted>
  <dcterms:created xsi:type="dcterms:W3CDTF">2018-07-13T08:14:10Z</dcterms:created>
  <dcterms:modified xsi:type="dcterms:W3CDTF">2019-01-25T10:07:05Z</dcterms:modified>
</cp:coreProperties>
</file>