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72" r:id="rId2"/>
    <p:sldId id="323" r:id="rId3"/>
    <p:sldId id="324" r:id="rId4"/>
    <p:sldId id="325" r:id="rId5"/>
    <p:sldId id="326" r:id="rId6"/>
    <p:sldId id="327" r:id="rId7"/>
    <p:sldId id="328" r:id="rId8"/>
    <p:sldId id="329" r:id="rId9"/>
    <p:sldId id="303" r:id="rId10"/>
    <p:sldId id="330" r:id="rId11"/>
    <p:sldId id="331" r:id="rId12"/>
    <p:sldId id="332" r:id="rId13"/>
    <p:sldId id="307" r:id="rId14"/>
    <p:sldId id="308" r:id="rId15"/>
    <p:sldId id="333" r:id="rId16"/>
    <p:sldId id="310" r:id="rId17"/>
    <p:sldId id="311" r:id="rId18"/>
    <p:sldId id="312" r:id="rId19"/>
    <p:sldId id="313" r:id="rId20"/>
    <p:sldId id="334" r:id="rId21"/>
    <p:sldId id="335" r:id="rId22"/>
    <p:sldId id="336" r:id="rId23"/>
    <p:sldId id="337" r:id="rId24"/>
    <p:sldId id="338" r:id="rId25"/>
    <p:sldId id="339" r:id="rId26"/>
    <p:sldId id="320" r:id="rId27"/>
    <p:sldId id="340" r:id="rId28"/>
    <p:sldId id="341" r:id="rId29"/>
  </p:sldIdLst>
  <p:sldSz cx="12192000" cy="6858000"/>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696"/>
    <a:srgbClr val="D0D3E7"/>
    <a:srgbClr val="CECECE"/>
    <a:srgbClr val="EFD096"/>
    <a:srgbClr val="B1B1C8"/>
    <a:srgbClr val="DE9DA4"/>
    <a:srgbClr val="99CAD3"/>
    <a:srgbClr val="EBEBEB"/>
    <a:srgbClr val="B2B2B2"/>
    <a:srgbClr val="489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014" autoAdjust="0"/>
  </p:normalViewPr>
  <p:slideViewPr>
    <p:cSldViewPr showGuides="1">
      <p:cViewPr varScale="1">
        <p:scale>
          <a:sx n="113" d="100"/>
          <a:sy n="113" d="100"/>
        </p:scale>
        <p:origin x="258" y="96"/>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9B6DA-A78A-D549-A401-B70ED526280C}" type="doc">
      <dgm:prSet loTypeId="urn:microsoft.com/office/officeart/2005/8/layout/vList3" loCatId="" qsTypeId="urn:microsoft.com/office/officeart/2005/8/quickstyle/simple4" qsCatId="simple" csTypeId="urn:microsoft.com/office/officeart/2005/8/colors/accent1_2" csCatId="accent1" phldr="1"/>
      <dgm:spPr/>
    </dgm:pt>
    <dgm:pt modelId="{1C848719-B709-7343-98F4-F5C95154DAE5}">
      <dgm:prSet phldrT="[Text]"/>
      <dgm:spPr>
        <a:solidFill>
          <a:srgbClr val="0098B3"/>
        </a:solidFill>
      </dgm:spPr>
      <dgm:t>
        <a:bodyPr/>
        <a:lstStyle/>
        <a:p>
          <a:r>
            <a:rPr lang="en-US" dirty="0"/>
            <a:t>Preparation</a:t>
          </a:r>
        </a:p>
      </dgm:t>
    </dgm:pt>
    <dgm:pt modelId="{E47729D3-7766-2A4E-AB28-A6C2E41A7365}" type="parTrans" cxnId="{A405A878-61B8-114A-8D9F-E4514B9565CC}">
      <dgm:prSet/>
      <dgm:spPr/>
      <dgm:t>
        <a:bodyPr/>
        <a:lstStyle/>
        <a:p>
          <a:endParaRPr lang="en-US"/>
        </a:p>
      </dgm:t>
    </dgm:pt>
    <dgm:pt modelId="{5BB620F4-D9BD-2842-9769-77D09EEC3CEB}" type="sibTrans" cxnId="{A405A878-61B8-114A-8D9F-E4514B9565CC}">
      <dgm:prSet/>
      <dgm:spPr/>
      <dgm:t>
        <a:bodyPr/>
        <a:lstStyle/>
        <a:p>
          <a:endParaRPr lang="en-US"/>
        </a:p>
      </dgm:t>
    </dgm:pt>
    <dgm:pt modelId="{A332BEDF-F0D5-4645-8D82-388FC4CB79C1}">
      <dgm:prSet phldrT="[Text]"/>
      <dgm:spPr>
        <a:solidFill>
          <a:srgbClr val="E63E4D"/>
        </a:solidFill>
      </dgm:spPr>
      <dgm:t>
        <a:bodyPr/>
        <a:lstStyle/>
        <a:p>
          <a:r>
            <a:rPr lang="en-US" dirty="0"/>
            <a:t>Establishing Initial Rapport</a:t>
          </a:r>
        </a:p>
      </dgm:t>
    </dgm:pt>
    <dgm:pt modelId="{9B0DCCE8-160B-DD48-930B-A36EE6D977D2}" type="parTrans" cxnId="{60A6C9D8-5394-CD4F-A6C9-A19200B48117}">
      <dgm:prSet/>
      <dgm:spPr/>
      <dgm:t>
        <a:bodyPr/>
        <a:lstStyle/>
        <a:p>
          <a:endParaRPr lang="en-US"/>
        </a:p>
      </dgm:t>
    </dgm:pt>
    <dgm:pt modelId="{029322CA-6FCB-9646-9FAC-D832A13AE5A3}" type="sibTrans" cxnId="{60A6C9D8-5394-CD4F-A6C9-A19200B48117}">
      <dgm:prSet/>
      <dgm:spPr/>
      <dgm:t>
        <a:bodyPr/>
        <a:lstStyle/>
        <a:p>
          <a:endParaRPr lang="en-US"/>
        </a:p>
      </dgm:t>
    </dgm:pt>
    <dgm:pt modelId="{F388B921-8809-A442-A909-DC89DDD5C0D3}">
      <dgm:prSet phldrT="[Text]"/>
      <dgm:spPr>
        <a:solidFill>
          <a:schemeClr val="accent6"/>
        </a:solidFill>
      </dgm:spPr>
      <dgm:t>
        <a:bodyPr/>
        <a:lstStyle/>
        <a:p>
          <a:r>
            <a:rPr lang="en-US" dirty="0"/>
            <a:t>Identify the reason(s) for the consultation</a:t>
          </a:r>
        </a:p>
      </dgm:t>
    </dgm:pt>
    <dgm:pt modelId="{976F25BB-72C6-C442-8F93-A45C55CFB714}" type="parTrans" cxnId="{D316029F-43D7-4C4B-9FCA-87056DF35E1D}">
      <dgm:prSet/>
      <dgm:spPr/>
      <dgm:t>
        <a:bodyPr/>
        <a:lstStyle/>
        <a:p>
          <a:endParaRPr lang="en-US"/>
        </a:p>
      </dgm:t>
    </dgm:pt>
    <dgm:pt modelId="{F6A4C4EC-AF40-2C4E-82D6-40BD445A52C5}" type="sibTrans" cxnId="{D316029F-43D7-4C4B-9FCA-87056DF35E1D}">
      <dgm:prSet/>
      <dgm:spPr/>
      <dgm:t>
        <a:bodyPr/>
        <a:lstStyle/>
        <a:p>
          <a:endParaRPr lang="en-US"/>
        </a:p>
      </dgm:t>
    </dgm:pt>
    <dgm:pt modelId="{ACB7E279-EF33-BD4D-A640-6DF1F0DB5936}" type="pres">
      <dgm:prSet presAssocID="{D509B6DA-A78A-D549-A401-B70ED526280C}" presName="linearFlow" presStyleCnt="0">
        <dgm:presLayoutVars>
          <dgm:dir/>
          <dgm:resizeHandles val="exact"/>
        </dgm:presLayoutVars>
      </dgm:prSet>
      <dgm:spPr/>
    </dgm:pt>
    <dgm:pt modelId="{8FD0DE9D-B8C4-4346-ABDC-95386AF21115}" type="pres">
      <dgm:prSet presAssocID="{1C848719-B709-7343-98F4-F5C95154DAE5}" presName="composite" presStyleCnt="0"/>
      <dgm:spPr/>
    </dgm:pt>
    <dgm:pt modelId="{90BA0132-F2B9-BB4D-99A2-FC49A8CB6B9E}" type="pres">
      <dgm:prSet presAssocID="{1C848719-B709-7343-98F4-F5C95154DAE5}" presName="imgShp" presStyleLbl="fgImgPlace1" presStyleIdx="0" presStyleCnt="3"/>
      <dgm:spPr/>
    </dgm:pt>
    <dgm:pt modelId="{0252EB32-8CD9-B942-B1DA-94D95C7516F9}" type="pres">
      <dgm:prSet presAssocID="{1C848719-B709-7343-98F4-F5C95154DAE5}" presName="txShp" presStyleLbl="node1" presStyleIdx="0" presStyleCnt="3">
        <dgm:presLayoutVars>
          <dgm:bulletEnabled val="1"/>
        </dgm:presLayoutVars>
      </dgm:prSet>
      <dgm:spPr/>
    </dgm:pt>
    <dgm:pt modelId="{4B82C28F-C477-C44D-9C56-1517F3174CB6}" type="pres">
      <dgm:prSet presAssocID="{5BB620F4-D9BD-2842-9769-77D09EEC3CEB}" presName="spacing" presStyleCnt="0"/>
      <dgm:spPr/>
    </dgm:pt>
    <dgm:pt modelId="{E87E1B48-C515-C746-B3CE-6C414D348925}" type="pres">
      <dgm:prSet presAssocID="{A332BEDF-F0D5-4645-8D82-388FC4CB79C1}" presName="composite" presStyleCnt="0"/>
      <dgm:spPr/>
    </dgm:pt>
    <dgm:pt modelId="{361136B4-0C2C-F14F-8ECA-DD14436DA8CF}" type="pres">
      <dgm:prSet presAssocID="{A332BEDF-F0D5-4645-8D82-388FC4CB79C1}" presName="imgShp" presStyleLbl="fgImgPlace1" presStyleIdx="1" presStyleCnt="3"/>
      <dgm:spPr/>
    </dgm:pt>
    <dgm:pt modelId="{A7644E63-3F9A-F645-A8BF-6489CAA59E24}" type="pres">
      <dgm:prSet presAssocID="{A332BEDF-F0D5-4645-8D82-388FC4CB79C1}" presName="txShp" presStyleLbl="node1" presStyleIdx="1" presStyleCnt="3">
        <dgm:presLayoutVars>
          <dgm:bulletEnabled val="1"/>
        </dgm:presLayoutVars>
      </dgm:prSet>
      <dgm:spPr/>
    </dgm:pt>
    <dgm:pt modelId="{5AC6BB18-99B3-034B-8E0B-8C817D4593C6}" type="pres">
      <dgm:prSet presAssocID="{029322CA-6FCB-9646-9FAC-D832A13AE5A3}" presName="spacing" presStyleCnt="0"/>
      <dgm:spPr/>
    </dgm:pt>
    <dgm:pt modelId="{F8F38D78-D3B8-AE49-A467-6BB760A8A62C}" type="pres">
      <dgm:prSet presAssocID="{F388B921-8809-A442-A909-DC89DDD5C0D3}" presName="composite" presStyleCnt="0"/>
      <dgm:spPr/>
    </dgm:pt>
    <dgm:pt modelId="{D1FB3087-A74B-0B46-9A9D-D8A4EDE89C4E}" type="pres">
      <dgm:prSet presAssocID="{F388B921-8809-A442-A909-DC89DDD5C0D3}" presName="imgShp" presStyleLbl="fgImgPlace1" presStyleIdx="2" presStyleCnt="3"/>
      <dgm:spPr/>
    </dgm:pt>
    <dgm:pt modelId="{D28ECF43-DA55-3B4C-A4F3-B6B9548B1E3A}" type="pres">
      <dgm:prSet presAssocID="{F388B921-8809-A442-A909-DC89DDD5C0D3}" presName="txShp" presStyleLbl="node1" presStyleIdx="2" presStyleCnt="3">
        <dgm:presLayoutVars>
          <dgm:bulletEnabled val="1"/>
        </dgm:presLayoutVars>
      </dgm:prSet>
      <dgm:spPr/>
    </dgm:pt>
  </dgm:ptLst>
  <dgm:cxnLst>
    <dgm:cxn modelId="{9C6FC447-BB08-DE4A-A40A-B4BAEE198833}" type="presOf" srcId="{1C848719-B709-7343-98F4-F5C95154DAE5}" destId="{0252EB32-8CD9-B942-B1DA-94D95C7516F9}" srcOrd="0" destOrd="0" presId="urn:microsoft.com/office/officeart/2005/8/layout/vList3"/>
    <dgm:cxn modelId="{8FF41C6C-77E3-8E45-9C23-524F74CEB2B8}" type="presOf" srcId="{F388B921-8809-A442-A909-DC89DDD5C0D3}" destId="{D28ECF43-DA55-3B4C-A4F3-B6B9548B1E3A}" srcOrd="0" destOrd="0" presId="urn:microsoft.com/office/officeart/2005/8/layout/vList3"/>
    <dgm:cxn modelId="{93367B73-6FCF-2441-9AC1-533161F7B121}" type="presOf" srcId="{D509B6DA-A78A-D549-A401-B70ED526280C}" destId="{ACB7E279-EF33-BD4D-A640-6DF1F0DB5936}" srcOrd="0" destOrd="0" presId="urn:microsoft.com/office/officeart/2005/8/layout/vList3"/>
    <dgm:cxn modelId="{A405A878-61B8-114A-8D9F-E4514B9565CC}" srcId="{D509B6DA-A78A-D549-A401-B70ED526280C}" destId="{1C848719-B709-7343-98F4-F5C95154DAE5}" srcOrd="0" destOrd="0" parTransId="{E47729D3-7766-2A4E-AB28-A6C2E41A7365}" sibTransId="{5BB620F4-D9BD-2842-9769-77D09EEC3CEB}"/>
    <dgm:cxn modelId="{D316029F-43D7-4C4B-9FCA-87056DF35E1D}" srcId="{D509B6DA-A78A-D549-A401-B70ED526280C}" destId="{F388B921-8809-A442-A909-DC89DDD5C0D3}" srcOrd="2" destOrd="0" parTransId="{976F25BB-72C6-C442-8F93-A45C55CFB714}" sibTransId="{F6A4C4EC-AF40-2C4E-82D6-40BD445A52C5}"/>
    <dgm:cxn modelId="{60A6C9D8-5394-CD4F-A6C9-A19200B48117}" srcId="{D509B6DA-A78A-D549-A401-B70ED526280C}" destId="{A332BEDF-F0D5-4645-8D82-388FC4CB79C1}" srcOrd="1" destOrd="0" parTransId="{9B0DCCE8-160B-DD48-930B-A36EE6D977D2}" sibTransId="{029322CA-6FCB-9646-9FAC-D832A13AE5A3}"/>
    <dgm:cxn modelId="{7B9712F5-981C-7245-B7FA-CE728053DF6F}" type="presOf" srcId="{A332BEDF-F0D5-4645-8D82-388FC4CB79C1}" destId="{A7644E63-3F9A-F645-A8BF-6489CAA59E24}" srcOrd="0" destOrd="0" presId="urn:microsoft.com/office/officeart/2005/8/layout/vList3"/>
    <dgm:cxn modelId="{728EAEF9-7A72-174C-BF3B-EA5FE0BE5BD7}" type="presParOf" srcId="{ACB7E279-EF33-BD4D-A640-6DF1F0DB5936}" destId="{8FD0DE9D-B8C4-4346-ABDC-95386AF21115}" srcOrd="0" destOrd="0" presId="urn:microsoft.com/office/officeart/2005/8/layout/vList3"/>
    <dgm:cxn modelId="{6910363E-ABDD-9846-9B13-3EAC4791B7C7}" type="presParOf" srcId="{8FD0DE9D-B8C4-4346-ABDC-95386AF21115}" destId="{90BA0132-F2B9-BB4D-99A2-FC49A8CB6B9E}" srcOrd="0" destOrd="0" presId="urn:microsoft.com/office/officeart/2005/8/layout/vList3"/>
    <dgm:cxn modelId="{F312ABDF-FA76-6F40-84FC-3865DFA6A65A}" type="presParOf" srcId="{8FD0DE9D-B8C4-4346-ABDC-95386AF21115}" destId="{0252EB32-8CD9-B942-B1DA-94D95C7516F9}" srcOrd="1" destOrd="0" presId="urn:microsoft.com/office/officeart/2005/8/layout/vList3"/>
    <dgm:cxn modelId="{C535D98F-3EAF-DE4E-B848-9A9724140B60}" type="presParOf" srcId="{ACB7E279-EF33-BD4D-A640-6DF1F0DB5936}" destId="{4B82C28F-C477-C44D-9C56-1517F3174CB6}" srcOrd="1" destOrd="0" presId="urn:microsoft.com/office/officeart/2005/8/layout/vList3"/>
    <dgm:cxn modelId="{4E7DE34E-D7CF-2A43-8467-696EB3F8892E}" type="presParOf" srcId="{ACB7E279-EF33-BD4D-A640-6DF1F0DB5936}" destId="{E87E1B48-C515-C746-B3CE-6C414D348925}" srcOrd="2" destOrd="0" presId="urn:microsoft.com/office/officeart/2005/8/layout/vList3"/>
    <dgm:cxn modelId="{FF41290B-4853-C84B-B9CD-78F6D429C146}" type="presParOf" srcId="{E87E1B48-C515-C746-B3CE-6C414D348925}" destId="{361136B4-0C2C-F14F-8ECA-DD14436DA8CF}" srcOrd="0" destOrd="0" presId="urn:microsoft.com/office/officeart/2005/8/layout/vList3"/>
    <dgm:cxn modelId="{95D32D0B-173A-D842-8AFE-E4F9A53C00C4}" type="presParOf" srcId="{E87E1B48-C515-C746-B3CE-6C414D348925}" destId="{A7644E63-3F9A-F645-A8BF-6489CAA59E24}" srcOrd="1" destOrd="0" presId="urn:microsoft.com/office/officeart/2005/8/layout/vList3"/>
    <dgm:cxn modelId="{9301224E-C41C-8E45-B137-0FC8393F73F1}" type="presParOf" srcId="{ACB7E279-EF33-BD4D-A640-6DF1F0DB5936}" destId="{5AC6BB18-99B3-034B-8E0B-8C817D4593C6}" srcOrd="3" destOrd="0" presId="urn:microsoft.com/office/officeart/2005/8/layout/vList3"/>
    <dgm:cxn modelId="{0E1B96FE-64C8-7747-94D7-A6E36373765F}" type="presParOf" srcId="{ACB7E279-EF33-BD4D-A640-6DF1F0DB5936}" destId="{F8F38D78-D3B8-AE49-A467-6BB760A8A62C}" srcOrd="4" destOrd="0" presId="urn:microsoft.com/office/officeart/2005/8/layout/vList3"/>
    <dgm:cxn modelId="{A52DA103-645F-6144-97E6-30F0A91AFA31}" type="presParOf" srcId="{F8F38D78-D3B8-AE49-A467-6BB760A8A62C}" destId="{D1FB3087-A74B-0B46-9A9D-D8A4EDE89C4E}" srcOrd="0" destOrd="0" presId="urn:microsoft.com/office/officeart/2005/8/layout/vList3"/>
    <dgm:cxn modelId="{96715AA0-5A1E-A349-86D0-07B52B1F2D27}" type="presParOf" srcId="{F8F38D78-D3B8-AE49-A467-6BB760A8A62C}" destId="{D28ECF43-DA55-3B4C-A4F3-B6B9548B1E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9B6DA-A78A-D549-A401-B70ED526280C}" type="doc">
      <dgm:prSet loTypeId="urn:microsoft.com/office/officeart/2005/8/layout/vList3" loCatId="" qsTypeId="urn:microsoft.com/office/officeart/2005/8/quickstyle/simple4" qsCatId="simple" csTypeId="urn:microsoft.com/office/officeart/2005/8/colors/accent1_2" csCatId="accent1" phldr="1"/>
      <dgm:spPr/>
    </dgm:pt>
    <dgm:pt modelId="{1C848719-B709-7343-98F4-F5C95154DAE5}">
      <dgm:prSet phldrT="[Text]"/>
      <dgm:spPr>
        <a:solidFill>
          <a:schemeClr val="accent4"/>
        </a:solidFill>
      </dgm:spPr>
      <dgm:t>
        <a:bodyPr/>
        <a:lstStyle/>
        <a:p>
          <a:r>
            <a:rPr lang="en-US" dirty="0"/>
            <a:t>Biomedical Perspective</a:t>
          </a:r>
        </a:p>
      </dgm:t>
    </dgm:pt>
    <dgm:pt modelId="{E47729D3-7766-2A4E-AB28-A6C2E41A7365}" type="parTrans" cxnId="{A405A878-61B8-114A-8D9F-E4514B9565CC}">
      <dgm:prSet/>
      <dgm:spPr/>
      <dgm:t>
        <a:bodyPr/>
        <a:lstStyle/>
        <a:p>
          <a:endParaRPr lang="en-US"/>
        </a:p>
      </dgm:t>
    </dgm:pt>
    <dgm:pt modelId="{5BB620F4-D9BD-2842-9769-77D09EEC3CEB}" type="sibTrans" cxnId="{A405A878-61B8-114A-8D9F-E4514B9565CC}">
      <dgm:prSet/>
      <dgm:spPr/>
      <dgm:t>
        <a:bodyPr/>
        <a:lstStyle/>
        <a:p>
          <a:endParaRPr lang="en-US"/>
        </a:p>
      </dgm:t>
    </dgm:pt>
    <dgm:pt modelId="{A332BEDF-F0D5-4645-8D82-388FC4CB79C1}">
      <dgm:prSet phldrT="[Text]"/>
      <dgm:spPr>
        <a:solidFill>
          <a:schemeClr val="accent6"/>
        </a:solidFill>
      </dgm:spPr>
      <dgm:t>
        <a:bodyPr/>
        <a:lstStyle/>
        <a:p>
          <a:r>
            <a:rPr lang="en-US" dirty="0"/>
            <a:t>The Patient Perspective</a:t>
          </a:r>
        </a:p>
      </dgm:t>
    </dgm:pt>
    <dgm:pt modelId="{9B0DCCE8-160B-DD48-930B-A36EE6D977D2}" type="parTrans" cxnId="{60A6C9D8-5394-CD4F-A6C9-A19200B48117}">
      <dgm:prSet/>
      <dgm:spPr/>
      <dgm:t>
        <a:bodyPr/>
        <a:lstStyle/>
        <a:p>
          <a:endParaRPr lang="en-US"/>
        </a:p>
      </dgm:t>
    </dgm:pt>
    <dgm:pt modelId="{029322CA-6FCB-9646-9FAC-D832A13AE5A3}" type="sibTrans" cxnId="{60A6C9D8-5394-CD4F-A6C9-A19200B48117}">
      <dgm:prSet/>
      <dgm:spPr/>
      <dgm:t>
        <a:bodyPr/>
        <a:lstStyle/>
        <a:p>
          <a:endParaRPr lang="en-US"/>
        </a:p>
      </dgm:t>
    </dgm:pt>
    <dgm:pt modelId="{F388B921-8809-A442-A909-DC89DDD5C0D3}">
      <dgm:prSet phldrT="[Text]"/>
      <dgm:spPr>
        <a:solidFill>
          <a:schemeClr val="accent1"/>
        </a:solidFill>
      </dgm:spPr>
      <dgm:t>
        <a:bodyPr/>
        <a:lstStyle/>
        <a:p>
          <a:r>
            <a:rPr lang="en-US" dirty="0"/>
            <a:t>Background Information and Context</a:t>
          </a:r>
        </a:p>
      </dgm:t>
    </dgm:pt>
    <dgm:pt modelId="{976F25BB-72C6-C442-8F93-A45C55CFB714}" type="parTrans" cxnId="{D316029F-43D7-4C4B-9FCA-87056DF35E1D}">
      <dgm:prSet/>
      <dgm:spPr/>
      <dgm:t>
        <a:bodyPr/>
        <a:lstStyle/>
        <a:p>
          <a:endParaRPr lang="en-US"/>
        </a:p>
      </dgm:t>
    </dgm:pt>
    <dgm:pt modelId="{F6A4C4EC-AF40-2C4E-82D6-40BD445A52C5}" type="sibTrans" cxnId="{D316029F-43D7-4C4B-9FCA-87056DF35E1D}">
      <dgm:prSet/>
      <dgm:spPr/>
      <dgm:t>
        <a:bodyPr/>
        <a:lstStyle/>
        <a:p>
          <a:endParaRPr lang="en-US"/>
        </a:p>
      </dgm:t>
    </dgm:pt>
    <dgm:pt modelId="{052EFF52-7D7B-E04B-B03F-3A410798154F}">
      <dgm:prSet phldrT="[Text]"/>
      <dgm:spPr>
        <a:solidFill>
          <a:schemeClr val="accent2"/>
        </a:solidFill>
      </dgm:spPr>
      <dgm:t>
        <a:bodyPr/>
        <a:lstStyle/>
        <a:p>
          <a:r>
            <a:rPr lang="en-US" dirty="0"/>
            <a:t>Providing Structure</a:t>
          </a:r>
        </a:p>
      </dgm:t>
    </dgm:pt>
    <dgm:pt modelId="{9CCA39AD-9978-FE49-8E5E-71AE68B9E767}" type="parTrans" cxnId="{257A0951-69F2-A140-9BF2-47E57AE09767}">
      <dgm:prSet/>
      <dgm:spPr/>
      <dgm:t>
        <a:bodyPr/>
        <a:lstStyle/>
        <a:p>
          <a:endParaRPr lang="en-US"/>
        </a:p>
      </dgm:t>
    </dgm:pt>
    <dgm:pt modelId="{44C53B30-4DE4-DE4E-97C7-7168C241AB08}" type="sibTrans" cxnId="{257A0951-69F2-A140-9BF2-47E57AE09767}">
      <dgm:prSet/>
      <dgm:spPr/>
      <dgm:t>
        <a:bodyPr/>
        <a:lstStyle/>
        <a:p>
          <a:endParaRPr lang="en-US"/>
        </a:p>
      </dgm:t>
    </dgm:pt>
    <dgm:pt modelId="{AD842213-E361-AA4C-8700-777AF24282A9}">
      <dgm:prSet phldrT="[Text]"/>
      <dgm:spPr>
        <a:solidFill>
          <a:schemeClr val="accent3"/>
        </a:solidFill>
      </dgm:spPr>
      <dgm:t>
        <a:bodyPr/>
        <a:lstStyle/>
        <a:p>
          <a:r>
            <a:rPr lang="en-US" dirty="0"/>
            <a:t>Building Relationship</a:t>
          </a:r>
        </a:p>
      </dgm:t>
    </dgm:pt>
    <dgm:pt modelId="{90BD0D8B-6C90-B142-82FD-A3A159B3F1EA}" type="parTrans" cxnId="{E1CE8C30-CFAC-B741-936F-B422B10EA19B}">
      <dgm:prSet/>
      <dgm:spPr/>
      <dgm:t>
        <a:bodyPr/>
        <a:lstStyle/>
        <a:p>
          <a:endParaRPr lang="en-US"/>
        </a:p>
      </dgm:t>
    </dgm:pt>
    <dgm:pt modelId="{136B4E31-C76A-B94E-B4E4-80F7AADBBE83}" type="sibTrans" cxnId="{E1CE8C30-CFAC-B741-936F-B422B10EA19B}">
      <dgm:prSet/>
      <dgm:spPr/>
      <dgm:t>
        <a:bodyPr/>
        <a:lstStyle/>
        <a:p>
          <a:endParaRPr lang="en-US"/>
        </a:p>
      </dgm:t>
    </dgm:pt>
    <dgm:pt modelId="{ACB7E279-EF33-BD4D-A640-6DF1F0DB5936}" type="pres">
      <dgm:prSet presAssocID="{D509B6DA-A78A-D549-A401-B70ED526280C}" presName="linearFlow" presStyleCnt="0">
        <dgm:presLayoutVars>
          <dgm:dir/>
          <dgm:resizeHandles val="exact"/>
        </dgm:presLayoutVars>
      </dgm:prSet>
      <dgm:spPr/>
    </dgm:pt>
    <dgm:pt modelId="{8FD0DE9D-B8C4-4346-ABDC-95386AF21115}" type="pres">
      <dgm:prSet presAssocID="{1C848719-B709-7343-98F4-F5C95154DAE5}" presName="composite" presStyleCnt="0"/>
      <dgm:spPr/>
    </dgm:pt>
    <dgm:pt modelId="{90BA0132-F2B9-BB4D-99A2-FC49A8CB6B9E}" type="pres">
      <dgm:prSet presAssocID="{1C848719-B709-7343-98F4-F5C95154DAE5}" presName="imgShp" presStyleLbl="fgImgPlace1" presStyleIdx="0" presStyleCnt="5"/>
      <dgm:spPr/>
    </dgm:pt>
    <dgm:pt modelId="{0252EB32-8CD9-B942-B1DA-94D95C7516F9}" type="pres">
      <dgm:prSet presAssocID="{1C848719-B709-7343-98F4-F5C95154DAE5}" presName="txShp" presStyleLbl="node1" presStyleIdx="0" presStyleCnt="5">
        <dgm:presLayoutVars>
          <dgm:bulletEnabled val="1"/>
        </dgm:presLayoutVars>
      </dgm:prSet>
      <dgm:spPr/>
    </dgm:pt>
    <dgm:pt modelId="{4B82C28F-C477-C44D-9C56-1517F3174CB6}" type="pres">
      <dgm:prSet presAssocID="{5BB620F4-D9BD-2842-9769-77D09EEC3CEB}" presName="spacing" presStyleCnt="0"/>
      <dgm:spPr/>
    </dgm:pt>
    <dgm:pt modelId="{E87E1B48-C515-C746-B3CE-6C414D348925}" type="pres">
      <dgm:prSet presAssocID="{A332BEDF-F0D5-4645-8D82-388FC4CB79C1}" presName="composite" presStyleCnt="0"/>
      <dgm:spPr/>
    </dgm:pt>
    <dgm:pt modelId="{361136B4-0C2C-F14F-8ECA-DD14436DA8CF}" type="pres">
      <dgm:prSet presAssocID="{A332BEDF-F0D5-4645-8D82-388FC4CB79C1}" presName="imgShp" presStyleLbl="fgImgPlace1" presStyleIdx="1" presStyleCnt="5"/>
      <dgm:spPr/>
    </dgm:pt>
    <dgm:pt modelId="{A7644E63-3F9A-F645-A8BF-6489CAA59E24}" type="pres">
      <dgm:prSet presAssocID="{A332BEDF-F0D5-4645-8D82-388FC4CB79C1}" presName="txShp" presStyleLbl="node1" presStyleIdx="1" presStyleCnt="5">
        <dgm:presLayoutVars>
          <dgm:bulletEnabled val="1"/>
        </dgm:presLayoutVars>
      </dgm:prSet>
      <dgm:spPr/>
    </dgm:pt>
    <dgm:pt modelId="{5AC6BB18-99B3-034B-8E0B-8C817D4593C6}" type="pres">
      <dgm:prSet presAssocID="{029322CA-6FCB-9646-9FAC-D832A13AE5A3}" presName="spacing" presStyleCnt="0"/>
      <dgm:spPr/>
    </dgm:pt>
    <dgm:pt modelId="{F8F38D78-D3B8-AE49-A467-6BB760A8A62C}" type="pres">
      <dgm:prSet presAssocID="{F388B921-8809-A442-A909-DC89DDD5C0D3}" presName="composite" presStyleCnt="0"/>
      <dgm:spPr/>
    </dgm:pt>
    <dgm:pt modelId="{D1FB3087-A74B-0B46-9A9D-D8A4EDE89C4E}" type="pres">
      <dgm:prSet presAssocID="{F388B921-8809-A442-A909-DC89DDD5C0D3}" presName="imgShp" presStyleLbl="fgImgPlace1" presStyleIdx="2" presStyleCnt="5"/>
      <dgm:spPr/>
    </dgm:pt>
    <dgm:pt modelId="{D28ECF43-DA55-3B4C-A4F3-B6B9548B1E3A}" type="pres">
      <dgm:prSet presAssocID="{F388B921-8809-A442-A909-DC89DDD5C0D3}" presName="txShp" presStyleLbl="node1" presStyleIdx="2" presStyleCnt="5">
        <dgm:presLayoutVars>
          <dgm:bulletEnabled val="1"/>
        </dgm:presLayoutVars>
      </dgm:prSet>
      <dgm:spPr/>
    </dgm:pt>
    <dgm:pt modelId="{F59445EF-B380-6240-A754-6D515A25C0CA}" type="pres">
      <dgm:prSet presAssocID="{F6A4C4EC-AF40-2C4E-82D6-40BD445A52C5}" presName="spacing" presStyleCnt="0"/>
      <dgm:spPr/>
    </dgm:pt>
    <dgm:pt modelId="{C905CB88-A165-8043-AC5E-512C480CDE2D}" type="pres">
      <dgm:prSet presAssocID="{052EFF52-7D7B-E04B-B03F-3A410798154F}" presName="composite" presStyleCnt="0"/>
      <dgm:spPr/>
    </dgm:pt>
    <dgm:pt modelId="{8C3DC264-4F95-9D46-981B-1F83C4A5EE10}" type="pres">
      <dgm:prSet presAssocID="{052EFF52-7D7B-E04B-B03F-3A410798154F}" presName="imgShp" presStyleLbl="fgImgPlace1" presStyleIdx="3" presStyleCnt="5"/>
      <dgm:spPr/>
    </dgm:pt>
    <dgm:pt modelId="{343F68C6-1BAC-5741-8D3B-ADFC76263AB9}" type="pres">
      <dgm:prSet presAssocID="{052EFF52-7D7B-E04B-B03F-3A410798154F}" presName="txShp" presStyleLbl="node1" presStyleIdx="3" presStyleCnt="5">
        <dgm:presLayoutVars>
          <dgm:bulletEnabled val="1"/>
        </dgm:presLayoutVars>
      </dgm:prSet>
      <dgm:spPr/>
    </dgm:pt>
    <dgm:pt modelId="{3B5C9988-B060-894E-8BFD-24AF928D5A0A}" type="pres">
      <dgm:prSet presAssocID="{44C53B30-4DE4-DE4E-97C7-7168C241AB08}" presName="spacing" presStyleCnt="0"/>
      <dgm:spPr/>
    </dgm:pt>
    <dgm:pt modelId="{12D8C212-A250-384E-A77E-515148E51BCF}" type="pres">
      <dgm:prSet presAssocID="{AD842213-E361-AA4C-8700-777AF24282A9}" presName="composite" presStyleCnt="0"/>
      <dgm:spPr/>
    </dgm:pt>
    <dgm:pt modelId="{32FAC589-153B-0C47-89F5-E82CC2ACCA91}" type="pres">
      <dgm:prSet presAssocID="{AD842213-E361-AA4C-8700-777AF24282A9}" presName="imgShp" presStyleLbl="fgImgPlace1" presStyleIdx="4" presStyleCnt="5"/>
      <dgm:spPr/>
    </dgm:pt>
    <dgm:pt modelId="{FE11D73C-F1EB-D040-BD89-A3DA18B6B466}" type="pres">
      <dgm:prSet presAssocID="{AD842213-E361-AA4C-8700-777AF24282A9}" presName="txShp" presStyleLbl="node1" presStyleIdx="4" presStyleCnt="5">
        <dgm:presLayoutVars>
          <dgm:bulletEnabled val="1"/>
        </dgm:presLayoutVars>
      </dgm:prSet>
      <dgm:spPr/>
    </dgm:pt>
  </dgm:ptLst>
  <dgm:cxnLst>
    <dgm:cxn modelId="{E1CE8C30-CFAC-B741-936F-B422B10EA19B}" srcId="{D509B6DA-A78A-D549-A401-B70ED526280C}" destId="{AD842213-E361-AA4C-8700-777AF24282A9}" srcOrd="4" destOrd="0" parTransId="{90BD0D8B-6C90-B142-82FD-A3A159B3F1EA}" sibTransId="{136B4E31-C76A-B94E-B4E4-80F7AADBBE83}"/>
    <dgm:cxn modelId="{504F8331-B23B-BD4C-AEB8-D2318768FC02}" type="presOf" srcId="{D509B6DA-A78A-D549-A401-B70ED526280C}" destId="{ACB7E279-EF33-BD4D-A640-6DF1F0DB5936}" srcOrd="0" destOrd="0" presId="urn:microsoft.com/office/officeart/2005/8/layout/vList3"/>
    <dgm:cxn modelId="{CD892F35-47EE-3A46-AB5F-A2F77CEBAB25}" type="presOf" srcId="{A332BEDF-F0D5-4645-8D82-388FC4CB79C1}" destId="{A7644E63-3F9A-F645-A8BF-6489CAA59E24}" srcOrd="0" destOrd="0" presId="urn:microsoft.com/office/officeart/2005/8/layout/vList3"/>
    <dgm:cxn modelId="{257A0951-69F2-A140-9BF2-47E57AE09767}" srcId="{D509B6DA-A78A-D549-A401-B70ED526280C}" destId="{052EFF52-7D7B-E04B-B03F-3A410798154F}" srcOrd="3" destOrd="0" parTransId="{9CCA39AD-9978-FE49-8E5E-71AE68B9E767}" sibTransId="{44C53B30-4DE4-DE4E-97C7-7168C241AB08}"/>
    <dgm:cxn modelId="{A405A878-61B8-114A-8D9F-E4514B9565CC}" srcId="{D509B6DA-A78A-D549-A401-B70ED526280C}" destId="{1C848719-B709-7343-98F4-F5C95154DAE5}" srcOrd="0" destOrd="0" parTransId="{E47729D3-7766-2A4E-AB28-A6C2E41A7365}" sibTransId="{5BB620F4-D9BD-2842-9769-77D09EEC3CEB}"/>
    <dgm:cxn modelId="{D316029F-43D7-4C4B-9FCA-87056DF35E1D}" srcId="{D509B6DA-A78A-D549-A401-B70ED526280C}" destId="{F388B921-8809-A442-A909-DC89DDD5C0D3}" srcOrd="2" destOrd="0" parTransId="{976F25BB-72C6-C442-8F93-A45C55CFB714}" sibTransId="{F6A4C4EC-AF40-2C4E-82D6-40BD445A52C5}"/>
    <dgm:cxn modelId="{CDE96BB7-3ED0-4647-A746-60BE5141F1C0}" type="presOf" srcId="{AD842213-E361-AA4C-8700-777AF24282A9}" destId="{FE11D73C-F1EB-D040-BD89-A3DA18B6B466}" srcOrd="0" destOrd="0" presId="urn:microsoft.com/office/officeart/2005/8/layout/vList3"/>
    <dgm:cxn modelId="{60A6C9D8-5394-CD4F-A6C9-A19200B48117}" srcId="{D509B6DA-A78A-D549-A401-B70ED526280C}" destId="{A332BEDF-F0D5-4645-8D82-388FC4CB79C1}" srcOrd="1" destOrd="0" parTransId="{9B0DCCE8-160B-DD48-930B-A36EE6D977D2}" sibTransId="{029322CA-6FCB-9646-9FAC-D832A13AE5A3}"/>
    <dgm:cxn modelId="{DFFE29DB-21ED-064D-B0DA-B607B4B30EA3}" type="presOf" srcId="{052EFF52-7D7B-E04B-B03F-3A410798154F}" destId="{343F68C6-1BAC-5741-8D3B-ADFC76263AB9}" srcOrd="0" destOrd="0" presId="urn:microsoft.com/office/officeart/2005/8/layout/vList3"/>
    <dgm:cxn modelId="{83300AE5-2616-0E48-8B32-99428B2D2C5C}" type="presOf" srcId="{F388B921-8809-A442-A909-DC89DDD5C0D3}" destId="{D28ECF43-DA55-3B4C-A4F3-B6B9548B1E3A}" srcOrd="0" destOrd="0" presId="urn:microsoft.com/office/officeart/2005/8/layout/vList3"/>
    <dgm:cxn modelId="{E45152EF-E6C1-2B4A-8D86-8A22AAC3C9D9}" type="presOf" srcId="{1C848719-B709-7343-98F4-F5C95154DAE5}" destId="{0252EB32-8CD9-B942-B1DA-94D95C7516F9}" srcOrd="0" destOrd="0" presId="urn:microsoft.com/office/officeart/2005/8/layout/vList3"/>
    <dgm:cxn modelId="{F102C4DF-5D6B-9644-949E-B7A992EF3EAD}" type="presParOf" srcId="{ACB7E279-EF33-BD4D-A640-6DF1F0DB5936}" destId="{8FD0DE9D-B8C4-4346-ABDC-95386AF21115}" srcOrd="0" destOrd="0" presId="urn:microsoft.com/office/officeart/2005/8/layout/vList3"/>
    <dgm:cxn modelId="{7CD09651-06E5-6445-B654-A9FBE7B46626}" type="presParOf" srcId="{8FD0DE9D-B8C4-4346-ABDC-95386AF21115}" destId="{90BA0132-F2B9-BB4D-99A2-FC49A8CB6B9E}" srcOrd="0" destOrd="0" presId="urn:microsoft.com/office/officeart/2005/8/layout/vList3"/>
    <dgm:cxn modelId="{30070F03-A78C-2946-B42F-D1D1B54DA5A9}" type="presParOf" srcId="{8FD0DE9D-B8C4-4346-ABDC-95386AF21115}" destId="{0252EB32-8CD9-B942-B1DA-94D95C7516F9}" srcOrd="1" destOrd="0" presId="urn:microsoft.com/office/officeart/2005/8/layout/vList3"/>
    <dgm:cxn modelId="{DBC6B6DE-296C-9442-87C1-E979ED810496}" type="presParOf" srcId="{ACB7E279-EF33-BD4D-A640-6DF1F0DB5936}" destId="{4B82C28F-C477-C44D-9C56-1517F3174CB6}" srcOrd="1" destOrd="0" presId="urn:microsoft.com/office/officeart/2005/8/layout/vList3"/>
    <dgm:cxn modelId="{C09E6EA4-7143-AC4B-B37A-60FFA9362891}" type="presParOf" srcId="{ACB7E279-EF33-BD4D-A640-6DF1F0DB5936}" destId="{E87E1B48-C515-C746-B3CE-6C414D348925}" srcOrd="2" destOrd="0" presId="urn:microsoft.com/office/officeart/2005/8/layout/vList3"/>
    <dgm:cxn modelId="{81B1A926-E289-474E-8043-EC5BF99CB2D1}" type="presParOf" srcId="{E87E1B48-C515-C746-B3CE-6C414D348925}" destId="{361136B4-0C2C-F14F-8ECA-DD14436DA8CF}" srcOrd="0" destOrd="0" presId="urn:microsoft.com/office/officeart/2005/8/layout/vList3"/>
    <dgm:cxn modelId="{822A0A0E-E0E7-1747-B423-219E1B379F90}" type="presParOf" srcId="{E87E1B48-C515-C746-B3CE-6C414D348925}" destId="{A7644E63-3F9A-F645-A8BF-6489CAA59E24}" srcOrd="1" destOrd="0" presId="urn:microsoft.com/office/officeart/2005/8/layout/vList3"/>
    <dgm:cxn modelId="{B94732D9-54E3-5D43-9400-FADFE811C5A3}" type="presParOf" srcId="{ACB7E279-EF33-BD4D-A640-6DF1F0DB5936}" destId="{5AC6BB18-99B3-034B-8E0B-8C817D4593C6}" srcOrd="3" destOrd="0" presId="urn:microsoft.com/office/officeart/2005/8/layout/vList3"/>
    <dgm:cxn modelId="{05C3FE9C-DEE4-FC48-916A-3FA253FD73DA}" type="presParOf" srcId="{ACB7E279-EF33-BD4D-A640-6DF1F0DB5936}" destId="{F8F38D78-D3B8-AE49-A467-6BB760A8A62C}" srcOrd="4" destOrd="0" presId="urn:microsoft.com/office/officeart/2005/8/layout/vList3"/>
    <dgm:cxn modelId="{8421593E-4C9F-1840-A431-0DB5839A314F}" type="presParOf" srcId="{F8F38D78-D3B8-AE49-A467-6BB760A8A62C}" destId="{D1FB3087-A74B-0B46-9A9D-D8A4EDE89C4E}" srcOrd="0" destOrd="0" presId="urn:microsoft.com/office/officeart/2005/8/layout/vList3"/>
    <dgm:cxn modelId="{E88F28BF-D3C0-4D43-B2C1-46E408ABFD8E}" type="presParOf" srcId="{F8F38D78-D3B8-AE49-A467-6BB760A8A62C}" destId="{D28ECF43-DA55-3B4C-A4F3-B6B9548B1E3A}" srcOrd="1" destOrd="0" presId="urn:microsoft.com/office/officeart/2005/8/layout/vList3"/>
    <dgm:cxn modelId="{E5490909-F0DC-5E45-AC65-DDC4A3166504}" type="presParOf" srcId="{ACB7E279-EF33-BD4D-A640-6DF1F0DB5936}" destId="{F59445EF-B380-6240-A754-6D515A25C0CA}" srcOrd="5" destOrd="0" presId="urn:microsoft.com/office/officeart/2005/8/layout/vList3"/>
    <dgm:cxn modelId="{D2628D20-49D1-DB41-A35D-FE7228D02416}" type="presParOf" srcId="{ACB7E279-EF33-BD4D-A640-6DF1F0DB5936}" destId="{C905CB88-A165-8043-AC5E-512C480CDE2D}" srcOrd="6" destOrd="0" presId="urn:microsoft.com/office/officeart/2005/8/layout/vList3"/>
    <dgm:cxn modelId="{953BB073-DD58-F84B-8D83-F623C2CDE637}" type="presParOf" srcId="{C905CB88-A165-8043-AC5E-512C480CDE2D}" destId="{8C3DC264-4F95-9D46-981B-1F83C4A5EE10}" srcOrd="0" destOrd="0" presId="urn:microsoft.com/office/officeart/2005/8/layout/vList3"/>
    <dgm:cxn modelId="{20191579-725F-3140-8763-D17B09D3D09D}" type="presParOf" srcId="{C905CB88-A165-8043-AC5E-512C480CDE2D}" destId="{343F68C6-1BAC-5741-8D3B-ADFC76263AB9}" srcOrd="1" destOrd="0" presId="urn:microsoft.com/office/officeart/2005/8/layout/vList3"/>
    <dgm:cxn modelId="{ADA90920-C16E-5244-BB84-2A72D9753662}" type="presParOf" srcId="{ACB7E279-EF33-BD4D-A640-6DF1F0DB5936}" destId="{3B5C9988-B060-894E-8BFD-24AF928D5A0A}" srcOrd="7" destOrd="0" presId="urn:microsoft.com/office/officeart/2005/8/layout/vList3"/>
    <dgm:cxn modelId="{ADB75679-EDAA-5143-BFDC-976AA59B3256}" type="presParOf" srcId="{ACB7E279-EF33-BD4D-A640-6DF1F0DB5936}" destId="{12D8C212-A250-384E-A77E-515148E51BCF}" srcOrd="8" destOrd="0" presId="urn:microsoft.com/office/officeart/2005/8/layout/vList3"/>
    <dgm:cxn modelId="{92B727C3-91E6-A540-9429-83E2820F3D01}" type="presParOf" srcId="{12D8C212-A250-384E-A77E-515148E51BCF}" destId="{32FAC589-153B-0C47-89F5-E82CC2ACCA91}" srcOrd="0" destOrd="0" presId="urn:microsoft.com/office/officeart/2005/8/layout/vList3"/>
    <dgm:cxn modelId="{25891BA3-BA53-D446-9910-82537A5AB87D}" type="presParOf" srcId="{12D8C212-A250-384E-A77E-515148E51BCF}" destId="{FE11D73C-F1EB-D040-BD89-A3DA18B6B46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9B6DA-A78A-D549-A401-B70ED526280C}" type="doc">
      <dgm:prSet loTypeId="urn:microsoft.com/office/officeart/2005/8/layout/vList3" loCatId="" qsTypeId="urn:microsoft.com/office/officeart/2005/8/quickstyle/simple4" qsCatId="simple" csTypeId="urn:microsoft.com/office/officeart/2005/8/colors/accent1_2" csCatId="accent1" phldr="1"/>
      <dgm:spPr/>
    </dgm:pt>
    <dgm:pt modelId="{1C848719-B709-7343-98F4-F5C95154DAE5}">
      <dgm:prSet phldrT="[Text]" custT="1"/>
      <dgm:spPr>
        <a:solidFill>
          <a:schemeClr val="accent2"/>
        </a:solidFill>
      </dgm:spPr>
      <dgm:t>
        <a:bodyPr/>
        <a:lstStyle/>
        <a:p>
          <a:r>
            <a:rPr lang="en-US" sz="1800" dirty="0"/>
            <a:t>Equipment Calibration</a:t>
          </a:r>
        </a:p>
      </dgm:t>
    </dgm:pt>
    <dgm:pt modelId="{E47729D3-7766-2A4E-AB28-A6C2E41A7365}" type="parTrans" cxnId="{A405A878-61B8-114A-8D9F-E4514B9565CC}">
      <dgm:prSet/>
      <dgm:spPr/>
      <dgm:t>
        <a:bodyPr/>
        <a:lstStyle/>
        <a:p>
          <a:endParaRPr lang="en-US"/>
        </a:p>
      </dgm:t>
    </dgm:pt>
    <dgm:pt modelId="{5BB620F4-D9BD-2842-9769-77D09EEC3CEB}" type="sibTrans" cxnId="{A405A878-61B8-114A-8D9F-E4514B9565CC}">
      <dgm:prSet/>
      <dgm:spPr/>
      <dgm:t>
        <a:bodyPr/>
        <a:lstStyle/>
        <a:p>
          <a:endParaRPr lang="en-US"/>
        </a:p>
      </dgm:t>
    </dgm:pt>
    <dgm:pt modelId="{A332BEDF-F0D5-4645-8D82-388FC4CB79C1}">
      <dgm:prSet phldrT="[Text]"/>
      <dgm:spPr>
        <a:solidFill>
          <a:schemeClr val="accent1"/>
        </a:solidFill>
      </dgm:spPr>
      <dgm:t>
        <a:bodyPr/>
        <a:lstStyle/>
        <a:p>
          <a:r>
            <a:rPr lang="en-US" dirty="0"/>
            <a:t>Auditory Examinations and Tasks</a:t>
          </a:r>
        </a:p>
        <a:p>
          <a:r>
            <a:rPr lang="en-US" dirty="0"/>
            <a:t>(</a:t>
          </a:r>
          <a:r>
            <a:rPr lang="en-US" dirty="0" err="1"/>
            <a:t>otoscopy</a:t>
          </a:r>
          <a:r>
            <a:rPr lang="en-US" dirty="0"/>
            <a:t>, hearing test, balance tests, </a:t>
          </a:r>
          <a:r>
            <a:rPr lang="en-US" dirty="0" err="1"/>
            <a:t>immittance</a:t>
          </a:r>
          <a:r>
            <a:rPr lang="en-US" dirty="0"/>
            <a:t>, ear molds, others)</a:t>
          </a:r>
        </a:p>
      </dgm:t>
    </dgm:pt>
    <dgm:pt modelId="{9B0DCCE8-160B-DD48-930B-A36EE6D977D2}" type="parTrans" cxnId="{60A6C9D8-5394-CD4F-A6C9-A19200B48117}">
      <dgm:prSet/>
      <dgm:spPr/>
      <dgm:t>
        <a:bodyPr/>
        <a:lstStyle/>
        <a:p>
          <a:endParaRPr lang="en-US"/>
        </a:p>
      </dgm:t>
    </dgm:pt>
    <dgm:pt modelId="{029322CA-6FCB-9646-9FAC-D832A13AE5A3}" type="sibTrans" cxnId="{60A6C9D8-5394-CD4F-A6C9-A19200B48117}">
      <dgm:prSet/>
      <dgm:spPr/>
      <dgm:t>
        <a:bodyPr/>
        <a:lstStyle/>
        <a:p>
          <a:endParaRPr lang="en-US"/>
        </a:p>
      </dgm:t>
    </dgm:pt>
    <dgm:pt modelId="{F388B921-8809-A442-A909-DC89DDD5C0D3}">
      <dgm:prSet phldrT="[Text]"/>
      <dgm:spPr>
        <a:solidFill>
          <a:schemeClr val="accent6"/>
        </a:solidFill>
      </dgm:spPr>
      <dgm:t>
        <a:bodyPr/>
        <a:lstStyle/>
        <a:p>
          <a:r>
            <a:rPr lang="en-US" dirty="0"/>
            <a:t>Hearing Aid Fitting and verification, CI Programming, Other Device fitting and orientation</a:t>
          </a:r>
        </a:p>
      </dgm:t>
    </dgm:pt>
    <dgm:pt modelId="{976F25BB-72C6-C442-8F93-A45C55CFB714}" type="parTrans" cxnId="{D316029F-43D7-4C4B-9FCA-87056DF35E1D}">
      <dgm:prSet/>
      <dgm:spPr/>
      <dgm:t>
        <a:bodyPr/>
        <a:lstStyle/>
        <a:p>
          <a:endParaRPr lang="en-US"/>
        </a:p>
      </dgm:t>
    </dgm:pt>
    <dgm:pt modelId="{F6A4C4EC-AF40-2C4E-82D6-40BD445A52C5}" type="sibTrans" cxnId="{D316029F-43D7-4C4B-9FCA-87056DF35E1D}">
      <dgm:prSet/>
      <dgm:spPr/>
      <dgm:t>
        <a:bodyPr/>
        <a:lstStyle/>
        <a:p>
          <a:endParaRPr lang="en-US"/>
        </a:p>
      </dgm:t>
    </dgm:pt>
    <dgm:pt modelId="{ACB7E279-EF33-BD4D-A640-6DF1F0DB5936}" type="pres">
      <dgm:prSet presAssocID="{D509B6DA-A78A-D549-A401-B70ED526280C}" presName="linearFlow" presStyleCnt="0">
        <dgm:presLayoutVars>
          <dgm:dir/>
          <dgm:resizeHandles val="exact"/>
        </dgm:presLayoutVars>
      </dgm:prSet>
      <dgm:spPr/>
    </dgm:pt>
    <dgm:pt modelId="{8FD0DE9D-B8C4-4346-ABDC-95386AF21115}" type="pres">
      <dgm:prSet presAssocID="{1C848719-B709-7343-98F4-F5C95154DAE5}" presName="composite" presStyleCnt="0"/>
      <dgm:spPr/>
    </dgm:pt>
    <dgm:pt modelId="{90BA0132-F2B9-BB4D-99A2-FC49A8CB6B9E}" type="pres">
      <dgm:prSet presAssocID="{1C848719-B709-7343-98F4-F5C95154DAE5}" presName="imgShp" presStyleLbl="fgImgPlace1" presStyleIdx="0" presStyleCnt="3"/>
      <dgm:spPr/>
    </dgm:pt>
    <dgm:pt modelId="{0252EB32-8CD9-B942-B1DA-94D95C7516F9}" type="pres">
      <dgm:prSet presAssocID="{1C848719-B709-7343-98F4-F5C95154DAE5}" presName="txShp" presStyleLbl="node1" presStyleIdx="0" presStyleCnt="3">
        <dgm:presLayoutVars>
          <dgm:bulletEnabled val="1"/>
        </dgm:presLayoutVars>
      </dgm:prSet>
      <dgm:spPr/>
    </dgm:pt>
    <dgm:pt modelId="{4B82C28F-C477-C44D-9C56-1517F3174CB6}" type="pres">
      <dgm:prSet presAssocID="{5BB620F4-D9BD-2842-9769-77D09EEC3CEB}" presName="spacing" presStyleCnt="0"/>
      <dgm:spPr/>
    </dgm:pt>
    <dgm:pt modelId="{E87E1B48-C515-C746-B3CE-6C414D348925}" type="pres">
      <dgm:prSet presAssocID="{A332BEDF-F0D5-4645-8D82-388FC4CB79C1}" presName="composite" presStyleCnt="0"/>
      <dgm:spPr/>
    </dgm:pt>
    <dgm:pt modelId="{361136B4-0C2C-F14F-8ECA-DD14436DA8CF}" type="pres">
      <dgm:prSet presAssocID="{A332BEDF-F0D5-4645-8D82-388FC4CB79C1}" presName="imgShp" presStyleLbl="fgImgPlace1" presStyleIdx="1" presStyleCnt="3"/>
      <dgm:spPr/>
    </dgm:pt>
    <dgm:pt modelId="{A7644E63-3F9A-F645-A8BF-6489CAA59E24}" type="pres">
      <dgm:prSet presAssocID="{A332BEDF-F0D5-4645-8D82-388FC4CB79C1}" presName="txShp" presStyleLbl="node1" presStyleIdx="1" presStyleCnt="3">
        <dgm:presLayoutVars>
          <dgm:bulletEnabled val="1"/>
        </dgm:presLayoutVars>
      </dgm:prSet>
      <dgm:spPr/>
    </dgm:pt>
    <dgm:pt modelId="{5AC6BB18-99B3-034B-8E0B-8C817D4593C6}" type="pres">
      <dgm:prSet presAssocID="{029322CA-6FCB-9646-9FAC-D832A13AE5A3}" presName="spacing" presStyleCnt="0"/>
      <dgm:spPr/>
    </dgm:pt>
    <dgm:pt modelId="{F8F38D78-D3B8-AE49-A467-6BB760A8A62C}" type="pres">
      <dgm:prSet presAssocID="{F388B921-8809-A442-A909-DC89DDD5C0D3}" presName="composite" presStyleCnt="0"/>
      <dgm:spPr/>
    </dgm:pt>
    <dgm:pt modelId="{D1FB3087-A74B-0B46-9A9D-D8A4EDE89C4E}" type="pres">
      <dgm:prSet presAssocID="{F388B921-8809-A442-A909-DC89DDD5C0D3}" presName="imgShp" presStyleLbl="fgImgPlace1" presStyleIdx="2" presStyleCnt="3"/>
      <dgm:spPr/>
    </dgm:pt>
    <dgm:pt modelId="{D28ECF43-DA55-3B4C-A4F3-B6B9548B1E3A}" type="pres">
      <dgm:prSet presAssocID="{F388B921-8809-A442-A909-DC89DDD5C0D3}" presName="txShp" presStyleLbl="node1" presStyleIdx="2" presStyleCnt="3">
        <dgm:presLayoutVars>
          <dgm:bulletEnabled val="1"/>
        </dgm:presLayoutVars>
      </dgm:prSet>
      <dgm:spPr/>
    </dgm:pt>
  </dgm:ptLst>
  <dgm:cxnLst>
    <dgm:cxn modelId="{4A957D34-8314-FD4E-BB76-A28982B29E47}" type="presOf" srcId="{F388B921-8809-A442-A909-DC89DDD5C0D3}" destId="{D28ECF43-DA55-3B4C-A4F3-B6B9548B1E3A}" srcOrd="0" destOrd="0" presId="urn:microsoft.com/office/officeart/2005/8/layout/vList3"/>
    <dgm:cxn modelId="{A405A878-61B8-114A-8D9F-E4514B9565CC}" srcId="{D509B6DA-A78A-D549-A401-B70ED526280C}" destId="{1C848719-B709-7343-98F4-F5C95154DAE5}" srcOrd="0" destOrd="0" parTransId="{E47729D3-7766-2A4E-AB28-A6C2E41A7365}" sibTransId="{5BB620F4-D9BD-2842-9769-77D09EEC3CEB}"/>
    <dgm:cxn modelId="{1EBB0F91-7907-4441-823A-19629F326ED8}" type="presOf" srcId="{D509B6DA-A78A-D549-A401-B70ED526280C}" destId="{ACB7E279-EF33-BD4D-A640-6DF1F0DB5936}" srcOrd="0" destOrd="0" presId="urn:microsoft.com/office/officeart/2005/8/layout/vList3"/>
    <dgm:cxn modelId="{65EF2191-3D37-2A49-8B71-9919B9770CE4}" type="presOf" srcId="{1C848719-B709-7343-98F4-F5C95154DAE5}" destId="{0252EB32-8CD9-B942-B1DA-94D95C7516F9}" srcOrd="0" destOrd="0" presId="urn:microsoft.com/office/officeart/2005/8/layout/vList3"/>
    <dgm:cxn modelId="{D316029F-43D7-4C4B-9FCA-87056DF35E1D}" srcId="{D509B6DA-A78A-D549-A401-B70ED526280C}" destId="{F388B921-8809-A442-A909-DC89DDD5C0D3}" srcOrd="2" destOrd="0" parTransId="{976F25BB-72C6-C442-8F93-A45C55CFB714}" sibTransId="{F6A4C4EC-AF40-2C4E-82D6-40BD445A52C5}"/>
    <dgm:cxn modelId="{8CB30FAC-42FD-6B43-8271-33E5B82A492F}" type="presOf" srcId="{A332BEDF-F0D5-4645-8D82-388FC4CB79C1}" destId="{A7644E63-3F9A-F645-A8BF-6489CAA59E24}" srcOrd="0" destOrd="0" presId="urn:microsoft.com/office/officeart/2005/8/layout/vList3"/>
    <dgm:cxn modelId="{60A6C9D8-5394-CD4F-A6C9-A19200B48117}" srcId="{D509B6DA-A78A-D549-A401-B70ED526280C}" destId="{A332BEDF-F0D5-4645-8D82-388FC4CB79C1}" srcOrd="1" destOrd="0" parTransId="{9B0DCCE8-160B-DD48-930B-A36EE6D977D2}" sibTransId="{029322CA-6FCB-9646-9FAC-D832A13AE5A3}"/>
    <dgm:cxn modelId="{547CA98A-A00E-B148-8AB6-2264D57252BB}" type="presParOf" srcId="{ACB7E279-EF33-BD4D-A640-6DF1F0DB5936}" destId="{8FD0DE9D-B8C4-4346-ABDC-95386AF21115}" srcOrd="0" destOrd="0" presId="urn:microsoft.com/office/officeart/2005/8/layout/vList3"/>
    <dgm:cxn modelId="{6E98D82D-9CED-4B44-A67C-18815232D49F}" type="presParOf" srcId="{8FD0DE9D-B8C4-4346-ABDC-95386AF21115}" destId="{90BA0132-F2B9-BB4D-99A2-FC49A8CB6B9E}" srcOrd="0" destOrd="0" presId="urn:microsoft.com/office/officeart/2005/8/layout/vList3"/>
    <dgm:cxn modelId="{6F6D21B1-2253-2241-9933-45293A5C18DB}" type="presParOf" srcId="{8FD0DE9D-B8C4-4346-ABDC-95386AF21115}" destId="{0252EB32-8CD9-B942-B1DA-94D95C7516F9}" srcOrd="1" destOrd="0" presId="urn:microsoft.com/office/officeart/2005/8/layout/vList3"/>
    <dgm:cxn modelId="{30E08EF1-1CCA-D84A-A06D-E1CB296521DE}" type="presParOf" srcId="{ACB7E279-EF33-BD4D-A640-6DF1F0DB5936}" destId="{4B82C28F-C477-C44D-9C56-1517F3174CB6}" srcOrd="1" destOrd="0" presId="urn:microsoft.com/office/officeart/2005/8/layout/vList3"/>
    <dgm:cxn modelId="{48B479AC-CA82-B046-BE66-2034F224520C}" type="presParOf" srcId="{ACB7E279-EF33-BD4D-A640-6DF1F0DB5936}" destId="{E87E1B48-C515-C746-B3CE-6C414D348925}" srcOrd="2" destOrd="0" presId="urn:microsoft.com/office/officeart/2005/8/layout/vList3"/>
    <dgm:cxn modelId="{9F0ADB78-1A2F-FD4E-A3FB-6D91912473BC}" type="presParOf" srcId="{E87E1B48-C515-C746-B3CE-6C414D348925}" destId="{361136B4-0C2C-F14F-8ECA-DD14436DA8CF}" srcOrd="0" destOrd="0" presId="urn:microsoft.com/office/officeart/2005/8/layout/vList3"/>
    <dgm:cxn modelId="{B390F2F0-5B7F-7949-8237-1C42D31051EA}" type="presParOf" srcId="{E87E1B48-C515-C746-B3CE-6C414D348925}" destId="{A7644E63-3F9A-F645-A8BF-6489CAA59E24}" srcOrd="1" destOrd="0" presId="urn:microsoft.com/office/officeart/2005/8/layout/vList3"/>
    <dgm:cxn modelId="{01BCDACB-B080-4D48-B74A-CC6E40C90328}" type="presParOf" srcId="{ACB7E279-EF33-BD4D-A640-6DF1F0DB5936}" destId="{5AC6BB18-99B3-034B-8E0B-8C817D4593C6}" srcOrd="3" destOrd="0" presId="urn:microsoft.com/office/officeart/2005/8/layout/vList3"/>
    <dgm:cxn modelId="{B1F5FF77-ED1F-9C4B-9254-AE5571316B84}" type="presParOf" srcId="{ACB7E279-EF33-BD4D-A640-6DF1F0DB5936}" destId="{F8F38D78-D3B8-AE49-A467-6BB760A8A62C}" srcOrd="4" destOrd="0" presId="urn:microsoft.com/office/officeart/2005/8/layout/vList3"/>
    <dgm:cxn modelId="{25A23526-65E0-0A47-9BB6-82FA4C2FF927}" type="presParOf" srcId="{F8F38D78-D3B8-AE49-A467-6BB760A8A62C}" destId="{D1FB3087-A74B-0B46-9A9D-D8A4EDE89C4E}" srcOrd="0" destOrd="0" presId="urn:microsoft.com/office/officeart/2005/8/layout/vList3"/>
    <dgm:cxn modelId="{F0A3AF0E-1AA8-FD43-9956-E2EA37E40D87}" type="presParOf" srcId="{F8F38D78-D3B8-AE49-A467-6BB760A8A62C}" destId="{D28ECF43-DA55-3B4C-A4F3-B6B9548B1E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09B6DA-A78A-D549-A401-B70ED526280C}"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1C848719-B709-7343-98F4-F5C95154DAE5}">
      <dgm:prSet phldrT="[Text]"/>
      <dgm:spPr>
        <a:solidFill>
          <a:schemeClr val="accent3"/>
        </a:solidFill>
      </dgm:spPr>
      <dgm:t>
        <a:bodyPr/>
        <a:lstStyle/>
        <a:p>
          <a:r>
            <a:rPr lang="en-US" dirty="0"/>
            <a:t>Providing the Correct amount and type of information</a:t>
          </a:r>
        </a:p>
      </dgm:t>
    </dgm:pt>
    <dgm:pt modelId="{E47729D3-7766-2A4E-AB28-A6C2E41A7365}" type="parTrans" cxnId="{A405A878-61B8-114A-8D9F-E4514B9565CC}">
      <dgm:prSet/>
      <dgm:spPr/>
      <dgm:t>
        <a:bodyPr/>
        <a:lstStyle/>
        <a:p>
          <a:endParaRPr lang="en-US"/>
        </a:p>
      </dgm:t>
    </dgm:pt>
    <dgm:pt modelId="{5BB620F4-D9BD-2842-9769-77D09EEC3CEB}" type="sibTrans" cxnId="{A405A878-61B8-114A-8D9F-E4514B9565CC}">
      <dgm:prSet/>
      <dgm:spPr/>
      <dgm:t>
        <a:bodyPr/>
        <a:lstStyle/>
        <a:p>
          <a:endParaRPr lang="en-US"/>
        </a:p>
      </dgm:t>
    </dgm:pt>
    <dgm:pt modelId="{A332BEDF-F0D5-4645-8D82-388FC4CB79C1}">
      <dgm:prSet phldrT="[Text]"/>
      <dgm:spPr>
        <a:solidFill>
          <a:schemeClr val="accent2"/>
        </a:solidFill>
      </dgm:spPr>
      <dgm:t>
        <a:bodyPr/>
        <a:lstStyle/>
        <a:p>
          <a:r>
            <a:rPr lang="en-US" dirty="0"/>
            <a:t>Aiding Accurate Recall and Understanding</a:t>
          </a:r>
        </a:p>
      </dgm:t>
    </dgm:pt>
    <dgm:pt modelId="{9B0DCCE8-160B-DD48-930B-A36EE6D977D2}" type="parTrans" cxnId="{60A6C9D8-5394-CD4F-A6C9-A19200B48117}">
      <dgm:prSet/>
      <dgm:spPr/>
      <dgm:t>
        <a:bodyPr/>
        <a:lstStyle/>
        <a:p>
          <a:endParaRPr lang="en-US"/>
        </a:p>
      </dgm:t>
    </dgm:pt>
    <dgm:pt modelId="{029322CA-6FCB-9646-9FAC-D832A13AE5A3}" type="sibTrans" cxnId="{60A6C9D8-5394-CD4F-A6C9-A19200B48117}">
      <dgm:prSet/>
      <dgm:spPr/>
      <dgm:t>
        <a:bodyPr/>
        <a:lstStyle/>
        <a:p>
          <a:endParaRPr lang="en-US"/>
        </a:p>
      </dgm:t>
    </dgm:pt>
    <dgm:pt modelId="{F388B921-8809-A442-A909-DC89DDD5C0D3}">
      <dgm:prSet phldrT="[Text]"/>
      <dgm:spPr>
        <a:solidFill>
          <a:schemeClr val="accent6"/>
        </a:solidFill>
      </dgm:spPr>
      <dgm:t>
        <a:bodyPr/>
        <a:lstStyle/>
        <a:p>
          <a:r>
            <a:rPr lang="en-US" dirty="0"/>
            <a:t>Achieving shared understanding: Incorporating the patient’s perspective</a:t>
          </a:r>
        </a:p>
      </dgm:t>
    </dgm:pt>
    <dgm:pt modelId="{976F25BB-72C6-C442-8F93-A45C55CFB714}" type="parTrans" cxnId="{D316029F-43D7-4C4B-9FCA-87056DF35E1D}">
      <dgm:prSet/>
      <dgm:spPr/>
      <dgm:t>
        <a:bodyPr/>
        <a:lstStyle/>
        <a:p>
          <a:endParaRPr lang="en-US"/>
        </a:p>
      </dgm:t>
    </dgm:pt>
    <dgm:pt modelId="{F6A4C4EC-AF40-2C4E-82D6-40BD445A52C5}" type="sibTrans" cxnId="{D316029F-43D7-4C4B-9FCA-87056DF35E1D}">
      <dgm:prSet/>
      <dgm:spPr/>
      <dgm:t>
        <a:bodyPr/>
        <a:lstStyle/>
        <a:p>
          <a:endParaRPr lang="en-US"/>
        </a:p>
      </dgm:t>
    </dgm:pt>
    <dgm:pt modelId="{9DB18795-CB66-7A42-8D27-2FB092EFFEB8}">
      <dgm:prSet phldrT="[Text]"/>
      <dgm:spPr>
        <a:solidFill>
          <a:schemeClr val="accent1"/>
        </a:solidFill>
      </dgm:spPr>
      <dgm:t>
        <a:bodyPr/>
        <a:lstStyle/>
        <a:p>
          <a:r>
            <a:rPr lang="en-US" dirty="0"/>
            <a:t>Planning: Shared Decision Making</a:t>
          </a:r>
        </a:p>
      </dgm:t>
    </dgm:pt>
    <dgm:pt modelId="{B81A2783-A034-C349-8E68-4008520E725F}" type="parTrans" cxnId="{35665B81-836F-2648-A996-271AD23DD5D6}">
      <dgm:prSet/>
      <dgm:spPr/>
      <dgm:t>
        <a:bodyPr/>
        <a:lstStyle/>
        <a:p>
          <a:endParaRPr lang="en-US"/>
        </a:p>
      </dgm:t>
    </dgm:pt>
    <dgm:pt modelId="{ABD080DC-87CF-6D4E-BFC5-1F4D10CB03A2}" type="sibTrans" cxnId="{35665B81-836F-2648-A996-271AD23DD5D6}">
      <dgm:prSet/>
      <dgm:spPr/>
      <dgm:t>
        <a:bodyPr/>
        <a:lstStyle/>
        <a:p>
          <a:endParaRPr lang="en-US"/>
        </a:p>
      </dgm:t>
    </dgm:pt>
    <dgm:pt modelId="{ACB7E279-EF33-BD4D-A640-6DF1F0DB5936}" type="pres">
      <dgm:prSet presAssocID="{D509B6DA-A78A-D549-A401-B70ED526280C}" presName="linearFlow" presStyleCnt="0">
        <dgm:presLayoutVars>
          <dgm:dir/>
          <dgm:resizeHandles val="exact"/>
        </dgm:presLayoutVars>
      </dgm:prSet>
      <dgm:spPr/>
    </dgm:pt>
    <dgm:pt modelId="{8FD0DE9D-B8C4-4346-ABDC-95386AF21115}" type="pres">
      <dgm:prSet presAssocID="{1C848719-B709-7343-98F4-F5C95154DAE5}" presName="composite" presStyleCnt="0"/>
      <dgm:spPr/>
    </dgm:pt>
    <dgm:pt modelId="{90BA0132-F2B9-BB4D-99A2-FC49A8CB6B9E}" type="pres">
      <dgm:prSet presAssocID="{1C848719-B709-7343-98F4-F5C95154DAE5}" presName="imgShp" presStyleLbl="fgImgPlace1" presStyleIdx="0" presStyleCnt="4" custLinFactNeighborX="-12531" custLinFactNeighborY="2269"/>
      <dgm:spPr/>
    </dgm:pt>
    <dgm:pt modelId="{0252EB32-8CD9-B942-B1DA-94D95C7516F9}" type="pres">
      <dgm:prSet presAssocID="{1C848719-B709-7343-98F4-F5C95154DAE5}" presName="txShp" presStyleLbl="node1" presStyleIdx="0" presStyleCnt="4" custScaleY="95488" custLinFactNeighborX="-363" custLinFactNeighborY="8692">
        <dgm:presLayoutVars>
          <dgm:bulletEnabled val="1"/>
        </dgm:presLayoutVars>
      </dgm:prSet>
      <dgm:spPr/>
    </dgm:pt>
    <dgm:pt modelId="{4B82C28F-C477-C44D-9C56-1517F3174CB6}" type="pres">
      <dgm:prSet presAssocID="{5BB620F4-D9BD-2842-9769-77D09EEC3CEB}" presName="spacing" presStyleCnt="0"/>
      <dgm:spPr/>
    </dgm:pt>
    <dgm:pt modelId="{E87E1B48-C515-C746-B3CE-6C414D348925}" type="pres">
      <dgm:prSet presAssocID="{A332BEDF-F0D5-4645-8D82-388FC4CB79C1}" presName="composite" presStyleCnt="0"/>
      <dgm:spPr/>
    </dgm:pt>
    <dgm:pt modelId="{361136B4-0C2C-F14F-8ECA-DD14436DA8CF}" type="pres">
      <dgm:prSet presAssocID="{A332BEDF-F0D5-4645-8D82-388FC4CB79C1}" presName="imgShp" presStyleLbl="fgImgPlace1" presStyleIdx="1" presStyleCnt="4" custLinFactNeighborX="-3851" custLinFactNeighborY="-14748"/>
      <dgm:spPr/>
    </dgm:pt>
    <dgm:pt modelId="{A7644E63-3F9A-F645-A8BF-6489CAA59E24}" type="pres">
      <dgm:prSet presAssocID="{A332BEDF-F0D5-4645-8D82-388FC4CB79C1}" presName="txShp" presStyleLbl="node1" presStyleIdx="1" presStyleCnt="4" custScaleY="83061" custLinFactNeighborX="-363" custLinFactNeighborY="-5858">
        <dgm:presLayoutVars>
          <dgm:bulletEnabled val="1"/>
        </dgm:presLayoutVars>
      </dgm:prSet>
      <dgm:spPr/>
    </dgm:pt>
    <dgm:pt modelId="{5AC6BB18-99B3-034B-8E0B-8C817D4593C6}" type="pres">
      <dgm:prSet presAssocID="{029322CA-6FCB-9646-9FAC-D832A13AE5A3}" presName="spacing" presStyleCnt="0"/>
      <dgm:spPr/>
    </dgm:pt>
    <dgm:pt modelId="{F8F38D78-D3B8-AE49-A467-6BB760A8A62C}" type="pres">
      <dgm:prSet presAssocID="{F388B921-8809-A442-A909-DC89DDD5C0D3}" presName="composite" presStyleCnt="0"/>
      <dgm:spPr/>
    </dgm:pt>
    <dgm:pt modelId="{D1FB3087-A74B-0B46-9A9D-D8A4EDE89C4E}" type="pres">
      <dgm:prSet presAssocID="{F388B921-8809-A442-A909-DC89DDD5C0D3}" presName="imgShp" presStyleLbl="fgImgPlace1" presStyleIdx="2" presStyleCnt="4" custLinFactNeighborX="-3851" custLinFactNeighborY="-23085"/>
      <dgm:spPr/>
    </dgm:pt>
    <dgm:pt modelId="{D28ECF43-DA55-3B4C-A4F3-B6B9548B1E3A}" type="pres">
      <dgm:prSet presAssocID="{F388B921-8809-A442-A909-DC89DDD5C0D3}" presName="txShp" presStyleLbl="node1" presStyleIdx="2" presStyleCnt="4" custScaleY="83418" custLinFactNeighborX="-363" custLinFactNeighborY="-22696">
        <dgm:presLayoutVars>
          <dgm:bulletEnabled val="1"/>
        </dgm:presLayoutVars>
      </dgm:prSet>
      <dgm:spPr/>
    </dgm:pt>
    <dgm:pt modelId="{5F23582E-038B-714C-9709-498F90E0A8F1}" type="pres">
      <dgm:prSet presAssocID="{F6A4C4EC-AF40-2C4E-82D6-40BD445A52C5}" presName="spacing" presStyleCnt="0"/>
      <dgm:spPr/>
    </dgm:pt>
    <dgm:pt modelId="{46C0D4B9-96E6-BA4E-A27E-E7EF5F492CD3}" type="pres">
      <dgm:prSet presAssocID="{9DB18795-CB66-7A42-8D27-2FB092EFFEB8}" presName="composite" presStyleCnt="0"/>
      <dgm:spPr/>
    </dgm:pt>
    <dgm:pt modelId="{F841678E-B235-6040-A3FE-C61156F93838}" type="pres">
      <dgm:prSet presAssocID="{9DB18795-CB66-7A42-8D27-2FB092EFFEB8}" presName="imgShp" presStyleLbl="fgImgPlace1" presStyleIdx="3" presStyleCnt="4" custLinFactNeighborX="-3851" custLinFactNeighborY="-40101"/>
      <dgm:spPr/>
    </dgm:pt>
    <dgm:pt modelId="{D7DB3E03-B52B-C144-9ECB-F748815F8BA8}" type="pres">
      <dgm:prSet presAssocID="{9DB18795-CB66-7A42-8D27-2FB092EFFEB8}" presName="txShp" presStyleLbl="node1" presStyleIdx="3" presStyleCnt="4" custScaleY="84989" custLinFactNeighborX="-363" custLinFactNeighborY="-38927">
        <dgm:presLayoutVars>
          <dgm:bulletEnabled val="1"/>
        </dgm:presLayoutVars>
      </dgm:prSet>
      <dgm:spPr/>
    </dgm:pt>
  </dgm:ptLst>
  <dgm:cxnLst>
    <dgm:cxn modelId="{AFD9B910-31CB-A648-B9E7-A43FF011F063}" type="presOf" srcId="{9DB18795-CB66-7A42-8D27-2FB092EFFEB8}" destId="{D7DB3E03-B52B-C144-9ECB-F748815F8BA8}" srcOrd="0" destOrd="0" presId="urn:microsoft.com/office/officeart/2005/8/layout/vList3"/>
    <dgm:cxn modelId="{A405A878-61B8-114A-8D9F-E4514B9565CC}" srcId="{D509B6DA-A78A-D549-A401-B70ED526280C}" destId="{1C848719-B709-7343-98F4-F5C95154DAE5}" srcOrd="0" destOrd="0" parTransId="{E47729D3-7766-2A4E-AB28-A6C2E41A7365}" sibTransId="{5BB620F4-D9BD-2842-9769-77D09EEC3CEB}"/>
    <dgm:cxn modelId="{35665B81-836F-2648-A996-271AD23DD5D6}" srcId="{D509B6DA-A78A-D549-A401-B70ED526280C}" destId="{9DB18795-CB66-7A42-8D27-2FB092EFFEB8}" srcOrd="3" destOrd="0" parTransId="{B81A2783-A034-C349-8E68-4008520E725F}" sibTransId="{ABD080DC-87CF-6D4E-BFC5-1F4D10CB03A2}"/>
    <dgm:cxn modelId="{07BE5591-4AB3-6B42-9AC3-BA3B1652B21F}" type="presOf" srcId="{1C848719-B709-7343-98F4-F5C95154DAE5}" destId="{0252EB32-8CD9-B942-B1DA-94D95C7516F9}" srcOrd="0" destOrd="0" presId="urn:microsoft.com/office/officeart/2005/8/layout/vList3"/>
    <dgm:cxn modelId="{D316029F-43D7-4C4B-9FCA-87056DF35E1D}" srcId="{D509B6DA-A78A-D549-A401-B70ED526280C}" destId="{F388B921-8809-A442-A909-DC89DDD5C0D3}" srcOrd="2" destOrd="0" parTransId="{976F25BB-72C6-C442-8F93-A45C55CFB714}" sibTransId="{F6A4C4EC-AF40-2C4E-82D6-40BD445A52C5}"/>
    <dgm:cxn modelId="{42AD94B1-6899-1749-B23A-690FBD22417F}" type="presOf" srcId="{D509B6DA-A78A-D549-A401-B70ED526280C}" destId="{ACB7E279-EF33-BD4D-A640-6DF1F0DB5936}" srcOrd="0" destOrd="0" presId="urn:microsoft.com/office/officeart/2005/8/layout/vList3"/>
    <dgm:cxn modelId="{60A6C9D8-5394-CD4F-A6C9-A19200B48117}" srcId="{D509B6DA-A78A-D549-A401-B70ED526280C}" destId="{A332BEDF-F0D5-4645-8D82-388FC4CB79C1}" srcOrd="1" destOrd="0" parTransId="{9B0DCCE8-160B-DD48-930B-A36EE6D977D2}" sibTransId="{029322CA-6FCB-9646-9FAC-D832A13AE5A3}"/>
    <dgm:cxn modelId="{C33692DA-C6CC-7145-A3E7-4AE89C6E07CE}" type="presOf" srcId="{A332BEDF-F0D5-4645-8D82-388FC4CB79C1}" destId="{A7644E63-3F9A-F645-A8BF-6489CAA59E24}" srcOrd="0" destOrd="0" presId="urn:microsoft.com/office/officeart/2005/8/layout/vList3"/>
    <dgm:cxn modelId="{1D6C9EF0-D9BA-0D42-B03C-CBC511F428B0}" type="presOf" srcId="{F388B921-8809-A442-A909-DC89DDD5C0D3}" destId="{D28ECF43-DA55-3B4C-A4F3-B6B9548B1E3A}" srcOrd="0" destOrd="0" presId="urn:microsoft.com/office/officeart/2005/8/layout/vList3"/>
    <dgm:cxn modelId="{29EADF6B-49D7-2045-BEF7-AABEF23806D8}" type="presParOf" srcId="{ACB7E279-EF33-BD4D-A640-6DF1F0DB5936}" destId="{8FD0DE9D-B8C4-4346-ABDC-95386AF21115}" srcOrd="0" destOrd="0" presId="urn:microsoft.com/office/officeart/2005/8/layout/vList3"/>
    <dgm:cxn modelId="{173E3809-7E08-BD45-994D-3D9E7C2EBE47}" type="presParOf" srcId="{8FD0DE9D-B8C4-4346-ABDC-95386AF21115}" destId="{90BA0132-F2B9-BB4D-99A2-FC49A8CB6B9E}" srcOrd="0" destOrd="0" presId="urn:microsoft.com/office/officeart/2005/8/layout/vList3"/>
    <dgm:cxn modelId="{4ABB12FE-807D-094D-A332-F98082F45348}" type="presParOf" srcId="{8FD0DE9D-B8C4-4346-ABDC-95386AF21115}" destId="{0252EB32-8CD9-B942-B1DA-94D95C7516F9}" srcOrd="1" destOrd="0" presId="urn:microsoft.com/office/officeart/2005/8/layout/vList3"/>
    <dgm:cxn modelId="{5AD3A127-092C-AB49-86B0-88EDDF0E5612}" type="presParOf" srcId="{ACB7E279-EF33-BD4D-A640-6DF1F0DB5936}" destId="{4B82C28F-C477-C44D-9C56-1517F3174CB6}" srcOrd="1" destOrd="0" presId="urn:microsoft.com/office/officeart/2005/8/layout/vList3"/>
    <dgm:cxn modelId="{13A3BA16-9773-754A-9E69-A01F64B61548}" type="presParOf" srcId="{ACB7E279-EF33-BD4D-A640-6DF1F0DB5936}" destId="{E87E1B48-C515-C746-B3CE-6C414D348925}" srcOrd="2" destOrd="0" presId="urn:microsoft.com/office/officeart/2005/8/layout/vList3"/>
    <dgm:cxn modelId="{08EEE8BE-6EE7-384B-BBAE-6723055892C9}" type="presParOf" srcId="{E87E1B48-C515-C746-B3CE-6C414D348925}" destId="{361136B4-0C2C-F14F-8ECA-DD14436DA8CF}" srcOrd="0" destOrd="0" presId="urn:microsoft.com/office/officeart/2005/8/layout/vList3"/>
    <dgm:cxn modelId="{E80F6091-B1BA-FB42-8794-EBB71AE5F4DC}" type="presParOf" srcId="{E87E1B48-C515-C746-B3CE-6C414D348925}" destId="{A7644E63-3F9A-F645-A8BF-6489CAA59E24}" srcOrd="1" destOrd="0" presId="urn:microsoft.com/office/officeart/2005/8/layout/vList3"/>
    <dgm:cxn modelId="{4024F442-3A8D-4A43-9F95-964C683E72D7}" type="presParOf" srcId="{ACB7E279-EF33-BD4D-A640-6DF1F0DB5936}" destId="{5AC6BB18-99B3-034B-8E0B-8C817D4593C6}" srcOrd="3" destOrd="0" presId="urn:microsoft.com/office/officeart/2005/8/layout/vList3"/>
    <dgm:cxn modelId="{DBAF1A09-227B-EE40-A64C-1D4BBFFDEC41}" type="presParOf" srcId="{ACB7E279-EF33-BD4D-A640-6DF1F0DB5936}" destId="{F8F38D78-D3B8-AE49-A467-6BB760A8A62C}" srcOrd="4" destOrd="0" presId="urn:microsoft.com/office/officeart/2005/8/layout/vList3"/>
    <dgm:cxn modelId="{0EE8B14D-FD2B-A946-9C40-194E567DFB6C}" type="presParOf" srcId="{F8F38D78-D3B8-AE49-A467-6BB760A8A62C}" destId="{D1FB3087-A74B-0B46-9A9D-D8A4EDE89C4E}" srcOrd="0" destOrd="0" presId="urn:microsoft.com/office/officeart/2005/8/layout/vList3"/>
    <dgm:cxn modelId="{44CE3A92-E587-7847-80FD-CA51A35054B3}" type="presParOf" srcId="{F8F38D78-D3B8-AE49-A467-6BB760A8A62C}" destId="{D28ECF43-DA55-3B4C-A4F3-B6B9548B1E3A}" srcOrd="1" destOrd="0" presId="urn:microsoft.com/office/officeart/2005/8/layout/vList3"/>
    <dgm:cxn modelId="{59252C76-7F4D-0B4A-8670-A9EF991393AA}" type="presParOf" srcId="{ACB7E279-EF33-BD4D-A640-6DF1F0DB5936}" destId="{5F23582E-038B-714C-9709-498F90E0A8F1}" srcOrd="5" destOrd="0" presId="urn:microsoft.com/office/officeart/2005/8/layout/vList3"/>
    <dgm:cxn modelId="{7B4310F4-024B-EE41-89A3-5A2868FAB167}" type="presParOf" srcId="{ACB7E279-EF33-BD4D-A640-6DF1F0DB5936}" destId="{46C0D4B9-96E6-BA4E-A27E-E7EF5F492CD3}" srcOrd="6" destOrd="0" presId="urn:microsoft.com/office/officeart/2005/8/layout/vList3"/>
    <dgm:cxn modelId="{04FB5F23-4ACC-424E-9475-2FA27D2D3262}" type="presParOf" srcId="{46C0D4B9-96E6-BA4E-A27E-E7EF5F492CD3}" destId="{F841678E-B235-6040-A3FE-C61156F93838}" srcOrd="0" destOrd="0" presId="urn:microsoft.com/office/officeart/2005/8/layout/vList3"/>
    <dgm:cxn modelId="{B038C020-4F62-0A4F-9AD5-2C903FA7AA17}" type="presParOf" srcId="{46C0D4B9-96E6-BA4E-A27E-E7EF5F492CD3}" destId="{D7DB3E03-B52B-C144-9ECB-F748815F8BA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09B6DA-A78A-D549-A401-B70ED526280C}"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1C848719-B709-7343-98F4-F5C95154DAE5}">
      <dgm:prSet phldrT="[Text]"/>
      <dgm:spPr>
        <a:solidFill>
          <a:schemeClr val="accent4"/>
        </a:solidFill>
      </dgm:spPr>
      <dgm:t>
        <a:bodyPr/>
        <a:lstStyle/>
        <a:p>
          <a:r>
            <a:rPr lang="en-US" dirty="0"/>
            <a:t>Ensuring appropriate point of closure</a:t>
          </a:r>
        </a:p>
      </dgm:t>
    </dgm:pt>
    <dgm:pt modelId="{E47729D3-7766-2A4E-AB28-A6C2E41A7365}" type="parTrans" cxnId="{A405A878-61B8-114A-8D9F-E4514B9565CC}">
      <dgm:prSet/>
      <dgm:spPr/>
      <dgm:t>
        <a:bodyPr/>
        <a:lstStyle/>
        <a:p>
          <a:endParaRPr lang="en-US"/>
        </a:p>
      </dgm:t>
    </dgm:pt>
    <dgm:pt modelId="{5BB620F4-D9BD-2842-9769-77D09EEC3CEB}" type="sibTrans" cxnId="{A405A878-61B8-114A-8D9F-E4514B9565CC}">
      <dgm:prSet/>
      <dgm:spPr/>
      <dgm:t>
        <a:bodyPr/>
        <a:lstStyle/>
        <a:p>
          <a:endParaRPr lang="en-US"/>
        </a:p>
      </dgm:t>
    </dgm:pt>
    <dgm:pt modelId="{A332BEDF-F0D5-4645-8D82-388FC4CB79C1}">
      <dgm:prSet phldrT="[Text]"/>
      <dgm:spPr>
        <a:solidFill>
          <a:schemeClr val="accent6"/>
        </a:solidFill>
      </dgm:spPr>
      <dgm:t>
        <a:bodyPr/>
        <a:lstStyle/>
        <a:p>
          <a:r>
            <a:rPr lang="en-US" dirty="0"/>
            <a:t>Forward planning</a:t>
          </a:r>
        </a:p>
      </dgm:t>
    </dgm:pt>
    <dgm:pt modelId="{9B0DCCE8-160B-DD48-930B-A36EE6D977D2}" type="parTrans" cxnId="{60A6C9D8-5394-CD4F-A6C9-A19200B48117}">
      <dgm:prSet/>
      <dgm:spPr/>
      <dgm:t>
        <a:bodyPr/>
        <a:lstStyle/>
        <a:p>
          <a:endParaRPr lang="en-US"/>
        </a:p>
      </dgm:t>
    </dgm:pt>
    <dgm:pt modelId="{029322CA-6FCB-9646-9FAC-D832A13AE5A3}" type="sibTrans" cxnId="{60A6C9D8-5394-CD4F-A6C9-A19200B48117}">
      <dgm:prSet/>
      <dgm:spPr/>
      <dgm:t>
        <a:bodyPr/>
        <a:lstStyle/>
        <a:p>
          <a:endParaRPr lang="en-US"/>
        </a:p>
      </dgm:t>
    </dgm:pt>
    <dgm:pt modelId="{ACB7E279-EF33-BD4D-A640-6DF1F0DB5936}" type="pres">
      <dgm:prSet presAssocID="{D509B6DA-A78A-D549-A401-B70ED526280C}" presName="linearFlow" presStyleCnt="0">
        <dgm:presLayoutVars>
          <dgm:dir/>
          <dgm:resizeHandles val="exact"/>
        </dgm:presLayoutVars>
      </dgm:prSet>
      <dgm:spPr/>
    </dgm:pt>
    <dgm:pt modelId="{8FD0DE9D-B8C4-4346-ABDC-95386AF21115}" type="pres">
      <dgm:prSet presAssocID="{1C848719-B709-7343-98F4-F5C95154DAE5}" presName="composite" presStyleCnt="0"/>
      <dgm:spPr/>
    </dgm:pt>
    <dgm:pt modelId="{90BA0132-F2B9-BB4D-99A2-FC49A8CB6B9E}" type="pres">
      <dgm:prSet presAssocID="{1C848719-B709-7343-98F4-F5C95154DAE5}" presName="imgShp" presStyleLbl="fgImgPlace1" presStyleIdx="0" presStyleCnt="2" custLinFactNeighborX="-12531" custLinFactNeighborY="2269"/>
      <dgm:spPr/>
    </dgm:pt>
    <dgm:pt modelId="{0252EB32-8CD9-B942-B1DA-94D95C7516F9}" type="pres">
      <dgm:prSet presAssocID="{1C848719-B709-7343-98F4-F5C95154DAE5}" presName="txShp" presStyleLbl="node1" presStyleIdx="0" presStyleCnt="2" custScaleY="95488" custLinFactNeighborX="-363" custLinFactNeighborY="8692">
        <dgm:presLayoutVars>
          <dgm:bulletEnabled val="1"/>
        </dgm:presLayoutVars>
      </dgm:prSet>
      <dgm:spPr/>
    </dgm:pt>
    <dgm:pt modelId="{4B82C28F-C477-C44D-9C56-1517F3174CB6}" type="pres">
      <dgm:prSet presAssocID="{5BB620F4-D9BD-2842-9769-77D09EEC3CEB}" presName="spacing" presStyleCnt="0"/>
      <dgm:spPr/>
    </dgm:pt>
    <dgm:pt modelId="{E87E1B48-C515-C746-B3CE-6C414D348925}" type="pres">
      <dgm:prSet presAssocID="{A332BEDF-F0D5-4645-8D82-388FC4CB79C1}" presName="composite" presStyleCnt="0"/>
      <dgm:spPr/>
    </dgm:pt>
    <dgm:pt modelId="{361136B4-0C2C-F14F-8ECA-DD14436DA8CF}" type="pres">
      <dgm:prSet presAssocID="{A332BEDF-F0D5-4645-8D82-388FC4CB79C1}" presName="imgShp" presStyleLbl="fgImgPlace1" presStyleIdx="1" presStyleCnt="2" custLinFactNeighborX="-3851" custLinFactNeighborY="-14748"/>
      <dgm:spPr/>
    </dgm:pt>
    <dgm:pt modelId="{A7644E63-3F9A-F645-A8BF-6489CAA59E24}" type="pres">
      <dgm:prSet presAssocID="{A332BEDF-F0D5-4645-8D82-388FC4CB79C1}" presName="txShp" presStyleLbl="node1" presStyleIdx="1" presStyleCnt="2" custScaleY="83061" custLinFactNeighborX="-363" custLinFactNeighborY="-5858">
        <dgm:presLayoutVars>
          <dgm:bulletEnabled val="1"/>
        </dgm:presLayoutVars>
      </dgm:prSet>
      <dgm:spPr/>
    </dgm:pt>
  </dgm:ptLst>
  <dgm:cxnLst>
    <dgm:cxn modelId="{CBD8E406-91FF-9942-A7C4-CA9E71EAFFEE}" type="presOf" srcId="{D509B6DA-A78A-D549-A401-B70ED526280C}" destId="{ACB7E279-EF33-BD4D-A640-6DF1F0DB5936}" srcOrd="0" destOrd="0" presId="urn:microsoft.com/office/officeart/2005/8/layout/vList3"/>
    <dgm:cxn modelId="{A58A4929-B418-7A4A-AD5F-448CF9D37E00}" type="presOf" srcId="{A332BEDF-F0D5-4645-8D82-388FC4CB79C1}" destId="{A7644E63-3F9A-F645-A8BF-6489CAA59E24}" srcOrd="0" destOrd="0" presId="urn:microsoft.com/office/officeart/2005/8/layout/vList3"/>
    <dgm:cxn modelId="{A405A878-61B8-114A-8D9F-E4514B9565CC}" srcId="{D509B6DA-A78A-D549-A401-B70ED526280C}" destId="{1C848719-B709-7343-98F4-F5C95154DAE5}" srcOrd="0" destOrd="0" parTransId="{E47729D3-7766-2A4E-AB28-A6C2E41A7365}" sibTransId="{5BB620F4-D9BD-2842-9769-77D09EEC3CEB}"/>
    <dgm:cxn modelId="{60A6C9D8-5394-CD4F-A6C9-A19200B48117}" srcId="{D509B6DA-A78A-D549-A401-B70ED526280C}" destId="{A332BEDF-F0D5-4645-8D82-388FC4CB79C1}" srcOrd="1" destOrd="0" parTransId="{9B0DCCE8-160B-DD48-930B-A36EE6D977D2}" sibTransId="{029322CA-6FCB-9646-9FAC-D832A13AE5A3}"/>
    <dgm:cxn modelId="{4BBCA2FF-6DA2-3649-817B-357892FAF3F2}" type="presOf" srcId="{1C848719-B709-7343-98F4-F5C95154DAE5}" destId="{0252EB32-8CD9-B942-B1DA-94D95C7516F9}" srcOrd="0" destOrd="0" presId="urn:microsoft.com/office/officeart/2005/8/layout/vList3"/>
    <dgm:cxn modelId="{D496A1AD-0B08-CE4C-85FB-C9578103FC9A}" type="presParOf" srcId="{ACB7E279-EF33-BD4D-A640-6DF1F0DB5936}" destId="{8FD0DE9D-B8C4-4346-ABDC-95386AF21115}" srcOrd="0" destOrd="0" presId="urn:microsoft.com/office/officeart/2005/8/layout/vList3"/>
    <dgm:cxn modelId="{0A2B4CCD-0015-2D45-9DBF-4CEF06F0AED0}" type="presParOf" srcId="{8FD0DE9D-B8C4-4346-ABDC-95386AF21115}" destId="{90BA0132-F2B9-BB4D-99A2-FC49A8CB6B9E}" srcOrd="0" destOrd="0" presId="urn:microsoft.com/office/officeart/2005/8/layout/vList3"/>
    <dgm:cxn modelId="{9A516CA2-BBE8-024F-AF83-C8A07220D9D5}" type="presParOf" srcId="{8FD0DE9D-B8C4-4346-ABDC-95386AF21115}" destId="{0252EB32-8CD9-B942-B1DA-94D95C7516F9}" srcOrd="1" destOrd="0" presId="urn:microsoft.com/office/officeart/2005/8/layout/vList3"/>
    <dgm:cxn modelId="{60C37723-8427-A642-A74D-6C97041FC022}" type="presParOf" srcId="{ACB7E279-EF33-BD4D-A640-6DF1F0DB5936}" destId="{4B82C28F-C477-C44D-9C56-1517F3174CB6}" srcOrd="1" destOrd="0" presId="urn:microsoft.com/office/officeart/2005/8/layout/vList3"/>
    <dgm:cxn modelId="{B4720EEF-C69C-A14C-BE54-FF588579E657}" type="presParOf" srcId="{ACB7E279-EF33-BD4D-A640-6DF1F0DB5936}" destId="{E87E1B48-C515-C746-B3CE-6C414D348925}" srcOrd="2" destOrd="0" presId="urn:microsoft.com/office/officeart/2005/8/layout/vList3"/>
    <dgm:cxn modelId="{2B67AB96-EE4C-E043-B4EF-A001D89FA047}" type="presParOf" srcId="{E87E1B48-C515-C746-B3CE-6C414D348925}" destId="{361136B4-0C2C-F14F-8ECA-DD14436DA8CF}" srcOrd="0" destOrd="0" presId="urn:microsoft.com/office/officeart/2005/8/layout/vList3"/>
    <dgm:cxn modelId="{9B7B5CE0-12B3-414F-B884-B75D4348DA88}" type="presParOf" srcId="{E87E1B48-C515-C746-B3CE-6C414D348925}" destId="{A7644E63-3F9A-F645-A8BF-6489CAA59E2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EB32-8CD9-B942-B1DA-94D95C7516F9}">
      <dsp:nvSpPr>
        <dsp:cNvPr id="0" name=""/>
        <dsp:cNvSpPr/>
      </dsp:nvSpPr>
      <dsp:spPr>
        <a:xfrm rot="10800000">
          <a:off x="1303273" y="1895"/>
          <a:ext cx="4053840" cy="1128772"/>
        </a:xfrm>
        <a:prstGeom prst="homePlate">
          <a:avLst/>
        </a:prstGeom>
        <a:solidFill>
          <a:srgbClr val="0098B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Preparation</a:t>
          </a:r>
        </a:p>
      </dsp:txBody>
      <dsp:txXfrm rot="10800000">
        <a:off x="1585466" y="1895"/>
        <a:ext cx="3771647" cy="1128772"/>
      </dsp:txXfrm>
    </dsp:sp>
    <dsp:sp modelId="{90BA0132-F2B9-BB4D-99A2-FC49A8CB6B9E}">
      <dsp:nvSpPr>
        <dsp:cNvPr id="0" name=""/>
        <dsp:cNvSpPr/>
      </dsp:nvSpPr>
      <dsp:spPr>
        <a:xfrm>
          <a:off x="738886" y="1895"/>
          <a:ext cx="1128772" cy="112877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644E63-3F9A-F645-A8BF-6489CAA59E24}">
      <dsp:nvSpPr>
        <dsp:cNvPr id="0" name=""/>
        <dsp:cNvSpPr/>
      </dsp:nvSpPr>
      <dsp:spPr>
        <a:xfrm rot="10800000">
          <a:off x="1303273" y="1467613"/>
          <a:ext cx="4053840" cy="1128772"/>
        </a:xfrm>
        <a:prstGeom prst="homePlate">
          <a:avLst/>
        </a:prstGeom>
        <a:solidFill>
          <a:srgbClr val="E63E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Establishing Initial Rapport</a:t>
          </a:r>
        </a:p>
      </dsp:txBody>
      <dsp:txXfrm rot="10800000">
        <a:off x="1585466" y="1467613"/>
        <a:ext cx="3771647" cy="1128772"/>
      </dsp:txXfrm>
    </dsp:sp>
    <dsp:sp modelId="{361136B4-0C2C-F14F-8ECA-DD14436DA8CF}">
      <dsp:nvSpPr>
        <dsp:cNvPr id="0" name=""/>
        <dsp:cNvSpPr/>
      </dsp:nvSpPr>
      <dsp:spPr>
        <a:xfrm>
          <a:off x="738886" y="1467613"/>
          <a:ext cx="1128772" cy="112877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28ECF43-DA55-3B4C-A4F3-B6B9548B1E3A}">
      <dsp:nvSpPr>
        <dsp:cNvPr id="0" name=""/>
        <dsp:cNvSpPr/>
      </dsp:nvSpPr>
      <dsp:spPr>
        <a:xfrm rot="10800000">
          <a:off x="1303273" y="2933332"/>
          <a:ext cx="4053840" cy="1128772"/>
        </a:xfrm>
        <a:prstGeom prst="homePlat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Identify the reason(s) for the consultation</a:t>
          </a:r>
        </a:p>
      </dsp:txBody>
      <dsp:txXfrm rot="10800000">
        <a:off x="1585466" y="2933332"/>
        <a:ext cx="3771647" cy="1128772"/>
      </dsp:txXfrm>
    </dsp:sp>
    <dsp:sp modelId="{D1FB3087-A74B-0B46-9A9D-D8A4EDE89C4E}">
      <dsp:nvSpPr>
        <dsp:cNvPr id="0" name=""/>
        <dsp:cNvSpPr/>
      </dsp:nvSpPr>
      <dsp:spPr>
        <a:xfrm>
          <a:off x="738886" y="2933332"/>
          <a:ext cx="1128772" cy="112877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EB32-8CD9-B942-B1DA-94D95C7516F9}">
      <dsp:nvSpPr>
        <dsp:cNvPr id="0" name=""/>
        <dsp:cNvSpPr/>
      </dsp:nvSpPr>
      <dsp:spPr>
        <a:xfrm rot="10800000">
          <a:off x="1184861" y="3063"/>
          <a:ext cx="4053840" cy="655126"/>
        </a:xfrm>
        <a:prstGeom prst="homePlate">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893"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Biomedical Perspective</a:t>
          </a:r>
        </a:p>
      </dsp:txBody>
      <dsp:txXfrm rot="10800000">
        <a:off x="1348642" y="3063"/>
        <a:ext cx="3890059" cy="655126"/>
      </dsp:txXfrm>
    </dsp:sp>
    <dsp:sp modelId="{90BA0132-F2B9-BB4D-99A2-FC49A8CB6B9E}">
      <dsp:nvSpPr>
        <dsp:cNvPr id="0" name=""/>
        <dsp:cNvSpPr/>
      </dsp:nvSpPr>
      <dsp:spPr>
        <a:xfrm>
          <a:off x="857298" y="3063"/>
          <a:ext cx="655126" cy="655126"/>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644E63-3F9A-F645-A8BF-6489CAA59E24}">
      <dsp:nvSpPr>
        <dsp:cNvPr id="0" name=""/>
        <dsp:cNvSpPr/>
      </dsp:nvSpPr>
      <dsp:spPr>
        <a:xfrm rot="10800000">
          <a:off x="1184861" y="853750"/>
          <a:ext cx="4053840" cy="655126"/>
        </a:xfrm>
        <a:prstGeom prst="homePlat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893"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Patient Perspective</a:t>
          </a:r>
        </a:p>
      </dsp:txBody>
      <dsp:txXfrm rot="10800000">
        <a:off x="1348642" y="853750"/>
        <a:ext cx="3890059" cy="655126"/>
      </dsp:txXfrm>
    </dsp:sp>
    <dsp:sp modelId="{361136B4-0C2C-F14F-8ECA-DD14436DA8CF}">
      <dsp:nvSpPr>
        <dsp:cNvPr id="0" name=""/>
        <dsp:cNvSpPr/>
      </dsp:nvSpPr>
      <dsp:spPr>
        <a:xfrm>
          <a:off x="857298" y="853750"/>
          <a:ext cx="655126" cy="655126"/>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28ECF43-DA55-3B4C-A4F3-B6B9548B1E3A}">
      <dsp:nvSpPr>
        <dsp:cNvPr id="0" name=""/>
        <dsp:cNvSpPr/>
      </dsp:nvSpPr>
      <dsp:spPr>
        <a:xfrm rot="10800000">
          <a:off x="1184861" y="1704436"/>
          <a:ext cx="4053840" cy="655126"/>
        </a:xfrm>
        <a:prstGeom prst="homePlat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893"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Background Information and Context</a:t>
          </a:r>
        </a:p>
      </dsp:txBody>
      <dsp:txXfrm rot="10800000">
        <a:off x="1348642" y="1704436"/>
        <a:ext cx="3890059" cy="655126"/>
      </dsp:txXfrm>
    </dsp:sp>
    <dsp:sp modelId="{D1FB3087-A74B-0B46-9A9D-D8A4EDE89C4E}">
      <dsp:nvSpPr>
        <dsp:cNvPr id="0" name=""/>
        <dsp:cNvSpPr/>
      </dsp:nvSpPr>
      <dsp:spPr>
        <a:xfrm>
          <a:off x="857298" y="1704436"/>
          <a:ext cx="655126" cy="655126"/>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43F68C6-1BAC-5741-8D3B-ADFC76263AB9}">
      <dsp:nvSpPr>
        <dsp:cNvPr id="0" name=""/>
        <dsp:cNvSpPr/>
      </dsp:nvSpPr>
      <dsp:spPr>
        <a:xfrm rot="10800000">
          <a:off x="1184861" y="2555123"/>
          <a:ext cx="4053840" cy="655126"/>
        </a:xfrm>
        <a:prstGeom prst="homePlat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893"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Providing Structure</a:t>
          </a:r>
        </a:p>
      </dsp:txBody>
      <dsp:txXfrm rot="10800000">
        <a:off x="1348642" y="2555123"/>
        <a:ext cx="3890059" cy="655126"/>
      </dsp:txXfrm>
    </dsp:sp>
    <dsp:sp modelId="{8C3DC264-4F95-9D46-981B-1F83C4A5EE10}">
      <dsp:nvSpPr>
        <dsp:cNvPr id="0" name=""/>
        <dsp:cNvSpPr/>
      </dsp:nvSpPr>
      <dsp:spPr>
        <a:xfrm>
          <a:off x="857298" y="2555123"/>
          <a:ext cx="655126" cy="655126"/>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E11D73C-F1EB-D040-BD89-A3DA18B6B466}">
      <dsp:nvSpPr>
        <dsp:cNvPr id="0" name=""/>
        <dsp:cNvSpPr/>
      </dsp:nvSpPr>
      <dsp:spPr>
        <a:xfrm rot="10800000">
          <a:off x="1184861" y="3405810"/>
          <a:ext cx="4053840" cy="655126"/>
        </a:xfrm>
        <a:prstGeom prst="homePlate">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893"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Building Relationship</a:t>
          </a:r>
        </a:p>
      </dsp:txBody>
      <dsp:txXfrm rot="10800000">
        <a:off x="1348642" y="3405810"/>
        <a:ext cx="3890059" cy="655126"/>
      </dsp:txXfrm>
    </dsp:sp>
    <dsp:sp modelId="{32FAC589-153B-0C47-89F5-E82CC2ACCA91}">
      <dsp:nvSpPr>
        <dsp:cNvPr id="0" name=""/>
        <dsp:cNvSpPr/>
      </dsp:nvSpPr>
      <dsp:spPr>
        <a:xfrm>
          <a:off x="857298" y="3405810"/>
          <a:ext cx="655126" cy="655126"/>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EB32-8CD9-B942-B1DA-94D95C7516F9}">
      <dsp:nvSpPr>
        <dsp:cNvPr id="0" name=""/>
        <dsp:cNvSpPr/>
      </dsp:nvSpPr>
      <dsp:spPr>
        <a:xfrm rot="10800000">
          <a:off x="1303273" y="1895"/>
          <a:ext cx="4053840" cy="1128772"/>
        </a:xfrm>
        <a:prstGeom prst="homePlat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Equipment Calibration</a:t>
          </a:r>
        </a:p>
      </dsp:txBody>
      <dsp:txXfrm rot="10800000">
        <a:off x="1585466" y="1895"/>
        <a:ext cx="3771647" cy="1128772"/>
      </dsp:txXfrm>
    </dsp:sp>
    <dsp:sp modelId="{90BA0132-F2B9-BB4D-99A2-FC49A8CB6B9E}">
      <dsp:nvSpPr>
        <dsp:cNvPr id="0" name=""/>
        <dsp:cNvSpPr/>
      </dsp:nvSpPr>
      <dsp:spPr>
        <a:xfrm>
          <a:off x="738886" y="1895"/>
          <a:ext cx="1128772" cy="112877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644E63-3F9A-F645-A8BF-6489CAA59E24}">
      <dsp:nvSpPr>
        <dsp:cNvPr id="0" name=""/>
        <dsp:cNvSpPr/>
      </dsp:nvSpPr>
      <dsp:spPr>
        <a:xfrm rot="10800000">
          <a:off x="1303273" y="1467613"/>
          <a:ext cx="4053840" cy="1128772"/>
        </a:xfrm>
        <a:prstGeom prst="homePlat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Auditory Examinations and Tasks</a:t>
          </a:r>
        </a:p>
        <a:p>
          <a:pPr marL="0" lvl="0" indent="0" algn="ctr" defTabSz="711200">
            <a:lnSpc>
              <a:spcPct val="90000"/>
            </a:lnSpc>
            <a:spcBef>
              <a:spcPct val="0"/>
            </a:spcBef>
            <a:spcAft>
              <a:spcPct val="35000"/>
            </a:spcAft>
            <a:buNone/>
          </a:pPr>
          <a:r>
            <a:rPr lang="en-US" sz="1600" kern="1200" dirty="0"/>
            <a:t>(</a:t>
          </a:r>
          <a:r>
            <a:rPr lang="en-US" sz="1600" kern="1200" dirty="0" err="1"/>
            <a:t>otoscopy</a:t>
          </a:r>
          <a:r>
            <a:rPr lang="en-US" sz="1600" kern="1200" dirty="0"/>
            <a:t>, hearing test, balance tests, </a:t>
          </a:r>
          <a:r>
            <a:rPr lang="en-US" sz="1600" kern="1200" dirty="0" err="1"/>
            <a:t>immittance</a:t>
          </a:r>
          <a:r>
            <a:rPr lang="en-US" sz="1600" kern="1200" dirty="0"/>
            <a:t>, ear molds, others)</a:t>
          </a:r>
        </a:p>
      </dsp:txBody>
      <dsp:txXfrm rot="10800000">
        <a:off x="1585466" y="1467613"/>
        <a:ext cx="3771647" cy="1128772"/>
      </dsp:txXfrm>
    </dsp:sp>
    <dsp:sp modelId="{361136B4-0C2C-F14F-8ECA-DD14436DA8CF}">
      <dsp:nvSpPr>
        <dsp:cNvPr id="0" name=""/>
        <dsp:cNvSpPr/>
      </dsp:nvSpPr>
      <dsp:spPr>
        <a:xfrm>
          <a:off x="738886" y="1467613"/>
          <a:ext cx="1128772" cy="112877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28ECF43-DA55-3B4C-A4F3-B6B9548B1E3A}">
      <dsp:nvSpPr>
        <dsp:cNvPr id="0" name=""/>
        <dsp:cNvSpPr/>
      </dsp:nvSpPr>
      <dsp:spPr>
        <a:xfrm rot="10800000">
          <a:off x="1303273" y="2933332"/>
          <a:ext cx="4053840" cy="1128772"/>
        </a:xfrm>
        <a:prstGeom prst="homePlat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75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Hearing Aid Fitting and verification, CI Programming, Other Device fitting and orientation</a:t>
          </a:r>
        </a:p>
      </dsp:txBody>
      <dsp:txXfrm rot="10800000">
        <a:off x="1585466" y="2933332"/>
        <a:ext cx="3771647" cy="1128772"/>
      </dsp:txXfrm>
    </dsp:sp>
    <dsp:sp modelId="{D1FB3087-A74B-0B46-9A9D-D8A4EDE89C4E}">
      <dsp:nvSpPr>
        <dsp:cNvPr id="0" name=""/>
        <dsp:cNvSpPr/>
      </dsp:nvSpPr>
      <dsp:spPr>
        <a:xfrm>
          <a:off x="738886" y="2933332"/>
          <a:ext cx="1128772" cy="112877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EB32-8CD9-B942-B1DA-94D95C7516F9}">
      <dsp:nvSpPr>
        <dsp:cNvPr id="0" name=""/>
        <dsp:cNvSpPr/>
      </dsp:nvSpPr>
      <dsp:spPr>
        <a:xfrm rot="10800000">
          <a:off x="1213771" y="92097"/>
          <a:ext cx="4053840" cy="792194"/>
        </a:xfrm>
        <a:prstGeom prst="homePlate">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5843"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Providing the Correct amount and type of information</a:t>
          </a:r>
        </a:p>
      </dsp:txBody>
      <dsp:txXfrm rot="10800000">
        <a:off x="1411819" y="92097"/>
        <a:ext cx="3855792" cy="792194"/>
      </dsp:txXfrm>
    </dsp:sp>
    <dsp:sp modelId="{90BA0132-F2B9-BB4D-99A2-FC49A8CB6B9E}">
      <dsp:nvSpPr>
        <dsp:cNvPr id="0" name=""/>
        <dsp:cNvSpPr/>
      </dsp:nvSpPr>
      <dsp:spPr>
        <a:xfrm>
          <a:off x="709712" y="20094"/>
          <a:ext cx="829627" cy="829627"/>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644E63-3F9A-F645-A8BF-6489CAA59E24}">
      <dsp:nvSpPr>
        <dsp:cNvPr id="0" name=""/>
        <dsp:cNvSpPr/>
      </dsp:nvSpPr>
      <dsp:spPr>
        <a:xfrm rot="10800000">
          <a:off x="1213771" y="1100213"/>
          <a:ext cx="4053840" cy="689096"/>
        </a:xfrm>
        <a:prstGeom prst="homePlat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5843"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Aiding Accurate Recall and Understanding</a:t>
          </a:r>
        </a:p>
      </dsp:txBody>
      <dsp:txXfrm rot="10800000">
        <a:off x="1386045" y="1100213"/>
        <a:ext cx="3881566" cy="689096"/>
      </dsp:txXfrm>
    </dsp:sp>
    <dsp:sp modelId="{361136B4-0C2C-F14F-8ECA-DD14436DA8CF}">
      <dsp:nvSpPr>
        <dsp:cNvPr id="0" name=""/>
        <dsp:cNvSpPr/>
      </dsp:nvSpPr>
      <dsp:spPr>
        <a:xfrm>
          <a:off x="781724" y="956194"/>
          <a:ext cx="829627" cy="829627"/>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28ECF43-DA55-3B4C-A4F3-B6B9548B1E3A}">
      <dsp:nvSpPr>
        <dsp:cNvPr id="0" name=""/>
        <dsp:cNvSpPr/>
      </dsp:nvSpPr>
      <dsp:spPr>
        <a:xfrm rot="10800000">
          <a:off x="1213771" y="2036317"/>
          <a:ext cx="4053840" cy="692058"/>
        </a:xfrm>
        <a:prstGeom prst="homePlat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5843"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Achieving shared understanding: Incorporating the patient’s perspective</a:t>
          </a:r>
        </a:p>
      </dsp:txBody>
      <dsp:txXfrm rot="10800000">
        <a:off x="1386785" y="2036317"/>
        <a:ext cx="3880826" cy="692058"/>
      </dsp:txXfrm>
    </dsp:sp>
    <dsp:sp modelId="{D1FB3087-A74B-0B46-9A9D-D8A4EDE89C4E}">
      <dsp:nvSpPr>
        <dsp:cNvPr id="0" name=""/>
        <dsp:cNvSpPr/>
      </dsp:nvSpPr>
      <dsp:spPr>
        <a:xfrm>
          <a:off x="781724" y="1964305"/>
          <a:ext cx="829627" cy="829627"/>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7DB3E03-B52B-C144-9ECB-F748815F8BA8}">
      <dsp:nvSpPr>
        <dsp:cNvPr id="0" name=""/>
        <dsp:cNvSpPr/>
      </dsp:nvSpPr>
      <dsp:spPr>
        <a:xfrm rot="10800000">
          <a:off x="1213771" y="2972421"/>
          <a:ext cx="4053840" cy="705092"/>
        </a:xfrm>
        <a:prstGeom prst="homePlat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5843"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Planning: Shared Decision Making</a:t>
          </a:r>
        </a:p>
      </dsp:txBody>
      <dsp:txXfrm rot="10800000">
        <a:off x="1390044" y="2972421"/>
        <a:ext cx="3877567" cy="705092"/>
      </dsp:txXfrm>
    </dsp:sp>
    <dsp:sp modelId="{F841678E-B235-6040-A3FE-C61156F93838}">
      <dsp:nvSpPr>
        <dsp:cNvPr id="0" name=""/>
        <dsp:cNvSpPr/>
      </dsp:nvSpPr>
      <dsp:spPr>
        <a:xfrm>
          <a:off x="781724" y="2900413"/>
          <a:ext cx="829627" cy="829627"/>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EB32-8CD9-B942-B1DA-94D95C7516F9}">
      <dsp:nvSpPr>
        <dsp:cNvPr id="0" name=""/>
        <dsp:cNvSpPr/>
      </dsp:nvSpPr>
      <dsp:spPr>
        <a:xfrm rot="10800000">
          <a:off x="1448101" y="194774"/>
          <a:ext cx="4053840" cy="1687222"/>
        </a:xfrm>
        <a:prstGeom prst="homePlate">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9175"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Ensuring appropriate point of closure</a:t>
          </a:r>
        </a:p>
      </dsp:txBody>
      <dsp:txXfrm rot="10800000">
        <a:off x="1869906" y="194774"/>
        <a:ext cx="3632035" cy="1687222"/>
      </dsp:txXfrm>
    </dsp:sp>
    <dsp:sp modelId="{90BA0132-F2B9-BB4D-99A2-FC49A8CB6B9E}">
      <dsp:nvSpPr>
        <dsp:cNvPr id="0" name=""/>
        <dsp:cNvSpPr/>
      </dsp:nvSpPr>
      <dsp:spPr>
        <a:xfrm>
          <a:off x="357927" y="41421"/>
          <a:ext cx="1766947" cy="1766947"/>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644E63-3F9A-F645-A8BF-6489CAA59E24}">
      <dsp:nvSpPr>
        <dsp:cNvPr id="0" name=""/>
        <dsp:cNvSpPr/>
      </dsp:nvSpPr>
      <dsp:spPr>
        <a:xfrm rot="10800000">
          <a:off x="1448101" y="2341867"/>
          <a:ext cx="4053840" cy="1467643"/>
        </a:xfrm>
        <a:prstGeom prst="homePlat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9175"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Forward planning</a:t>
          </a:r>
        </a:p>
      </dsp:txBody>
      <dsp:txXfrm rot="10800000">
        <a:off x="1815012" y="2341867"/>
        <a:ext cx="3686929" cy="1467643"/>
      </dsp:txXfrm>
    </dsp:sp>
    <dsp:sp modelId="{361136B4-0C2C-F14F-8ECA-DD14436DA8CF}">
      <dsp:nvSpPr>
        <dsp:cNvPr id="0" name=""/>
        <dsp:cNvSpPr/>
      </dsp:nvSpPr>
      <dsp:spPr>
        <a:xfrm>
          <a:off x="511298" y="2035134"/>
          <a:ext cx="1766947" cy="1766947"/>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da-DK"/>
          </a:p>
        </p:txBody>
      </p:sp>
      <p:sp>
        <p:nvSpPr>
          <p:cNvPr id="17411"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D2AF37B-E2AC-47AA-BDCC-611064C9784D}" type="datetimeFigureOut">
              <a:rPr lang="da-DK"/>
              <a:pPr/>
              <a:t>25-01-2019</a:t>
            </a:fld>
            <a:endParaRPr lang="da-DK"/>
          </a:p>
        </p:txBody>
      </p:sp>
      <p:sp>
        <p:nvSpPr>
          <p:cNvPr id="17412"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da-DK"/>
          </a:p>
        </p:txBody>
      </p:sp>
      <p:sp>
        <p:nvSpPr>
          <p:cNvPr id="17413"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804DC3B-D4DD-4E15-A916-8A12C9CCC723}" type="slidenum">
              <a:rPr lang="da-DK"/>
              <a:pPr/>
              <a:t>‹#›</a:t>
            </a:fld>
            <a:endParaRPr lang="da-DK"/>
          </a:p>
        </p:txBody>
      </p:sp>
    </p:spTree>
    <p:extLst>
      <p:ext uri="{BB962C8B-B14F-4D97-AF65-F5344CB8AC3E}">
        <p14:creationId xmlns:p14="http://schemas.microsoft.com/office/powerpoint/2010/main" val="43956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043411-9BC9-4D67-B1BC-2D2322A39B58}" type="slidenum">
              <a:rPr/>
              <a:pPr>
                <a:defRPr/>
              </a:pPr>
              <a:t>‹#›</a:t>
            </a:fld>
            <a:endParaRPr lang="en-US"/>
          </a:p>
        </p:txBody>
      </p:sp>
    </p:spTree>
    <p:extLst>
      <p:ext uri="{BB962C8B-B14F-4D97-AF65-F5344CB8AC3E}">
        <p14:creationId xmlns:p14="http://schemas.microsoft.com/office/powerpoint/2010/main" val="3288327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dainstitute.com/toolbox/university_course/videos_and_handouts/unit_i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dainstitute.com/toolbox/university_course/videos_and_handouts/unit_ii/"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idainstitute.com/toolbox/university_course/videos_and_handouts/unit_ii/"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idainstitute.com/toolbox/university_course/videos_and_handouts/unit_ii/"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idainstitute.com/toolbox/university_course/videos_and_handouts/unit_ii/"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idainstitute.com/toolbox/university_course/videos_and_handouts/unit_ii/"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dainstitute.com/toolbox/university_course/videos_and_handouts/unit_i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Today we will learn about the challenge of conducting a patient-centered care interview.  </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We will begin by reviewing the key aspects of Person-Centered Care.</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We will introduce two types of communication (content and process) in clinical teaching and review the challenges students and clinicians face in integrating these into clinical practice during encounters with patients. </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We will also introduce the Calgary-Cambridge model of learning clinical skills alongside communication skills. </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We will review skills needed to conduct an effective patient interview</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And finally we will introduce the time and talk tool, used to create a safe learning environment in which to learn and practice communication and clinical skills.</a:t>
            </a:r>
          </a:p>
          <a:p>
            <a:pPr marL="0" marR="0" lvl="0" indent="0" algn="l" rtl="0">
              <a:spcBef>
                <a:spcPts val="0"/>
              </a:spcBef>
              <a:buSzPct val="25000"/>
              <a:buNone/>
            </a:pPr>
            <a:endParaRPr lang="en" sz="1200" b="0" i="0" u="none" strike="noStrike" cap="none" baseline="0" dirty="0">
              <a:solidFill>
                <a:schemeClr val="dk1"/>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a:t>
            </a:fld>
            <a:endParaRPr lang="en-US"/>
          </a:p>
        </p:txBody>
      </p:sp>
    </p:spTree>
    <p:extLst>
      <p:ext uri="{BB962C8B-B14F-4D97-AF65-F5344CB8AC3E}">
        <p14:creationId xmlns:p14="http://schemas.microsoft.com/office/powerpoint/2010/main" val="78175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Guides</a:t>
            </a:r>
            <a:r>
              <a:rPr lang="en-US" baseline="0" dirty="0"/>
              <a:t> identify a total of 71 communication process skills that fit into the framework of Tasks and Objectives. </a:t>
            </a:r>
          </a:p>
          <a:p>
            <a:endParaRPr lang="en-US" baseline="0" dirty="0"/>
          </a:p>
          <a:p>
            <a:r>
              <a:rPr lang="en-US" baseline="0" dirty="0"/>
              <a:t>Each one of these skills has been validated by research, and not all skills are needed all the time.  The clinician should think of these as tools they can access whenever they need to and so the toolbox analogy is helpful here. </a:t>
            </a:r>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12</a:t>
            </a:fld>
            <a:endParaRPr lang="en-US"/>
          </a:p>
        </p:txBody>
      </p:sp>
    </p:spTree>
    <p:extLst>
      <p:ext uri="{BB962C8B-B14F-4D97-AF65-F5344CB8AC3E}">
        <p14:creationId xmlns:p14="http://schemas.microsoft.com/office/powerpoint/2010/main" val="185556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We will now go over each</a:t>
            </a:r>
            <a:r>
              <a:rPr lang="en-US" baseline="0" dirty="0"/>
              <a:t> of the tasks and objectives and some of the skills suggested by the Guides.  However, i</a:t>
            </a:r>
            <a:r>
              <a:rPr lang="en-US" dirty="0"/>
              <a:t>t</a:t>
            </a:r>
            <a:r>
              <a:rPr lang="en-US" baseline="0" dirty="0"/>
              <a:t> is recommended that the instructor ensure that students become familiar with all of the Process skills in the guides so that they are acquainted with the skills they need to learn under each of the objectives.   </a:t>
            </a:r>
            <a:r>
              <a:rPr lang="en-US" b="0" baseline="0" dirty="0"/>
              <a:t>The goal is that over the course of their education, students will have gained competency in all communication areas.  As a reference the Ida Institute Website has an abbreviated list-handout  of Competency Skills that  can be downloaded. Use the following link, go to the section called “Time and Talk” and download the hand out: </a:t>
            </a:r>
            <a:r>
              <a:rPr lang="en-US" sz="1200" u="sng" kern="1200" dirty="0">
                <a:solidFill>
                  <a:schemeClr val="tx1"/>
                </a:solidFill>
                <a:effectLst/>
                <a:latin typeface="+mn-lt"/>
                <a:ea typeface="+mn-ea"/>
                <a:cs typeface="+mn-cs"/>
                <a:hlinkClick r:id="rId3"/>
              </a:rPr>
              <a:t>http://idainstitute.com/toolbox/university_course/videos_and_handouts/unit_ii/</a:t>
            </a:r>
            <a:r>
              <a:rPr lang="en-US" sz="1200" u="sng" kern="1200" dirty="0">
                <a:solidFill>
                  <a:schemeClr val="tx1"/>
                </a:solidFill>
                <a:effectLst/>
                <a:latin typeface="+mn-lt"/>
                <a:ea typeface="+mn-ea"/>
                <a:cs typeface="+mn-cs"/>
              </a:rPr>
              <a:t> </a:t>
            </a:r>
          </a:p>
          <a:p>
            <a:endParaRPr lang="en-US" baseline="0" dirty="0"/>
          </a:p>
          <a:p>
            <a:r>
              <a:rPr lang="en-US" baseline="0" dirty="0"/>
              <a:t>Preparation: </a:t>
            </a:r>
          </a:p>
          <a:p>
            <a:r>
              <a:rPr lang="en-US" baseline="0" dirty="0"/>
              <a:t>- The guides do not mention skills under preparation.  However, students should prepare in advance of the meeting by making sure they create an environment that is conducive to patient centered care.  For example, if the room where the meeting is to take place has computers and a lot of equipment, the clinician should arrange the chairs so that there are minimal barriers or distractions between the client and the clinician.  Additionally, the clinician should make sure to limit the number of interruptions that can take place during the meeting (such as making sure the phone is answered by someone else, etc.)</a:t>
            </a:r>
          </a:p>
          <a:p>
            <a:endParaRPr lang="en-US" baseline="0" dirty="0"/>
          </a:p>
          <a:p>
            <a:r>
              <a:rPr lang="en-US" sz="1200" b="1" i="0" u="none" strike="noStrike" kern="1200" baseline="0" dirty="0">
                <a:solidFill>
                  <a:schemeClr val="tx1"/>
                </a:solidFill>
                <a:latin typeface="+mn-lt"/>
                <a:ea typeface="+mn-ea"/>
                <a:cs typeface="+mn-cs"/>
              </a:rPr>
              <a:t>Establishing Initial Rapport:</a:t>
            </a:r>
            <a:endParaRPr lang="en-US" b="1" baseline="0" dirty="0"/>
          </a:p>
          <a:p>
            <a:r>
              <a:rPr lang="en-US" sz="1200" b="0" i="0" u="none" strike="noStrike" kern="1200" baseline="0" dirty="0">
                <a:solidFill>
                  <a:schemeClr val="tx1"/>
                </a:solidFill>
                <a:latin typeface="+mn-lt"/>
                <a:ea typeface="+mn-ea"/>
                <a:cs typeface="+mn-cs"/>
              </a:rPr>
              <a:t>-Greets patient and obtains patient’s name</a:t>
            </a:r>
          </a:p>
          <a:p>
            <a:r>
              <a:rPr lang="en-US" sz="1200" b="0" i="0" u="none" strike="noStrike" kern="1200" baseline="0" dirty="0">
                <a:solidFill>
                  <a:schemeClr val="tx1"/>
                </a:solidFill>
                <a:latin typeface="+mn-lt"/>
                <a:ea typeface="+mn-ea"/>
                <a:cs typeface="+mn-cs"/>
              </a:rPr>
              <a:t>-Introduces self and clarifies role.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Identifying reason for consultation</a:t>
            </a:r>
          </a:p>
          <a:p>
            <a:r>
              <a:rPr lang="en-US" sz="1200" b="0" i="0" u="none" strike="noStrike" kern="1200" baseline="0" dirty="0">
                <a:solidFill>
                  <a:schemeClr val="tx1"/>
                </a:solidFill>
                <a:latin typeface="+mn-lt"/>
                <a:ea typeface="+mn-ea"/>
                <a:cs typeface="+mn-cs"/>
              </a:rPr>
              <a:t>-Uses an opening question to identify the issues</a:t>
            </a:r>
          </a:p>
          <a:p>
            <a:r>
              <a:rPr lang="en-US" sz="1200" b="0" i="0" u="none" strike="noStrike" kern="1200" baseline="0" dirty="0">
                <a:solidFill>
                  <a:schemeClr val="tx1"/>
                </a:solidFill>
                <a:latin typeface="+mn-lt"/>
                <a:ea typeface="+mn-ea"/>
                <a:cs typeface="+mn-cs"/>
              </a:rPr>
              <a:t>- Listens to the opening response without interrupting or directing</a:t>
            </a:r>
          </a:p>
          <a:p>
            <a:pPr marL="0" indent="0">
              <a:buFontTx/>
              <a:buNone/>
            </a:pPr>
            <a:r>
              <a:rPr lang="en-US" sz="1200" b="0" i="0" u="none" strike="noStrike" kern="1200" baseline="0" dirty="0">
                <a:solidFill>
                  <a:schemeClr val="tx1"/>
                </a:solidFill>
                <a:latin typeface="+mn-lt"/>
                <a:ea typeface="+mn-ea"/>
                <a:cs typeface="+mn-cs"/>
              </a:rPr>
              <a:t>-Checks and confirms list of problems</a:t>
            </a:r>
          </a:p>
          <a:p>
            <a:pPr marL="0" indent="0">
              <a:buFontTx/>
              <a:buNone/>
            </a:pPr>
            <a:r>
              <a:rPr lang="en-US" sz="1200" b="0" i="0" u="none" strike="noStrike" kern="1200" baseline="0" dirty="0">
                <a:solidFill>
                  <a:schemeClr val="tx1"/>
                </a:solidFill>
                <a:latin typeface="+mn-lt"/>
                <a:ea typeface="+mn-ea"/>
                <a:cs typeface="+mn-cs"/>
              </a:rPr>
              <a:t>-Negotiates to set an agenda for the session taking both patient’s and physician’s needs into account</a:t>
            </a:r>
            <a:endParaRPr lang="en-US"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13</a:t>
            </a:fld>
            <a:endParaRPr lang="en-US" dirty="0"/>
          </a:p>
        </p:txBody>
      </p:sp>
    </p:spTree>
    <p:extLst>
      <p:ext uri="{BB962C8B-B14F-4D97-AF65-F5344CB8AC3E}">
        <p14:creationId xmlns:p14="http://schemas.microsoft.com/office/powerpoint/2010/main" val="388554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buFont typeface="Arial"/>
              <a:buNone/>
            </a:pPr>
            <a:r>
              <a:rPr lang="en-US" dirty="0"/>
              <a:t>Once</a:t>
            </a:r>
            <a:r>
              <a:rPr lang="en-US" baseline="0" dirty="0"/>
              <a:t> the session has been initiated and the reason for consultation been established the clinician can move to Task 2:  Gathering Information.  This section involves exploration of the patient’s problem with the purpose of discovering the following different perspectives: The biomedical perspective, the patient perspective, the background and context.  Throughout this process, remember that clinicians are tasked with providing structure to the appointment and building relationship with the client.  The skills suggested by the Guides to achieve these objectives are provided below. </a:t>
            </a:r>
            <a:endParaRPr lang="en-US" dirty="0"/>
          </a:p>
          <a:p>
            <a:pPr>
              <a:buFont typeface="Arial"/>
              <a:buNone/>
            </a:pPr>
            <a:endParaRPr lang="en-US" dirty="0"/>
          </a:p>
          <a:p>
            <a:pPr>
              <a:buFont typeface="Arial"/>
              <a:buNone/>
            </a:pPr>
            <a:r>
              <a:rPr lang="en-US" b="1" dirty="0"/>
              <a:t>To discover the biomedical perspective explore:</a:t>
            </a:r>
          </a:p>
          <a:p>
            <a:pPr marL="565150" lvl="2" indent="-285750">
              <a:lnSpc>
                <a:spcPct val="90000"/>
              </a:lnSpc>
              <a:buFont typeface="Arial"/>
              <a:buChar char="•"/>
            </a:pPr>
            <a:r>
              <a:rPr lang="en-US" dirty="0"/>
              <a:t>Sequence of events</a:t>
            </a:r>
          </a:p>
          <a:p>
            <a:pPr marL="565150" lvl="2" indent="-285750">
              <a:lnSpc>
                <a:spcPct val="90000"/>
              </a:lnSpc>
              <a:buFont typeface="Arial"/>
              <a:buChar char="•"/>
            </a:pPr>
            <a:r>
              <a:rPr lang="en-US" dirty="0"/>
              <a:t>Symptoms</a:t>
            </a:r>
          </a:p>
          <a:p>
            <a:pPr marL="565150" lvl="2" indent="-285750">
              <a:lnSpc>
                <a:spcPct val="90000"/>
              </a:lnSpc>
              <a:buFont typeface="Arial"/>
              <a:buChar char="•"/>
            </a:pPr>
            <a:r>
              <a:rPr lang="en-US" dirty="0"/>
              <a:t>Relevant Systems Review</a:t>
            </a:r>
          </a:p>
          <a:p>
            <a:pPr marL="0" indent="0"/>
            <a:endParaRPr lang="en-US" dirty="0"/>
          </a:p>
          <a:p>
            <a:pPr>
              <a:buFont typeface="Arial"/>
              <a:buChar char="•"/>
            </a:pPr>
            <a:r>
              <a:rPr lang="en-US" b="1" dirty="0"/>
              <a:t>To discover the patient perspective explore: </a:t>
            </a:r>
          </a:p>
          <a:p>
            <a:pPr lvl="3">
              <a:lnSpc>
                <a:spcPct val="100000"/>
              </a:lnSpc>
              <a:buFont typeface="Arial"/>
              <a:buChar char="•"/>
            </a:pPr>
            <a:r>
              <a:rPr lang="en-US" dirty="0"/>
              <a:t>Ideas and beliefs</a:t>
            </a:r>
            <a:r>
              <a:rPr lang="en-US" baseline="0" dirty="0"/>
              <a:t> regarding the cause</a:t>
            </a:r>
            <a:endParaRPr lang="en-US" dirty="0"/>
          </a:p>
          <a:p>
            <a:pPr lvl="3">
              <a:lnSpc>
                <a:spcPct val="100000"/>
              </a:lnSpc>
              <a:buFont typeface="Arial"/>
              <a:buChar char="•"/>
            </a:pPr>
            <a:r>
              <a:rPr lang="en-US" dirty="0"/>
              <a:t>Concerns (i.e., worries regarding each problem)</a:t>
            </a:r>
          </a:p>
          <a:p>
            <a:pPr lvl="3">
              <a:lnSpc>
                <a:spcPct val="100000"/>
              </a:lnSpc>
              <a:buFont typeface="Arial"/>
              <a:buChar char="•"/>
            </a:pPr>
            <a:r>
              <a:rPr lang="en-US" dirty="0"/>
              <a:t>Expectations (i.e., goals, what help the patient had expected for each problem)</a:t>
            </a:r>
          </a:p>
          <a:p>
            <a:pPr lvl="3">
              <a:lnSpc>
                <a:spcPct val="100000"/>
              </a:lnSpc>
              <a:buFont typeface="Arial"/>
              <a:buChar char="•"/>
            </a:pPr>
            <a:r>
              <a:rPr lang="en-US" dirty="0"/>
              <a:t>Effects on life (how</a:t>
            </a:r>
            <a:r>
              <a:rPr lang="en-US" baseline="0" dirty="0"/>
              <a:t> each problem affects the patient’s life and family)</a:t>
            </a:r>
            <a:endParaRPr lang="en-US" dirty="0"/>
          </a:p>
          <a:p>
            <a:pPr lvl="3">
              <a:lnSpc>
                <a:spcPct val="100000"/>
              </a:lnSpc>
              <a:buFont typeface="Arial"/>
              <a:buChar char="•"/>
            </a:pPr>
            <a:r>
              <a:rPr lang="en-US" dirty="0"/>
              <a:t>Feelings-Encourages patient to express feelings. </a:t>
            </a:r>
          </a:p>
          <a:p>
            <a:pPr lvl="3">
              <a:lnSpc>
                <a:spcPct val="100000"/>
              </a:lnSpc>
              <a:buFont typeface="Arial"/>
              <a:buChar char="•"/>
            </a:pPr>
            <a:endParaRPr lang="en-US" dirty="0"/>
          </a:p>
          <a:p>
            <a:pPr lvl="0">
              <a:lnSpc>
                <a:spcPct val="90000"/>
              </a:lnSpc>
              <a:buFont typeface="Arial"/>
              <a:buChar char="•"/>
            </a:pPr>
            <a:r>
              <a:rPr lang="en-US" dirty="0"/>
              <a:t>The Skills listed in the guide to Explore the patient perspective are: </a:t>
            </a:r>
          </a:p>
          <a:p>
            <a:pPr lvl="0">
              <a:lnSpc>
                <a:spcPct val="90000"/>
              </a:lnSpc>
              <a:buFont typeface="Arial"/>
              <a:buChar char="•"/>
            </a:pPr>
            <a:endParaRPr lang="en-US" dirty="0"/>
          </a:p>
          <a:p>
            <a:pPr marL="171450" indent="-171450">
              <a:buFont typeface="Arial"/>
              <a:buChar char="•"/>
            </a:pPr>
            <a:r>
              <a:rPr lang="en-US" sz="1200" b="0" i="0" u="none" strike="noStrike" kern="1200" baseline="0" dirty="0">
                <a:solidFill>
                  <a:schemeClr val="tx1"/>
                </a:solidFill>
                <a:latin typeface="+mn-lt"/>
                <a:ea typeface="+mn-ea"/>
                <a:cs typeface="+mn-cs"/>
              </a:rPr>
              <a:t>Encourages patient to tell own story</a:t>
            </a:r>
          </a:p>
          <a:p>
            <a:pPr marL="171450" indent="-171450">
              <a:buFont typeface="Arial"/>
              <a:buChar char="•"/>
            </a:pPr>
            <a:r>
              <a:rPr lang="en-US" sz="1200" b="0" i="0" u="none" strike="noStrike" kern="1200" baseline="0" dirty="0">
                <a:solidFill>
                  <a:schemeClr val="tx1"/>
                </a:solidFill>
                <a:latin typeface="+mn-lt"/>
                <a:ea typeface="+mn-ea"/>
                <a:cs typeface="+mn-cs"/>
              </a:rPr>
              <a:t>Uses open and closed questions, appropriately moving from open to closed</a:t>
            </a:r>
          </a:p>
          <a:p>
            <a:pPr marL="171450" indent="-171450">
              <a:buFont typeface="Arial"/>
              <a:buChar char="•"/>
            </a:pPr>
            <a:r>
              <a:rPr lang="en-US" sz="1200" b="0" i="0" u="none" strike="noStrike" kern="1200" baseline="0" dirty="0">
                <a:solidFill>
                  <a:schemeClr val="tx1"/>
                </a:solidFill>
                <a:latin typeface="+mn-lt"/>
                <a:ea typeface="+mn-ea"/>
                <a:cs typeface="+mn-cs"/>
              </a:rPr>
              <a:t>Listens attentively, leaving the patient space for thinking before answering, and continuing after patient pauses</a:t>
            </a:r>
          </a:p>
          <a:p>
            <a:pPr marL="171450" indent="-171450">
              <a:buFont typeface="Arial"/>
              <a:buChar char="•"/>
            </a:pPr>
            <a:r>
              <a:rPr lang="en-US" sz="1200" b="0" i="0" u="none" strike="noStrike" kern="1200" baseline="0" dirty="0">
                <a:solidFill>
                  <a:schemeClr val="tx1"/>
                </a:solidFill>
                <a:latin typeface="+mn-lt"/>
                <a:ea typeface="+mn-ea"/>
                <a:cs typeface="+mn-cs"/>
              </a:rPr>
              <a:t>Facilitates responses by verbal and non-verbal techniques (e.g., encouragement, silence, repetition, paraphrasing, interpretation)</a:t>
            </a:r>
          </a:p>
          <a:p>
            <a:pPr marL="171450" indent="-171450">
              <a:buFont typeface="Arial"/>
              <a:buChar char="•"/>
            </a:pPr>
            <a:r>
              <a:rPr lang="en-US" sz="1200" b="0" i="0" u="none" strike="noStrike" kern="1200" baseline="0" dirty="0">
                <a:solidFill>
                  <a:schemeClr val="tx1"/>
                </a:solidFill>
                <a:latin typeface="+mn-lt"/>
                <a:ea typeface="+mn-ea"/>
                <a:cs typeface="+mn-cs"/>
              </a:rPr>
              <a:t>Picks up and responds to verbal and non-verbal cues</a:t>
            </a:r>
          </a:p>
          <a:p>
            <a:pPr marL="171450" indent="-171450">
              <a:buFont typeface="Arial"/>
              <a:buChar char="•"/>
            </a:pPr>
            <a:r>
              <a:rPr lang="en-US" sz="1200" b="0" i="0" u="none" strike="noStrike" kern="1200" baseline="0" dirty="0">
                <a:solidFill>
                  <a:schemeClr val="tx1"/>
                </a:solidFill>
                <a:latin typeface="+mn-lt"/>
                <a:ea typeface="+mn-ea"/>
                <a:cs typeface="+mn-cs"/>
              </a:rPr>
              <a:t>Clarifies statements</a:t>
            </a:r>
          </a:p>
          <a:p>
            <a:pPr marL="171450" indent="-171450">
              <a:buFont typeface="Arial"/>
              <a:buChar char="•"/>
            </a:pPr>
            <a:r>
              <a:rPr lang="en-US" sz="1200" b="0" i="0" u="none" strike="noStrike" kern="1200" baseline="0" dirty="0">
                <a:solidFill>
                  <a:schemeClr val="tx1"/>
                </a:solidFill>
                <a:latin typeface="+mn-lt"/>
                <a:ea typeface="+mn-ea"/>
                <a:cs typeface="+mn-cs"/>
              </a:rPr>
              <a:t>Uses clear language avoiding jargon</a:t>
            </a:r>
          </a:p>
          <a:p>
            <a:pPr marL="171450" indent="-171450">
              <a:buFont typeface="Arial"/>
              <a:buChar char="•"/>
            </a:pPr>
            <a:r>
              <a:rPr lang="en-US" sz="1200" b="0" i="0" u="none" strike="noStrike" kern="1200" baseline="0" dirty="0">
                <a:solidFill>
                  <a:schemeClr val="tx1"/>
                </a:solidFill>
                <a:latin typeface="+mn-lt"/>
                <a:ea typeface="+mn-ea"/>
                <a:cs typeface="+mn-cs"/>
              </a:rPr>
              <a:t>Summarizes to confirm own understanding before moving on</a:t>
            </a:r>
          </a:p>
          <a:p>
            <a:pPr marL="171450" indent="-171450">
              <a:buFont typeface="Arial"/>
              <a:buChar char="•"/>
            </a:pPr>
            <a:r>
              <a:rPr lang="en-US" sz="1200" b="0" i="0" u="none" strike="noStrike" kern="1200" baseline="0" dirty="0">
                <a:solidFill>
                  <a:schemeClr val="tx1"/>
                </a:solidFill>
                <a:latin typeface="+mn-lt"/>
                <a:ea typeface="+mn-ea"/>
                <a:cs typeface="+mn-cs"/>
              </a:rPr>
              <a:t>Elicits relevant and specific information from patients to help distinguish between working hypotheses.</a:t>
            </a:r>
          </a:p>
          <a:p>
            <a:pPr marL="0" indent="0"/>
            <a:endParaRPr lang="en-US" dirty="0"/>
          </a:p>
          <a:p>
            <a:pPr>
              <a:buFont typeface="Arial"/>
              <a:buNone/>
            </a:pPr>
            <a:r>
              <a:rPr lang="en-US" b="1" dirty="0"/>
              <a:t>To</a:t>
            </a:r>
            <a:r>
              <a:rPr lang="en-US" b="1" baseline="0" dirty="0"/>
              <a:t> discover the b</a:t>
            </a:r>
            <a:r>
              <a:rPr lang="en-US" b="1" dirty="0"/>
              <a:t>ackground information (context), explore:</a:t>
            </a:r>
          </a:p>
          <a:p>
            <a:pPr lvl="3">
              <a:lnSpc>
                <a:spcPct val="90000"/>
              </a:lnSpc>
              <a:buFont typeface="Arial"/>
              <a:buChar char="•"/>
            </a:pPr>
            <a:r>
              <a:rPr lang="en-US" dirty="0"/>
              <a:t>Past medical history</a:t>
            </a:r>
          </a:p>
          <a:p>
            <a:pPr lvl="3">
              <a:lnSpc>
                <a:spcPct val="90000"/>
              </a:lnSpc>
              <a:buFont typeface="Arial"/>
              <a:buChar char="•"/>
            </a:pPr>
            <a:r>
              <a:rPr lang="en-US" dirty="0"/>
              <a:t>History of hearing loss</a:t>
            </a:r>
          </a:p>
          <a:p>
            <a:pPr lvl="3">
              <a:lnSpc>
                <a:spcPct val="90000"/>
              </a:lnSpc>
              <a:buFont typeface="Arial"/>
              <a:buChar char="•"/>
            </a:pPr>
            <a:r>
              <a:rPr lang="en-US" dirty="0"/>
              <a:t>Personal and social history (communication partners, etc.)</a:t>
            </a:r>
          </a:p>
          <a:p>
            <a:pPr lvl="3">
              <a:lnSpc>
                <a:spcPct val="90000"/>
              </a:lnSpc>
              <a:buFont typeface="Arial"/>
              <a:buChar char="•"/>
            </a:pPr>
            <a:endParaRPr lang="en-US" dirty="0"/>
          </a:p>
          <a:p>
            <a:pPr lvl="0">
              <a:lnSpc>
                <a:spcPct val="90000"/>
              </a:lnSpc>
              <a:buFont typeface="Arial"/>
              <a:buChar char="•"/>
            </a:pPr>
            <a:r>
              <a:rPr lang="en-US" b="1" dirty="0"/>
              <a:t>Providing Structure</a:t>
            </a:r>
          </a:p>
          <a:p>
            <a:pPr lvl="1">
              <a:lnSpc>
                <a:spcPct val="90000"/>
              </a:lnSpc>
              <a:buFont typeface="Arial"/>
              <a:buChar char="•"/>
            </a:pPr>
            <a:r>
              <a:rPr lang="en-US" dirty="0"/>
              <a:t>Summarizes at the end of a specific line of inquiry</a:t>
            </a:r>
            <a:r>
              <a:rPr lang="en-US" baseline="0" dirty="0"/>
              <a:t> to confirm understanding before moving on to the next session</a:t>
            </a:r>
          </a:p>
          <a:p>
            <a:pPr lvl="1">
              <a:lnSpc>
                <a:spcPct val="90000"/>
              </a:lnSpc>
              <a:buFont typeface="Arial"/>
              <a:buChar char="•"/>
            </a:pPr>
            <a:r>
              <a:rPr lang="en-US" baseline="0" dirty="0"/>
              <a:t>Progresses from one section to another using signposting, transitional statements; and includes rationale for next session. </a:t>
            </a:r>
          </a:p>
          <a:p>
            <a:pPr lvl="1">
              <a:lnSpc>
                <a:spcPct val="90000"/>
              </a:lnSpc>
              <a:buFont typeface="Arial"/>
              <a:buChar char="•"/>
            </a:pPr>
            <a:r>
              <a:rPr lang="en-US" baseline="0" dirty="0"/>
              <a:t>Attends to flow: structures the interview in a logical sequence</a:t>
            </a:r>
          </a:p>
          <a:p>
            <a:pPr lvl="1">
              <a:lnSpc>
                <a:spcPct val="90000"/>
              </a:lnSpc>
              <a:buFont typeface="Arial"/>
              <a:buChar char="•"/>
            </a:pPr>
            <a:r>
              <a:rPr lang="en-US" baseline="0" dirty="0"/>
              <a:t>Attends to timing and keeping interview on task.</a:t>
            </a:r>
          </a:p>
          <a:p>
            <a:pPr lvl="1">
              <a:lnSpc>
                <a:spcPct val="90000"/>
              </a:lnSpc>
              <a:buFont typeface="Arial"/>
              <a:buChar char="•"/>
            </a:pPr>
            <a:endParaRPr lang="en-US" baseline="0" dirty="0"/>
          </a:p>
          <a:p>
            <a:pPr lvl="0">
              <a:lnSpc>
                <a:spcPct val="90000"/>
              </a:lnSpc>
              <a:buFont typeface="Arial"/>
              <a:buChar char="•"/>
            </a:pPr>
            <a:r>
              <a:rPr lang="en-US" b="1" baseline="0" dirty="0"/>
              <a:t>Building Relationship</a:t>
            </a:r>
          </a:p>
          <a:p>
            <a:pPr lvl="0">
              <a:lnSpc>
                <a:spcPct val="90000"/>
              </a:lnSpc>
              <a:buFont typeface="Arial"/>
              <a:buChar char="•"/>
            </a:pPr>
            <a:r>
              <a:rPr lang="en-US" baseline="0" dirty="0"/>
              <a:t>Using appropriate non-verbal behavior:</a:t>
            </a:r>
          </a:p>
          <a:p>
            <a:pPr lvl="1">
              <a:lnSpc>
                <a:spcPct val="90000"/>
              </a:lnSpc>
              <a:buFont typeface="Arial"/>
              <a:buChar char="•"/>
            </a:pPr>
            <a:r>
              <a:rPr lang="en-US" baseline="0" dirty="0"/>
              <a:t>Demonstrates appropriate non-verbal behavior (eye contact, facial expressions, posture, position, and movement)</a:t>
            </a:r>
          </a:p>
          <a:p>
            <a:pPr lvl="1">
              <a:lnSpc>
                <a:spcPct val="90000"/>
              </a:lnSpc>
              <a:buFont typeface="Arial"/>
              <a:buChar char="•"/>
            </a:pPr>
            <a:r>
              <a:rPr lang="en-US" baseline="0" dirty="0"/>
              <a:t>If reading/writing notes or using computer, doing so in a manner that does not interfere with rapport or dialogue.</a:t>
            </a:r>
          </a:p>
          <a:p>
            <a:pPr lvl="1">
              <a:lnSpc>
                <a:spcPct val="90000"/>
              </a:lnSpc>
              <a:buFont typeface="Arial"/>
              <a:buChar char="•"/>
            </a:pPr>
            <a:r>
              <a:rPr lang="en-US" baseline="0" dirty="0"/>
              <a:t>Demonstrates appropriate confidence.</a:t>
            </a:r>
          </a:p>
          <a:p>
            <a:pPr lvl="0">
              <a:lnSpc>
                <a:spcPct val="90000"/>
              </a:lnSpc>
              <a:buFont typeface="Arial"/>
              <a:buChar char="•"/>
            </a:pPr>
            <a:r>
              <a:rPr lang="en-US" baseline="0" dirty="0"/>
              <a:t>Developing Rapport</a:t>
            </a:r>
          </a:p>
          <a:p>
            <a:pPr lvl="1">
              <a:lnSpc>
                <a:spcPct val="90000"/>
              </a:lnSpc>
              <a:buFont typeface="Arial"/>
              <a:buChar char="•"/>
            </a:pPr>
            <a:r>
              <a:rPr lang="en-US" baseline="0" dirty="0"/>
              <a:t>Accepts legitimacy of patient’s views</a:t>
            </a:r>
          </a:p>
          <a:p>
            <a:pPr lvl="1">
              <a:lnSpc>
                <a:spcPct val="90000"/>
              </a:lnSpc>
              <a:buFont typeface="Arial"/>
              <a:buChar char="•"/>
            </a:pPr>
            <a:r>
              <a:rPr lang="en-US" baseline="0" dirty="0"/>
              <a:t>Uses empathy-to communicate understanding and appreciation for the patient’s feelings or predicament; overtly acknowledges patient’s views and feelings. </a:t>
            </a:r>
          </a:p>
          <a:p>
            <a:pPr lvl="1">
              <a:lnSpc>
                <a:spcPct val="90000"/>
              </a:lnSpc>
              <a:buFont typeface="Arial"/>
              <a:buChar char="•"/>
            </a:pPr>
            <a:r>
              <a:rPr lang="en-US" baseline="0" dirty="0"/>
              <a:t>Provides support: expresses concern, understanding, willingness to help; acknowledging coping efforts and appropriate self-care, offers partnership.</a:t>
            </a:r>
          </a:p>
          <a:p>
            <a:pPr lvl="1">
              <a:lnSpc>
                <a:spcPct val="90000"/>
              </a:lnSpc>
              <a:buFont typeface="Arial"/>
              <a:buChar char="•"/>
            </a:pPr>
            <a:r>
              <a:rPr lang="en-US" baseline="0" dirty="0"/>
              <a:t>Deals sensitively with embarrassing and disturbing topics and physical pain including when associated with physical examination. </a:t>
            </a:r>
          </a:p>
          <a:p>
            <a:pPr lvl="0">
              <a:lnSpc>
                <a:spcPct val="90000"/>
              </a:lnSpc>
              <a:buFont typeface="Arial"/>
              <a:buChar char="•"/>
            </a:pPr>
            <a:r>
              <a:rPr lang="en-US" baseline="0" dirty="0"/>
              <a:t>Involving the Patient:</a:t>
            </a:r>
          </a:p>
          <a:p>
            <a:pPr lvl="1">
              <a:lnSpc>
                <a:spcPct val="90000"/>
              </a:lnSpc>
              <a:buFont typeface="Arial"/>
              <a:buChar char="•"/>
            </a:pPr>
            <a:r>
              <a:rPr lang="en-US" baseline="0" dirty="0"/>
              <a:t>Shares thinking with patient to encourage patient involvement. </a:t>
            </a:r>
          </a:p>
          <a:p>
            <a:pPr lvl="1">
              <a:lnSpc>
                <a:spcPct val="90000"/>
              </a:lnSpc>
              <a:buFont typeface="Arial"/>
              <a:buChar char="•"/>
            </a:pPr>
            <a:r>
              <a:rPr lang="en-US" baseline="0" dirty="0"/>
              <a:t>Explains rationale for questions or parts of physical examination that could appear to be non-sequiturs.</a:t>
            </a:r>
          </a:p>
          <a:p>
            <a:pPr lvl="1">
              <a:lnSpc>
                <a:spcPct val="90000"/>
              </a:lnSpc>
              <a:buFont typeface="Arial"/>
              <a:buChar char="•"/>
            </a:pPr>
            <a:r>
              <a:rPr lang="en-US" baseline="0" dirty="0"/>
              <a:t>During the physical examination, explains process, asks permission. </a:t>
            </a:r>
          </a:p>
          <a:p>
            <a:pPr lvl="1">
              <a:lnSpc>
                <a:spcPct val="90000"/>
              </a:lnSpc>
              <a:buFont typeface="Arial"/>
              <a:buChar char="•"/>
            </a:pPr>
            <a:endParaRPr lang="en-US" dirty="0"/>
          </a:p>
          <a:p>
            <a:pPr lvl="3">
              <a:lnSpc>
                <a:spcPct val="90000"/>
              </a:lnSpc>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14</a:t>
            </a:fld>
            <a:endParaRPr lang="en-US" dirty="0"/>
          </a:p>
        </p:txBody>
      </p:sp>
    </p:spTree>
    <p:extLst>
      <p:ext uri="{BB962C8B-B14F-4D97-AF65-F5344CB8AC3E}">
        <p14:creationId xmlns:p14="http://schemas.microsoft.com/office/powerpoint/2010/main" val="254187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a:t>There are different ways of gathering information during interactions.   We would like to engage students in a class activity in which they engage in information gathering, that is not clinical in nature.  </a:t>
            </a:r>
          </a:p>
          <a:p>
            <a:endParaRPr lang="en-US" baseline="0" dirty="0"/>
          </a:p>
          <a:p>
            <a:r>
              <a:rPr lang="en-US" baseline="0" dirty="0"/>
              <a:t>Part 1.  Hair Cut: </a:t>
            </a:r>
          </a:p>
          <a:p>
            <a:endParaRPr lang="en-US" baseline="0" dirty="0"/>
          </a:p>
          <a:p>
            <a:pPr marL="228600" indent="-228600">
              <a:buAutoNum type="arabicPeriod"/>
            </a:pPr>
            <a:r>
              <a:rPr lang="en-US" baseline="0" dirty="0"/>
              <a:t>Please have the students get into pairs.</a:t>
            </a:r>
          </a:p>
          <a:p>
            <a:pPr marL="228600" indent="-228600">
              <a:buAutoNum type="arabicPeriod"/>
            </a:pPr>
            <a:r>
              <a:rPr lang="en-US" sz="1200" kern="1200" dirty="0">
                <a:solidFill>
                  <a:schemeClr val="tx1"/>
                </a:solidFill>
                <a:latin typeface="+mn-lt"/>
                <a:ea typeface="+mn-ea"/>
                <a:cs typeface="+mn-cs"/>
              </a:rPr>
              <a:t>Have one participant  ask the other to tell them about how they get their hair cut. </a:t>
            </a:r>
          </a:p>
          <a:p>
            <a:pPr marL="228600" indent="-228600">
              <a:buAutoNum type="arabicPeriod"/>
            </a:pPr>
            <a:r>
              <a:rPr lang="en-US" sz="1200" kern="1200" dirty="0">
                <a:solidFill>
                  <a:schemeClr val="tx1"/>
                </a:solidFill>
                <a:latin typeface="+mn-lt"/>
                <a:ea typeface="+mn-ea"/>
                <a:cs typeface="+mn-cs"/>
              </a:rPr>
              <a:t>The participant asking the question should not say or ask anything else after they ask the question, just listen to the other participant provide an answer.</a:t>
            </a:r>
          </a:p>
          <a:p>
            <a:pPr marL="228600" indent="-228600">
              <a:buAutoNum type="arabicPeriod"/>
            </a:pPr>
            <a:r>
              <a:rPr lang="en-US" sz="1200" kern="1200" baseline="0" dirty="0">
                <a:solidFill>
                  <a:schemeClr val="tx1"/>
                </a:solidFill>
                <a:latin typeface="+mn-lt"/>
                <a:ea typeface="+mn-ea"/>
                <a:cs typeface="+mn-cs"/>
              </a:rPr>
              <a:t>Please have them continue for X minutes</a:t>
            </a:r>
            <a:r>
              <a:rPr lang="en-US" sz="1200" kern="1200" baseline="0" dirty="0">
                <a:solidFill>
                  <a:schemeClr val="tx2"/>
                </a:solidFill>
                <a:latin typeface="+mn-lt"/>
                <a:ea typeface="+mn-ea"/>
                <a:cs typeface="+mn-cs"/>
              </a:rPr>
              <a:t>, until told to stop? </a:t>
            </a:r>
          </a:p>
          <a:p>
            <a:pPr marL="228600" indent="-228600">
              <a:buAutoNum type="arabicPeriod"/>
            </a:pPr>
            <a:endParaRPr lang="en-US" sz="1200" kern="1200" baseline="0" dirty="0">
              <a:solidFill>
                <a:schemeClr val="tx1"/>
              </a:solidFill>
              <a:latin typeface="+mn-lt"/>
              <a:ea typeface="+mn-ea"/>
              <a:cs typeface="+mn-cs"/>
            </a:endParaRPr>
          </a:p>
          <a:p>
            <a:pPr marL="0" indent="0">
              <a:buNone/>
            </a:pPr>
            <a:r>
              <a:rPr lang="en-US" sz="1200" kern="1200" baseline="0" dirty="0">
                <a:solidFill>
                  <a:schemeClr val="tx1"/>
                </a:solidFill>
                <a:latin typeface="+mn-lt"/>
                <a:ea typeface="+mn-ea"/>
                <a:cs typeface="+mn-cs"/>
              </a:rPr>
              <a:t>Reflection:  </a:t>
            </a:r>
          </a:p>
          <a:p>
            <a:pPr marL="0" indent="0">
              <a:buNone/>
            </a:pPr>
            <a:endParaRPr lang="en-US" sz="1200" kern="1200" baseline="0" dirty="0">
              <a:solidFill>
                <a:schemeClr val="tx1"/>
              </a:solidFill>
              <a:latin typeface="+mn-lt"/>
              <a:ea typeface="+mn-ea"/>
              <a:cs typeface="+mn-cs"/>
            </a:endParaRPr>
          </a:p>
          <a:p>
            <a:pPr marL="0" indent="0">
              <a:buNone/>
            </a:pPr>
            <a:r>
              <a:rPr lang="en-US" sz="1200" kern="1200" baseline="0" dirty="0">
                <a:solidFill>
                  <a:schemeClr val="tx1"/>
                </a:solidFill>
                <a:latin typeface="+mn-lt"/>
                <a:ea typeface="+mn-ea"/>
                <a:cs typeface="+mn-cs"/>
              </a:rPr>
              <a:t>Interviewer Reflection: What information was gathered? How did it feel to let the person talk?  What was challenging?</a:t>
            </a:r>
          </a:p>
          <a:p>
            <a:pPr marL="0" indent="0">
              <a:buNone/>
            </a:pPr>
            <a:r>
              <a:rPr lang="en-US" sz="1200" kern="1200" baseline="0" dirty="0">
                <a:solidFill>
                  <a:schemeClr val="tx1"/>
                </a:solidFill>
                <a:latin typeface="+mn-lt"/>
                <a:ea typeface="+mn-ea"/>
                <a:cs typeface="+mn-cs"/>
              </a:rPr>
              <a:t>Interviewee Reflection:  What was it like have someone just listen?  Was there a challenge?  Other reflection? </a:t>
            </a:r>
          </a:p>
          <a:p>
            <a:pPr marL="0" indent="0">
              <a:buNone/>
            </a:pPr>
            <a:endParaRPr lang="en-US" sz="1200" kern="1200" baseline="0" dirty="0">
              <a:solidFill>
                <a:schemeClr val="tx1"/>
              </a:solidFill>
              <a:latin typeface="+mn-lt"/>
              <a:ea typeface="+mn-ea"/>
              <a:cs typeface="+mn-cs"/>
            </a:endParaRPr>
          </a:p>
          <a:p>
            <a:pPr marL="0" indent="0">
              <a:buNone/>
            </a:pPr>
            <a:endParaRPr lang="en-US" sz="1200" kern="1200" baseline="0" dirty="0">
              <a:solidFill>
                <a:schemeClr val="tx1"/>
              </a:solidFill>
              <a:latin typeface="+mn-lt"/>
              <a:ea typeface="+mn-ea"/>
              <a:cs typeface="+mn-cs"/>
            </a:endParaRPr>
          </a:p>
          <a:p>
            <a:pPr marL="0" indent="0">
              <a:buNone/>
            </a:pPr>
            <a:r>
              <a:rPr lang="en-US" sz="1200" kern="1200" baseline="0" dirty="0">
                <a:solidFill>
                  <a:schemeClr val="tx1"/>
                </a:solidFill>
                <a:latin typeface="+mn-lt"/>
                <a:ea typeface="+mn-ea"/>
                <a:cs typeface="+mn-cs"/>
              </a:rPr>
              <a:t>Part 2:  Washing Powder</a:t>
            </a:r>
          </a:p>
          <a:p>
            <a:pPr marL="0" indent="0">
              <a:buNone/>
            </a:pPr>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1.  Have participants swap roles.</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indent="-228600">
              <a:buAutoNum type="arabicPeriod" startAt="2"/>
            </a:pPr>
            <a:r>
              <a:rPr lang="en-US" sz="1200" kern="1200" dirty="0">
                <a:solidFill>
                  <a:schemeClr val="tx1"/>
                </a:solidFill>
                <a:latin typeface="+mn-lt"/>
                <a:ea typeface="+mn-ea"/>
                <a:cs typeface="+mn-cs"/>
              </a:rPr>
              <a:t>Have the interviewer make a list of things they want to know about the washing powder/detergent their partner is using to wash clothes. </a:t>
            </a:r>
          </a:p>
          <a:p>
            <a:pPr marL="228600" indent="-228600">
              <a:buAutoNum type="arabicPeriod" startAt="2"/>
            </a:pPr>
            <a:r>
              <a:rPr lang="en-US" sz="1200" kern="1200" dirty="0">
                <a:solidFill>
                  <a:schemeClr val="tx1"/>
                </a:solidFill>
                <a:latin typeface="+mn-lt"/>
                <a:ea typeface="+mn-ea"/>
                <a:cs typeface="+mn-cs"/>
              </a:rPr>
              <a:t>Ask</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your partner about what the</a:t>
            </a:r>
            <a:r>
              <a:rPr lang="en-US" sz="1200" kern="1200" baseline="0" dirty="0">
                <a:solidFill>
                  <a:schemeClr val="tx1"/>
                </a:solidFill>
                <a:latin typeface="+mn-lt"/>
                <a:ea typeface="+mn-ea"/>
                <a:cs typeface="+mn-cs"/>
              </a:rPr>
              <a:t> washing powder they use.  You</a:t>
            </a:r>
            <a:r>
              <a:rPr lang="en-US" sz="1200" kern="1200" dirty="0">
                <a:solidFill>
                  <a:schemeClr val="tx1"/>
                </a:solidFill>
                <a:latin typeface="+mn-lt"/>
                <a:ea typeface="+mn-ea"/>
                <a:cs typeface="+mn-cs"/>
              </a:rPr>
              <a:t> must make sure to ask as many questions as possible from the list, and keep on asking</a:t>
            </a:r>
            <a:r>
              <a:rPr lang="en-US" sz="1200" kern="1200" baseline="0" dirty="0">
                <a:solidFill>
                  <a:schemeClr val="tx1"/>
                </a:solidFill>
                <a:latin typeface="+mn-lt"/>
                <a:ea typeface="+mn-ea"/>
                <a:cs typeface="+mn-cs"/>
              </a:rPr>
              <a:t> them, </a:t>
            </a:r>
            <a:r>
              <a:rPr lang="en-US" sz="1200" kern="1200" dirty="0">
                <a:solidFill>
                  <a:schemeClr val="tx1"/>
                </a:solidFill>
                <a:latin typeface="+mn-lt"/>
                <a:ea typeface="+mn-ea"/>
                <a:cs typeface="+mn-cs"/>
              </a:rPr>
              <a:t>before time</a:t>
            </a:r>
            <a:r>
              <a:rPr lang="en-US" sz="1200" kern="1200" baseline="0" dirty="0">
                <a:solidFill>
                  <a:schemeClr val="tx1"/>
                </a:solidFill>
                <a:latin typeface="+mn-lt"/>
                <a:ea typeface="+mn-ea"/>
                <a:cs typeface="+mn-cs"/>
              </a:rPr>
              <a:t> is stopped</a:t>
            </a:r>
            <a:r>
              <a:rPr lang="en-US" sz="1200" kern="1200" dirty="0">
                <a:solidFill>
                  <a:schemeClr val="tx1"/>
                </a:solidFill>
                <a:latin typeface="+mn-lt"/>
                <a:ea typeface="+mn-ea"/>
                <a:cs typeface="+mn-cs"/>
              </a:rPr>
              <a:t>.</a:t>
            </a:r>
          </a:p>
          <a:p>
            <a:pPr marL="0" indent="0">
              <a:buNone/>
            </a:pPr>
            <a:endParaRPr lang="en-US" sz="1200" kern="1200" dirty="0">
              <a:solidFill>
                <a:schemeClr val="tx1"/>
              </a:solidFill>
              <a:latin typeface="+mn-lt"/>
              <a:ea typeface="+mn-ea"/>
              <a:cs typeface="+mn-cs"/>
            </a:endParaRPr>
          </a:p>
          <a:p>
            <a:pPr marL="228600" indent="-228600">
              <a:buAutoNum type="arabicPeriod" startAt="2"/>
            </a:pPr>
            <a:r>
              <a:rPr lang="en-US" sz="1200" kern="1200" dirty="0">
                <a:solidFill>
                  <a:schemeClr val="tx1"/>
                </a:solidFill>
                <a:latin typeface="+mn-lt"/>
                <a:ea typeface="+mn-ea"/>
                <a:cs typeface="+mn-cs"/>
              </a:rPr>
              <a:t>Reflection:  After the interviews, interviewers reflect on the kind of information they got and how this interview technique differed from the one applied in round one.</a:t>
            </a:r>
          </a:p>
          <a:p>
            <a:pPr marL="0" indent="0">
              <a:buNone/>
            </a:pPr>
            <a:endParaRPr lang="en-US" baseline="0" dirty="0"/>
          </a:p>
          <a:p>
            <a:pPr marL="0" indent="0">
              <a:buNone/>
            </a:pPr>
            <a:r>
              <a:rPr lang="en-US" baseline="0" dirty="0"/>
              <a:t>Instructor to ask the following questions: </a:t>
            </a:r>
          </a:p>
          <a:p>
            <a:pPr marL="0" indent="0">
              <a:buNone/>
            </a:pPr>
            <a:endParaRPr lang="en-US" baseline="0" dirty="0"/>
          </a:p>
          <a:p>
            <a:pPr marL="0" indent="0">
              <a:buNone/>
            </a:pPr>
            <a:r>
              <a:rPr lang="en-US" baseline="0" dirty="0"/>
              <a:t>Did you ask all of your questions?</a:t>
            </a:r>
          </a:p>
          <a:p>
            <a:pPr marL="0" indent="0">
              <a:buNone/>
            </a:pPr>
            <a:r>
              <a:rPr lang="en-US" baseline="0" dirty="0"/>
              <a:t>Did you ask new questions? </a:t>
            </a:r>
          </a:p>
          <a:p>
            <a:pPr marL="0" indent="0">
              <a:buNone/>
            </a:pPr>
            <a:r>
              <a:rPr lang="en-US" baseline="0" dirty="0"/>
              <a:t>How did it feel to have to ask all those questions? </a:t>
            </a:r>
          </a:p>
          <a:p>
            <a:pPr marL="0" indent="0">
              <a:buNone/>
            </a:pPr>
            <a:r>
              <a:rPr lang="en-US" b="0" baseline="0" dirty="0"/>
              <a:t>How did it feel to have been asked all those questions? </a:t>
            </a:r>
          </a:p>
          <a:p>
            <a:pPr marL="0" indent="0">
              <a:buNone/>
            </a:pPr>
            <a:endParaRPr lang="en-US" baseline="0" dirty="0"/>
          </a:p>
          <a:p>
            <a:pPr marL="0" indent="0">
              <a:buNone/>
            </a:pPr>
            <a:r>
              <a:rPr lang="en-US" b="0" baseline="0" dirty="0"/>
              <a:t>Compare this way to first way of asking questions:  what did you like about it?  Did you learn just as much from just listening to someone tell their story?   For the person being interviewed, what did you like about each way of being interviewed? Do you feel one way was better than the other? Did you feel better rapport was built up with one method versus the other?  </a:t>
            </a:r>
          </a:p>
          <a:p>
            <a:pPr marL="0" indent="0">
              <a:buNone/>
            </a:pPr>
            <a:endParaRPr lang="en-US" b="0" baseline="0" dirty="0"/>
          </a:p>
          <a:p>
            <a:pPr marL="0" indent="0">
              <a:buNone/>
            </a:pPr>
            <a:r>
              <a:rPr lang="en-US" b="0" baseline="0" dirty="0"/>
              <a:t>This exercise shows different ways of asking questions, and gathering information.  </a:t>
            </a:r>
          </a:p>
          <a:p>
            <a:pPr marL="0" indent="0">
              <a:buNone/>
            </a:pPr>
            <a:endParaRPr lang="en-US" b="0" baseline="0" dirty="0"/>
          </a:p>
          <a:p>
            <a:pPr marL="0" indent="0">
              <a:buNone/>
            </a:pPr>
            <a:endParaRPr lang="en-US" b="0"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15</a:t>
            </a:fld>
            <a:endParaRPr lang="en-US"/>
          </a:p>
        </p:txBody>
      </p:sp>
    </p:spTree>
    <p:extLst>
      <p:ext uri="{BB962C8B-B14F-4D97-AF65-F5344CB8AC3E}">
        <p14:creationId xmlns:p14="http://schemas.microsoft.com/office/powerpoint/2010/main" val="39447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physical examination you will practice content skills but you will do so by using</a:t>
            </a:r>
            <a:r>
              <a:rPr lang="en-US" baseline="0" dirty="0"/>
              <a:t> the process skills discussed earlier related to building relationship, and providing structure.  </a:t>
            </a:r>
          </a:p>
          <a:p>
            <a:endParaRPr lang="en-US" baseline="0" dirty="0"/>
          </a:p>
          <a:p>
            <a:pPr lvl="0">
              <a:lnSpc>
                <a:spcPct val="90000"/>
              </a:lnSpc>
              <a:buFont typeface="Arial"/>
              <a:buChar char="•"/>
            </a:pPr>
            <a:r>
              <a:rPr lang="en-US" baseline="0" dirty="0"/>
              <a:t>Involving the Patient:</a:t>
            </a:r>
          </a:p>
          <a:p>
            <a:pPr lvl="1">
              <a:lnSpc>
                <a:spcPct val="90000"/>
              </a:lnSpc>
              <a:buFont typeface="Arial"/>
              <a:buChar char="•"/>
            </a:pPr>
            <a:r>
              <a:rPr lang="en-US" baseline="0" dirty="0"/>
              <a:t>Shares thinking with patient to encourage patient involvement. </a:t>
            </a:r>
          </a:p>
          <a:p>
            <a:pPr lvl="1">
              <a:lnSpc>
                <a:spcPct val="90000"/>
              </a:lnSpc>
              <a:buFont typeface="Arial"/>
              <a:buChar char="•"/>
            </a:pPr>
            <a:r>
              <a:rPr lang="en-US" baseline="0" dirty="0"/>
              <a:t>Explains rationale for questions or parts of physical examination that could appear to be non-sequiturs.</a:t>
            </a:r>
          </a:p>
          <a:p>
            <a:pPr lvl="1">
              <a:lnSpc>
                <a:spcPct val="90000"/>
              </a:lnSpc>
              <a:buFont typeface="Arial"/>
              <a:buChar char="•"/>
            </a:pPr>
            <a:r>
              <a:rPr lang="en-US" baseline="0" dirty="0"/>
              <a:t>During the physical examination, explains process, asks permission. </a:t>
            </a:r>
          </a:p>
          <a:p>
            <a:pPr lvl="0">
              <a:lnSpc>
                <a:spcPct val="90000"/>
              </a:lnSpc>
              <a:buFont typeface="Arial"/>
              <a:buNone/>
            </a:pPr>
            <a:endParaRPr lang="en-US" dirty="0"/>
          </a:p>
          <a:p>
            <a:pPr lvl="0">
              <a:lnSpc>
                <a:spcPct val="90000"/>
              </a:lnSpc>
              <a:buFont typeface="Arial"/>
              <a:buChar char="•"/>
            </a:pPr>
            <a:r>
              <a:rPr lang="en-US" dirty="0"/>
              <a:t>Providing Structure</a:t>
            </a:r>
          </a:p>
          <a:p>
            <a:pPr lvl="1">
              <a:lnSpc>
                <a:spcPct val="90000"/>
              </a:lnSpc>
              <a:buFont typeface="Arial"/>
              <a:buChar char="•"/>
            </a:pPr>
            <a:r>
              <a:rPr lang="en-US" dirty="0"/>
              <a:t>Summarizes at the end of a specific line of inquiry</a:t>
            </a:r>
            <a:r>
              <a:rPr lang="en-US" baseline="0" dirty="0"/>
              <a:t> to confirm understanding before moving on to the next session</a:t>
            </a:r>
          </a:p>
          <a:p>
            <a:pPr lvl="1">
              <a:lnSpc>
                <a:spcPct val="90000"/>
              </a:lnSpc>
              <a:buFont typeface="Arial"/>
              <a:buChar char="•"/>
            </a:pPr>
            <a:r>
              <a:rPr lang="en-US" baseline="0" dirty="0"/>
              <a:t>Progresses from one section to another using signposting, transitional statements; and includes rationale for next session. </a:t>
            </a:r>
          </a:p>
          <a:p>
            <a:pPr lvl="1">
              <a:lnSpc>
                <a:spcPct val="90000"/>
              </a:lnSpc>
              <a:buFont typeface="Arial"/>
              <a:buChar char="•"/>
            </a:pPr>
            <a:r>
              <a:rPr lang="en-US" baseline="0" dirty="0"/>
              <a:t>Attends to flow: structures the interview in a logical sequence</a:t>
            </a:r>
          </a:p>
          <a:p>
            <a:pPr lvl="1">
              <a:lnSpc>
                <a:spcPct val="90000"/>
              </a:lnSpc>
              <a:buFont typeface="Arial"/>
              <a:buChar char="•"/>
            </a:pPr>
            <a:r>
              <a:rPr lang="en-US" baseline="0" dirty="0"/>
              <a:t>Attends to timing and keeping interview on task.</a:t>
            </a:r>
          </a:p>
          <a:p>
            <a:pPr lvl="1">
              <a:lnSpc>
                <a:spcPct val="90000"/>
              </a:lnSpc>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16</a:t>
            </a:fld>
            <a:endParaRPr lang="en-US" dirty="0"/>
          </a:p>
        </p:txBody>
      </p:sp>
    </p:spTree>
    <p:extLst>
      <p:ext uri="{BB962C8B-B14F-4D97-AF65-F5344CB8AC3E}">
        <p14:creationId xmlns:p14="http://schemas.microsoft.com/office/powerpoint/2010/main" val="2914040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i="0" u="none" strike="noStrike" kern="1200" baseline="0" dirty="0">
                <a:solidFill>
                  <a:schemeClr val="tx1"/>
                </a:solidFill>
                <a:latin typeface="+mn-lt"/>
                <a:ea typeface="+mn-ea"/>
                <a:cs typeface="+mn-cs"/>
              </a:rPr>
              <a:t>Providing the correct amount and type of information</a:t>
            </a:r>
          </a:p>
          <a:p>
            <a:pPr marL="171450" indent="-171450">
              <a:buFont typeface="Arial"/>
              <a:buChar char="•"/>
            </a:pPr>
            <a:r>
              <a:rPr lang="en-US" sz="1200" b="0" i="0" u="none" strike="noStrike" kern="1200" baseline="0" dirty="0">
                <a:solidFill>
                  <a:schemeClr val="tx1"/>
                </a:solidFill>
                <a:latin typeface="+mn-lt"/>
                <a:ea typeface="+mn-ea"/>
                <a:cs typeface="+mn-cs"/>
              </a:rPr>
              <a:t>Chunks and checks: gives information in manageable chunks, checks for understanding, uses patient’s response as a guide to how to proceed</a:t>
            </a:r>
          </a:p>
          <a:p>
            <a:pPr marL="171450" indent="-171450">
              <a:buFont typeface="Arial"/>
              <a:buChar char="•"/>
            </a:pPr>
            <a:r>
              <a:rPr lang="en-US" sz="1200" b="0" i="0" u="none" strike="noStrike" kern="1200" baseline="0" dirty="0">
                <a:solidFill>
                  <a:schemeClr val="tx1"/>
                </a:solidFill>
                <a:latin typeface="+mn-lt"/>
                <a:ea typeface="+mn-ea"/>
                <a:cs typeface="+mn-cs"/>
              </a:rPr>
              <a:t>Assesses patient’s starting point: asks for patient’s prior knowledge early on when giving information, discovers extent of patient’s wish for information</a:t>
            </a:r>
          </a:p>
          <a:p>
            <a:pPr marL="171450" indent="-171450">
              <a:buFont typeface="Arial"/>
              <a:buChar char="•"/>
            </a:pPr>
            <a:r>
              <a:rPr lang="en-US" sz="1200" b="0" i="0" u="none" strike="noStrike" kern="1200" baseline="0" dirty="0">
                <a:solidFill>
                  <a:schemeClr val="tx1"/>
                </a:solidFill>
                <a:latin typeface="+mn-lt"/>
                <a:ea typeface="+mn-ea"/>
                <a:cs typeface="+mn-cs"/>
              </a:rPr>
              <a:t>Asks patients what other information would be helpful e.g. etiology, prognosis</a:t>
            </a:r>
          </a:p>
          <a:p>
            <a:pPr marL="171450" indent="-171450">
              <a:buFont typeface="Arial"/>
              <a:buChar char="•"/>
            </a:pPr>
            <a:r>
              <a:rPr lang="en-US" sz="1200" b="0" i="0" u="none" strike="noStrike" kern="1200" baseline="0" dirty="0">
                <a:solidFill>
                  <a:schemeClr val="tx1"/>
                </a:solidFill>
                <a:latin typeface="+mn-lt"/>
                <a:ea typeface="+mn-ea"/>
                <a:cs typeface="+mn-cs"/>
              </a:rPr>
              <a:t>Gives explanation at appropriate times: avoids giving advice, information or reassurance prematurely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Aiding accurate recall and understanding</a:t>
            </a:r>
          </a:p>
          <a:p>
            <a:pPr marL="171450" indent="-171450">
              <a:buFont typeface="Arial"/>
              <a:buChar char="•"/>
            </a:pPr>
            <a:r>
              <a:rPr lang="en-US" sz="1200" b="0" i="0" u="none" strike="noStrike" kern="1200" baseline="0" noProof="0" dirty="0">
                <a:solidFill>
                  <a:schemeClr val="tx1"/>
                </a:solidFill>
                <a:latin typeface="+mn-lt"/>
                <a:ea typeface="+mn-ea"/>
                <a:cs typeface="+mn-cs"/>
              </a:rPr>
              <a:t>Organizes explanation: divides into discrete sections, develops a logical sequence</a:t>
            </a:r>
          </a:p>
          <a:p>
            <a:pPr marL="171450" indent="-171450">
              <a:buFont typeface="Arial"/>
              <a:buChar char="•"/>
            </a:pPr>
            <a:r>
              <a:rPr lang="en-US" sz="1200" b="0" i="0" u="none" strike="noStrike" kern="1200" baseline="0" noProof="0" dirty="0">
                <a:solidFill>
                  <a:schemeClr val="tx1"/>
                </a:solidFill>
                <a:latin typeface="+mn-lt"/>
                <a:ea typeface="+mn-ea"/>
                <a:cs typeface="+mn-cs"/>
              </a:rPr>
              <a:t>Uses explicit categorization or signposting (e.g. “There are three important things that I would like to discuss. 1st...” “Now, shall we move on to.”)</a:t>
            </a:r>
          </a:p>
          <a:p>
            <a:pPr marL="171450" indent="-171450">
              <a:buFont typeface="Arial"/>
              <a:buChar char="•"/>
            </a:pPr>
            <a:r>
              <a:rPr lang="en-US" sz="1200" b="0" i="0" u="none" strike="noStrike" kern="1200" baseline="0" noProof="0" dirty="0">
                <a:solidFill>
                  <a:schemeClr val="tx1"/>
                </a:solidFill>
                <a:latin typeface="+mn-lt"/>
                <a:ea typeface="+mn-ea"/>
                <a:cs typeface="+mn-cs"/>
              </a:rPr>
              <a:t>Uses repetition and summarizing to reinforce information</a:t>
            </a:r>
          </a:p>
          <a:p>
            <a:pPr marL="171450" indent="-171450">
              <a:buFont typeface="Arial"/>
              <a:buChar char="•"/>
            </a:pPr>
            <a:r>
              <a:rPr lang="en-US" sz="1200" b="0" i="0" u="none" strike="noStrike" kern="1200" baseline="0" noProof="0" dirty="0">
                <a:solidFill>
                  <a:schemeClr val="tx1"/>
                </a:solidFill>
                <a:latin typeface="+mn-lt"/>
                <a:ea typeface="+mn-ea"/>
                <a:cs typeface="+mn-cs"/>
              </a:rPr>
              <a:t>Uses concise, easily understood language, avoids or explains jargon</a:t>
            </a:r>
          </a:p>
          <a:p>
            <a:pPr marL="171450" indent="-171450">
              <a:buFont typeface="Arial"/>
              <a:buChar char="•"/>
            </a:pPr>
            <a:r>
              <a:rPr lang="en-US" sz="1200" b="0" i="0" u="none" strike="noStrike" kern="1200" baseline="0" noProof="0" dirty="0">
                <a:solidFill>
                  <a:schemeClr val="tx1"/>
                </a:solidFill>
                <a:latin typeface="+mn-lt"/>
                <a:ea typeface="+mn-ea"/>
                <a:cs typeface="+mn-cs"/>
              </a:rPr>
              <a:t>Uses visual methods of conveying information: diagrams, models, written information and instructions</a:t>
            </a:r>
          </a:p>
          <a:p>
            <a:pPr marL="171450" indent="-171450">
              <a:buFont typeface="Arial"/>
              <a:buChar char="•"/>
            </a:pPr>
            <a:r>
              <a:rPr lang="en-US" sz="1200" b="0" i="0" u="none" strike="noStrike" kern="1200" baseline="0" noProof="0" dirty="0">
                <a:solidFill>
                  <a:schemeClr val="tx1"/>
                </a:solidFill>
                <a:latin typeface="+mn-lt"/>
                <a:ea typeface="+mn-ea"/>
                <a:cs typeface="+mn-cs"/>
              </a:rPr>
              <a:t>Checks patient’s understanding of information given (or plans made): e.g. by asking patient to restate in own words; clarifies as necessary</a:t>
            </a:r>
          </a:p>
          <a:p>
            <a:pPr marL="0" indent="0">
              <a:buFont typeface="Arial"/>
              <a:buNone/>
            </a:pPr>
            <a:endParaRPr lang="en-US" sz="1200" b="0" i="0" u="none" strike="noStrike" kern="1200" baseline="0" dirty="0">
              <a:solidFill>
                <a:schemeClr val="tx1"/>
              </a:solidFill>
              <a:latin typeface="+mn-lt"/>
              <a:ea typeface="+mn-ea"/>
              <a:cs typeface="+mn-cs"/>
            </a:endParaRPr>
          </a:p>
          <a:p>
            <a:pPr marL="0" indent="0">
              <a:buFont typeface="Arial"/>
              <a:buNone/>
            </a:pPr>
            <a:r>
              <a:rPr lang="en-US" sz="1200" b="0" i="0" u="none" strike="noStrike" kern="1200" baseline="0" dirty="0">
                <a:solidFill>
                  <a:schemeClr val="tx1"/>
                </a:solidFill>
                <a:latin typeface="+mn-lt"/>
                <a:ea typeface="+mn-ea"/>
                <a:cs typeface="+mn-cs"/>
              </a:rPr>
              <a:t>Achieving a shared understanding: incorporating the patient’s perspective</a:t>
            </a:r>
            <a:endParaRPr lang="en-US" sz="1200" b="1" i="0" u="none" strike="noStrike" kern="1200" baseline="0" dirty="0">
              <a:solidFill>
                <a:schemeClr val="tx1"/>
              </a:solidFill>
              <a:latin typeface="+mn-lt"/>
              <a:ea typeface="+mn-ea"/>
              <a:cs typeface="+mn-cs"/>
            </a:endParaRPr>
          </a:p>
          <a:p>
            <a:pPr marL="171450" indent="-171450">
              <a:buFont typeface="Arial"/>
              <a:buChar char="•"/>
            </a:pPr>
            <a:r>
              <a:rPr lang="en-US" sz="1200" b="0" i="0" u="none" strike="noStrike" kern="1200" baseline="0" dirty="0">
                <a:solidFill>
                  <a:schemeClr val="tx1"/>
                </a:solidFill>
                <a:latin typeface="+mn-lt"/>
                <a:ea typeface="+mn-ea"/>
                <a:cs typeface="+mn-cs"/>
              </a:rPr>
              <a:t>Relates explanations to patient’s illness framework: to previously elicited ideas, concerns and expectations</a:t>
            </a:r>
          </a:p>
          <a:p>
            <a:pPr marL="171450" indent="-171450">
              <a:buFont typeface="Arial"/>
              <a:buChar char="•"/>
            </a:pPr>
            <a:r>
              <a:rPr lang="en-US" sz="1200" b="0" i="0" u="none" strike="noStrike" kern="1200" baseline="0" dirty="0">
                <a:solidFill>
                  <a:schemeClr val="tx1"/>
                </a:solidFill>
                <a:latin typeface="+mn-lt"/>
                <a:ea typeface="+mn-ea"/>
                <a:cs typeface="+mn-cs"/>
              </a:rPr>
              <a:t>Provides opportunities and encourages patient to contribute: to ask questions, seek clarification or express doubts; responds appropriately</a:t>
            </a:r>
          </a:p>
          <a:p>
            <a:pPr marL="171450" indent="-171450">
              <a:buFont typeface="Arial"/>
              <a:buChar char="•"/>
            </a:pPr>
            <a:r>
              <a:rPr lang="en-US" sz="1200" b="0" i="0" u="none" strike="noStrike" kern="1200" baseline="0" dirty="0">
                <a:solidFill>
                  <a:schemeClr val="tx1"/>
                </a:solidFill>
                <a:latin typeface="+mn-lt"/>
                <a:ea typeface="+mn-ea"/>
                <a:cs typeface="+mn-cs"/>
              </a:rPr>
              <a:t>Picks up verbal and non-verbal cues e.g. patient’s need to contribute information or ask questions, information overload, distress</a:t>
            </a:r>
          </a:p>
          <a:p>
            <a:pPr marL="171450" indent="-171450">
              <a:buFont typeface="Arial"/>
              <a:buChar char="•"/>
            </a:pPr>
            <a:r>
              <a:rPr lang="en-US" sz="1200" b="0" i="0" u="none" strike="noStrike" kern="1200" baseline="0" dirty="0">
                <a:solidFill>
                  <a:schemeClr val="tx1"/>
                </a:solidFill>
                <a:latin typeface="+mn-lt"/>
                <a:ea typeface="+mn-ea"/>
                <a:cs typeface="+mn-cs"/>
              </a:rPr>
              <a:t>Elicits patient's beliefs, reactions and feelings re information given, terms used; acknowledges and addresses where necessary</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Planning: shared decision making</a:t>
            </a:r>
          </a:p>
          <a:p>
            <a:pPr marL="171450" indent="-171450">
              <a:buFont typeface="Arial"/>
              <a:buChar char="•"/>
            </a:pPr>
            <a:r>
              <a:rPr lang="en-US" sz="1200" b="0" i="0" u="none" strike="noStrike" kern="1200" baseline="0" dirty="0">
                <a:solidFill>
                  <a:schemeClr val="tx1"/>
                </a:solidFill>
                <a:latin typeface="+mn-lt"/>
                <a:ea typeface="+mn-ea"/>
                <a:cs typeface="+mn-cs"/>
              </a:rPr>
              <a:t>Shares own thinking as appropriate: ideas, thought processes, dilemmas</a:t>
            </a:r>
          </a:p>
          <a:p>
            <a:pPr marL="171450" indent="-171450">
              <a:buFont typeface="Arial"/>
              <a:buChar char="•"/>
            </a:pPr>
            <a:r>
              <a:rPr lang="en-US" sz="1200" b="0" i="0" u="none" strike="noStrike" kern="1200" baseline="0" dirty="0">
                <a:solidFill>
                  <a:schemeClr val="tx1"/>
                </a:solidFill>
                <a:latin typeface="+mn-lt"/>
                <a:ea typeface="+mn-ea"/>
                <a:cs typeface="+mn-cs"/>
              </a:rPr>
              <a:t>Involves patient by making suggestions rather than directives</a:t>
            </a:r>
          </a:p>
          <a:p>
            <a:pPr marL="171450" indent="-171450">
              <a:buFont typeface="Arial"/>
              <a:buChar char="•"/>
            </a:pPr>
            <a:r>
              <a:rPr lang="en-US" sz="1200" b="0" i="0" u="none" strike="noStrike" kern="1200" baseline="0" dirty="0">
                <a:solidFill>
                  <a:schemeClr val="tx1"/>
                </a:solidFill>
                <a:latin typeface="+mn-lt"/>
                <a:ea typeface="+mn-ea"/>
                <a:cs typeface="+mn-cs"/>
              </a:rPr>
              <a:t>Encourages patient to contribute their thoughts: ideas, suggestions and preferences</a:t>
            </a:r>
          </a:p>
          <a:p>
            <a:pPr marL="171450" indent="-171450">
              <a:buFont typeface="Arial"/>
              <a:buChar char="•"/>
            </a:pPr>
            <a:r>
              <a:rPr lang="en-US" sz="1200" b="0" i="0" u="none" strike="noStrike" kern="1200" baseline="0" dirty="0">
                <a:solidFill>
                  <a:schemeClr val="tx1"/>
                </a:solidFill>
                <a:latin typeface="+mn-lt"/>
                <a:ea typeface="+mn-ea"/>
                <a:cs typeface="+mn-cs"/>
              </a:rPr>
              <a:t>Negotiates a mutually acceptable plan</a:t>
            </a:r>
          </a:p>
          <a:p>
            <a:pPr marL="171450" indent="-171450">
              <a:buFont typeface="Arial"/>
              <a:buChar char="•"/>
            </a:pPr>
            <a:r>
              <a:rPr lang="en-US" sz="1200" b="0" i="0" u="none" strike="noStrike" kern="1200" baseline="0" dirty="0">
                <a:solidFill>
                  <a:schemeClr val="tx1"/>
                </a:solidFill>
                <a:latin typeface="+mn-lt"/>
                <a:ea typeface="+mn-ea"/>
                <a:cs typeface="+mn-cs"/>
              </a:rPr>
              <a:t>Offers choices: encourages patient to make choices and decisions to the level that they wish</a:t>
            </a:r>
          </a:p>
          <a:p>
            <a:pPr marL="171450" indent="-171450">
              <a:buFont typeface="Arial"/>
              <a:buChar char="•"/>
            </a:pPr>
            <a:r>
              <a:rPr lang="en-US" sz="1200" b="0" i="0" u="none" strike="noStrike" kern="1200" baseline="0" dirty="0">
                <a:solidFill>
                  <a:schemeClr val="tx1"/>
                </a:solidFill>
                <a:latin typeface="+mn-lt"/>
                <a:ea typeface="+mn-ea"/>
                <a:cs typeface="+mn-cs"/>
              </a:rPr>
              <a:t>Checks with patient if accepts plans, if concerns have been addressed</a:t>
            </a:r>
            <a:endParaRPr lang="en-US"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17</a:t>
            </a:fld>
            <a:endParaRPr lang="en-US" dirty="0"/>
          </a:p>
        </p:txBody>
      </p:sp>
    </p:spTree>
    <p:extLst>
      <p:ext uri="{BB962C8B-B14F-4D97-AF65-F5344CB8AC3E}">
        <p14:creationId xmlns:p14="http://schemas.microsoft.com/office/powerpoint/2010/main" val="737446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Ensuring</a:t>
            </a:r>
            <a:r>
              <a:rPr lang="en-US" b="1" baseline="0" dirty="0"/>
              <a:t> point of closure</a:t>
            </a:r>
          </a:p>
          <a:p>
            <a:pPr marL="171450" indent="-171450">
              <a:buFont typeface="Arial"/>
              <a:buChar char="•"/>
            </a:pPr>
            <a:r>
              <a:rPr lang="en-US" baseline="0" dirty="0"/>
              <a:t>Summarizes the session briefly and clarifies plan of care</a:t>
            </a:r>
          </a:p>
          <a:p>
            <a:pPr marL="171450" indent="-171450">
              <a:buFont typeface="Arial"/>
              <a:buChar char="•"/>
            </a:pPr>
            <a:r>
              <a:rPr lang="en-US" baseline="0" dirty="0"/>
              <a:t>Final Check that patient agrees and is comfortable with plan and asks if any corrections, questions or other items are left to discuss. </a:t>
            </a:r>
          </a:p>
          <a:p>
            <a:pPr marL="171450" indent="-171450">
              <a:buFontTx/>
              <a:buChar char="-"/>
            </a:pPr>
            <a:endParaRPr lang="en-US" baseline="0" dirty="0"/>
          </a:p>
          <a:p>
            <a:pPr marL="0" indent="0">
              <a:buFontTx/>
              <a:buNone/>
            </a:pPr>
            <a:r>
              <a:rPr lang="en-US" b="1" baseline="0" dirty="0"/>
              <a:t>Forward Planning:</a:t>
            </a:r>
          </a:p>
          <a:p>
            <a:endParaRPr lang="en-US" baseline="0" dirty="0"/>
          </a:p>
          <a:p>
            <a:pPr marL="171450" indent="-171450">
              <a:buFont typeface="Arial"/>
              <a:buChar char="•"/>
            </a:pPr>
            <a:r>
              <a:rPr lang="en-US" baseline="0" dirty="0"/>
              <a:t>makes a contract with patient regarding the next steps for patient and physician. </a:t>
            </a:r>
          </a:p>
          <a:p>
            <a:endParaRPr lang="en-US" baseline="0" dirty="0"/>
          </a:p>
          <a:p>
            <a:pPr marL="171450" indent="-171450">
              <a:buFont typeface="Arial"/>
              <a:buChar char="•"/>
            </a:pPr>
            <a:r>
              <a:rPr lang="en-US" baseline="0" dirty="0"/>
              <a:t>safety-nets- explaining possible unexpected outcomes, what to do if plan is not working, when and how to seek help. </a:t>
            </a:r>
          </a:p>
          <a:p>
            <a:endParaRPr lang="en-US" baseline="0"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18</a:t>
            </a:fld>
            <a:endParaRPr lang="en-US" dirty="0"/>
          </a:p>
        </p:txBody>
      </p:sp>
    </p:spTree>
    <p:extLst>
      <p:ext uri="{BB962C8B-B14F-4D97-AF65-F5344CB8AC3E}">
        <p14:creationId xmlns:p14="http://schemas.microsoft.com/office/powerpoint/2010/main" val="4209309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Calgary-Cambridge method is taught in medical schools using role-playing and simulated patients.  The Ida Institute has created a program for using Role-Playing and simulated patients to teach the Calgary-Cambridge Method to Audiology students. </a:t>
            </a:r>
          </a:p>
          <a:p>
            <a:endParaRPr lang="en-US" baseline="0" dirty="0"/>
          </a:p>
          <a:p>
            <a:r>
              <a:rPr lang="en-US" baseline="0" dirty="0"/>
              <a:t>Please watch Dr. Leslie Jones introduce the rationale and background for the Calgary Cambridge Method in Audiology. Note to instructor:  Please log into the Ida web site, use the following link, go to the section called “Time and Talk” and watch the video of Dr. Leslie Jones introducing the rationale and background for the Time and Talk Tool (Time and Talk – An Overview): </a:t>
            </a:r>
            <a:r>
              <a:rPr lang="en-US" sz="1200" u="sng" kern="1200" dirty="0">
                <a:solidFill>
                  <a:schemeClr val="tx1"/>
                </a:solidFill>
                <a:effectLst/>
                <a:latin typeface="+mn-lt"/>
                <a:ea typeface="+mn-ea"/>
                <a:cs typeface="+mn-cs"/>
                <a:hlinkClick r:id="rId3"/>
              </a:rPr>
              <a:t>http://idainstitute.com/toolbox/university_course/videos_and_handouts/unit_ii/</a:t>
            </a:r>
            <a:r>
              <a:rPr lang="en-US" baseline="0" dirty="0"/>
              <a:t> </a:t>
            </a:r>
          </a:p>
          <a:p>
            <a:endParaRPr lang="en-US" baseline="0" dirty="0"/>
          </a:p>
          <a:p>
            <a:r>
              <a:rPr lang="en-US" baseline="0" dirty="0"/>
              <a:t>After the video, we will introduce the Time and Talk method in more detail. </a:t>
            </a:r>
            <a:endParaRPr lang="en-US" dirty="0"/>
          </a:p>
        </p:txBody>
      </p:sp>
      <p:sp>
        <p:nvSpPr>
          <p:cNvPr id="4" name="Slide Number Placeholder 3"/>
          <p:cNvSpPr>
            <a:spLocks noGrp="1"/>
          </p:cNvSpPr>
          <p:nvPr>
            <p:ph type="sldNum" sz="quarter" idx="10"/>
          </p:nvPr>
        </p:nvSpPr>
        <p:spPr/>
        <p:txBody>
          <a:bodyPr/>
          <a:lstStyle/>
          <a:p>
            <a:fld id="{EE8BEE9C-68DE-6943-A750-01A5B0024AB6}" type="slidenum">
              <a:rPr lang="en-US" smtClean="0"/>
              <a:t>19</a:t>
            </a:fld>
            <a:endParaRPr lang="en-US"/>
          </a:p>
        </p:txBody>
      </p:sp>
    </p:spTree>
    <p:extLst>
      <p:ext uri="{BB962C8B-B14F-4D97-AF65-F5344CB8AC3E}">
        <p14:creationId xmlns:p14="http://schemas.microsoft.com/office/powerpoint/2010/main" val="3718701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The Ida institute has adapted the Calgary-Cambridge</a:t>
            </a:r>
            <a:r>
              <a:rPr lang="en-US" baseline="0" dirty="0"/>
              <a:t> model to develop a way to teach communication skills to audiologists, called Time and Talk. </a:t>
            </a:r>
            <a:r>
              <a:rPr lang="en-US" sz="1200" kern="1200" dirty="0">
                <a:solidFill>
                  <a:schemeClr val="tx1"/>
                </a:solidFill>
                <a:latin typeface="+mn-lt"/>
                <a:ea typeface="+mn-ea"/>
                <a:cs typeface="+mn-cs"/>
              </a:rPr>
              <a:t>The Time</a:t>
            </a:r>
            <a:r>
              <a:rPr lang="en-US" sz="1200" kern="1200" baseline="0" dirty="0">
                <a:solidFill>
                  <a:schemeClr val="tx1"/>
                </a:solidFill>
                <a:latin typeface="+mn-lt"/>
                <a:ea typeface="+mn-ea"/>
                <a:cs typeface="+mn-cs"/>
              </a:rPr>
              <a:t> and Talk tool relies on creating a safe and constructive environment in which to teach person centered communication skills.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is an experiential method, that relies on active learning, focusing particularly on role-playing to help students learn how to integrate communication skills with the clinical tasks they need to accomplish during an audiological appointment.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tool relies on creating a framework for using </a:t>
            </a:r>
            <a:r>
              <a:rPr lang="en-US" sz="1200" kern="1200" dirty="0">
                <a:solidFill>
                  <a:schemeClr val="tx1"/>
                </a:solidFill>
                <a:latin typeface="+mn-lt"/>
                <a:ea typeface="+mn-ea"/>
                <a:cs typeface="+mn-cs"/>
              </a:rPr>
              <a:t>scenarios and role-plays of clinical situations to teach how to integrate process skills (how you conduct the patient interview) with practical clinical content  skills (what you actually do) in the audiological appointment.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the Time and Talk Tool provides a structure around role-playing interactions and provides guides for several important aspects of role playing that need to be learned by the students first in order to be able to get the most out of the role playing scenarios.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Time and Talk Tool include guides 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a:t>
            </a:r>
            <a:r>
              <a:rPr lang="en-US" sz="1200" b="1" kern="1200" baseline="0" dirty="0">
                <a:solidFill>
                  <a:schemeClr val="tx1"/>
                </a:solidFill>
                <a:latin typeface="+mn-lt"/>
                <a:ea typeface="+mn-ea"/>
                <a:cs typeface="+mn-cs"/>
              </a:rPr>
              <a:t>Ground Rules</a:t>
            </a:r>
            <a:r>
              <a:rPr lang="en-US" sz="1200" kern="1200" baseline="0" dirty="0">
                <a:solidFill>
                  <a:schemeClr val="tx1"/>
                </a:solidFill>
                <a:latin typeface="+mn-lt"/>
                <a:ea typeface="+mn-ea"/>
                <a:cs typeface="+mn-cs"/>
              </a:rPr>
              <a:t>-orientation for understanding the ground rules for interaction in group activities and role-play.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 </a:t>
            </a:r>
            <a:r>
              <a:rPr lang="en-US" sz="1200" b="1" kern="1200" baseline="0" dirty="0">
                <a:solidFill>
                  <a:schemeClr val="tx1"/>
                </a:solidFill>
                <a:latin typeface="+mn-lt"/>
                <a:ea typeface="+mn-ea"/>
                <a:cs typeface="+mn-cs"/>
              </a:rPr>
              <a:t>Preparation for Role Play</a:t>
            </a:r>
            <a:r>
              <a:rPr lang="en-US" sz="1200" kern="1200" baseline="0" dirty="0">
                <a:solidFill>
                  <a:schemeClr val="tx1"/>
                </a:solidFill>
                <a:latin typeface="+mn-lt"/>
                <a:ea typeface="+mn-ea"/>
                <a:cs typeface="+mn-cs"/>
              </a:rPr>
              <a:t>- it provides orientation as to how role-playing can be done effectively, including guidance on how to work with simulated patients, and provides techniques students can use to actively participate in the role-pays.   Finally, it has suggestions for how to select possible role-playing scenarios.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 </a:t>
            </a:r>
            <a:r>
              <a:rPr lang="en-US" sz="1200" b="1" kern="1200" baseline="0" dirty="0">
                <a:solidFill>
                  <a:schemeClr val="tx1"/>
                </a:solidFill>
                <a:latin typeface="+mn-lt"/>
                <a:ea typeface="+mn-ea"/>
                <a:cs typeface="+mn-cs"/>
              </a:rPr>
              <a:t>Structured Methods of providing Feedback</a:t>
            </a:r>
            <a:r>
              <a:rPr lang="en-US" sz="1200" kern="1200" baseline="0" dirty="0">
                <a:solidFill>
                  <a:schemeClr val="tx1"/>
                </a:solidFill>
                <a:latin typeface="+mn-lt"/>
                <a:ea typeface="+mn-ea"/>
                <a:cs typeface="+mn-cs"/>
              </a:rPr>
              <a:t>: The Tool also provides instruction on how to give feedback in an acceptable form during the role play.  This provides ways the teacher can give feedback, but also how students can give each other constructive feedback during a role-play session.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Time and Talk Tool puts into action principles of active learning discussed in an earlier lecture in this course, titled Learning the Ida Way.  Throughout this course we will be using Role-Play to learn how to conduct person-centered appointments with patients while accomplishing clinical task.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is important that students and teachers learn about how to use Role-Playing in the context of Time and Talk, as these methods will be used throughout the course.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next set of slides we will introduce you to these methods. </a:t>
            </a:r>
          </a:p>
          <a:p>
            <a:endParaRPr lang="en-US" sz="1200" kern="1200" baseline="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20</a:t>
            </a:fld>
            <a:endParaRPr lang="en-US"/>
          </a:p>
        </p:txBody>
      </p:sp>
    </p:spTree>
    <p:extLst>
      <p:ext uri="{BB962C8B-B14F-4D97-AF65-F5344CB8AC3E}">
        <p14:creationId xmlns:p14="http://schemas.microsoft.com/office/powerpoint/2010/main" val="3972864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 CREATING A SAFE ENVIRONMENT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Students are more likely to share their experiences and feel comfortable in role-play situations when the learning takes place in a safe environment. It is important that we create this environment by setting ground rules early on in the learning session. This will help everyone feel at ease during role-play and feedback situations.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ground rules are shown above.  These ground rules also exist in a handout that should be given to the students and these ground rules should be discussed in detail. Please watch Dr. Leslie Jones discuss the Ground Rules in the video “Group rules – creating a safe environment”. Video and hand-out can be found in t</a:t>
            </a:r>
            <a:r>
              <a:rPr lang="en-US" sz="1200" kern="1200" dirty="0">
                <a:solidFill>
                  <a:schemeClr val="tx1"/>
                </a:solidFill>
                <a:effectLst/>
                <a:latin typeface="+mn-lt"/>
                <a:ea typeface="+mn-ea"/>
                <a:cs typeface="+mn-cs"/>
              </a:rPr>
              <a:t>he section of the course website called “videos and handouts”. Use</a:t>
            </a:r>
            <a:r>
              <a:rPr lang="en-US" sz="1200" kern="1200" baseline="0" dirty="0">
                <a:solidFill>
                  <a:schemeClr val="tx1"/>
                </a:solidFill>
                <a:effectLst/>
                <a:latin typeface="+mn-lt"/>
                <a:ea typeface="+mn-ea"/>
                <a:cs typeface="+mn-cs"/>
              </a:rPr>
              <a:t> the following link</a:t>
            </a:r>
            <a:r>
              <a:rPr lang="en-US" sz="1200" b="0" i="0" u="none" strike="noStrike" kern="1200" baseline="0" dirty="0">
                <a:solidFill>
                  <a:schemeClr val="tx1"/>
                </a:solidFill>
                <a:latin typeface="+mn-lt"/>
                <a:ea typeface="+mn-ea"/>
                <a:cs typeface="+mn-cs"/>
              </a:rPr>
              <a:t>, go to the section called “Time and Talk” and find the video “Group rules – creating a safe environment” and the handout called “Prepare for Role-play”: </a:t>
            </a:r>
            <a:r>
              <a:rPr lang="en-US" sz="1200" u="sng" kern="1200" dirty="0">
                <a:solidFill>
                  <a:schemeClr val="tx1"/>
                </a:solidFill>
                <a:effectLst/>
                <a:latin typeface="+mn-lt"/>
                <a:ea typeface="+mn-ea"/>
                <a:cs typeface="+mn-cs"/>
                <a:hlinkClick r:id="rId3"/>
              </a:rPr>
              <a:t>http://idainstitute.com/toolbox/university_course/videos_and_handouts/unit_ii/</a:t>
            </a:r>
            <a:r>
              <a:rPr lang="en-US" sz="1200" u="sng" kern="1200" dirty="0">
                <a:solidFill>
                  <a:schemeClr val="tx1"/>
                </a:solidFill>
                <a:effectLst/>
                <a:latin typeface="+mn-lt"/>
                <a:ea typeface="+mn-ea"/>
                <a:cs typeface="+mn-cs"/>
              </a:rPr>
              <a: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Note to Instructor:  </a:t>
            </a:r>
            <a:r>
              <a:rPr lang="en-US" sz="1200" b="0" i="0" u="none" strike="noStrike" kern="1200" baseline="0" dirty="0">
                <a:solidFill>
                  <a:schemeClr val="tx1"/>
                </a:solidFill>
                <a:latin typeface="+mn-lt"/>
                <a:ea typeface="+mn-ea"/>
                <a:cs typeface="+mn-cs"/>
              </a:rPr>
              <a:t>This section provides suggestions on how you can effectively plan role-play sessions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to Instructor:  Before moving on it will be important to ask the students whether they all agree to the ground rules above.  </a:t>
            </a:r>
          </a:p>
          <a:p>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21</a:t>
            </a:fld>
            <a:endParaRPr lang="en-US"/>
          </a:p>
        </p:txBody>
      </p:sp>
    </p:spTree>
    <p:extLst>
      <p:ext uri="{BB962C8B-B14F-4D97-AF65-F5344CB8AC3E}">
        <p14:creationId xmlns:p14="http://schemas.microsoft.com/office/powerpoint/2010/main" val="277062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r>
              <a:rPr lang="en-CA" dirty="0">
                <a:latin typeface="Times New Roman" charset="0"/>
                <a:ea typeface="ＭＳ Ｐゴシック" charset="0"/>
                <a:cs typeface="ＭＳ Ｐゴシック" charset="0"/>
              </a:rPr>
              <a:t>Extensive</a:t>
            </a:r>
            <a:r>
              <a:rPr lang="en-CA" baseline="0" dirty="0">
                <a:latin typeface="Times New Roman" charset="0"/>
                <a:ea typeface="ＭＳ Ｐゴシック" charset="0"/>
                <a:cs typeface="ＭＳ Ｐゴシック" charset="0"/>
              </a:rPr>
              <a:t> research has shown that good communication skills lead to better outcomes for patients and clinicians. </a:t>
            </a:r>
          </a:p>
          <a:p>
            <a:pPr eaLnBrk="1" hangingPunct="1"/>
            <a:endParaRPr lang="en-CA" baseline="0" dirty="0">
              <a:latin typeface="Times New Roman" charset="0"/>
              <a:ea typeface="ＭＳ Ｐゴシック" charset="0"/>
              <a:cs typeface="ＭＳ Ｐゴシック" charset="0"/>
            </a:endParaRPr>
          </a:p>
          <a:p>
            <a:pPr eaLnBrk="1" hangingPunct="1"/>
            <a:r>
              <a:rPr lang="en-CA" baseline="0" dirty="0">
                <a:latin typeface="Times New Roman" charset="0"/>
                <a:ea typeface="ＭＳ Ｐゴシック" charset="0"/>
                <a:cs typeface="ＭＳ Ｐゴシック" charset="0"/>
              </a:rPr>
              <a:t>Practicing good communication skills improves the level of  patient centered care.  This increases: </a:t>
            </a:r>
          </a:p>
          <a:p>
            <a:pPr marL="565150" lvl="2" indent="-285750">
              <a:lnSpc>
                <a:spcPct val="130000"/>
              </a:lnSpc>
              <a:buFont typeface="Arial"/>
              <a:buChar char="•"/>
            </a:pPr>
            <a:r>
              <a:rPr lang="en-US" sz="1800" dirty="0">
                <a:latin typeface="Verdana"/>
                <a:ea typeface="ＭＳ Ｐゴシック" charset="0"/>
                <a:cs typeface="Verdana"/>
              </a:rPr>
              <a:t>Patient understanding &amp; recall </a:t>
            </a:r>
          </a:p>
          <a:p>
            <a:pPr marL="565150" lvl="2" indent="-285750">
              <a:lnSpc>
                <a:spcPct val="130000"/>
              </a:lnSpc>
              <a:buFont typeface="Arial"/>
              <a:buChar char="•"/>
            </a:pPr>
            <a:r>
              <a:rPr lang="en-US" sz="1800" dirty="0">
                <a:latin typeface="Verdana"/>
                <a:ea typeface="ＭＳ Ｐゴシック" charset="0"/>
                <a:cs typeface="Verdana"/>
                <a:sym typeface="Wingdings" charset="0"/>
              </a:rPr>
              <a:t> </a:t>
            </a:r>
            <a:r>
              <a:rPr lang="en-US" sz="1800" dirty="0">
                <a:latin typeface="Verdana"/>
                <a:ea typeface="ＭＳ Ｐゴシック" charset="0"/>
                <a:cs typeface="Verdana"/>
              </a:rPr>
              <a:t>Symptom relief </a:t>
            </a:r>
          </a:p>
          <a:p>
            <a:pPr marL="565150" lvl="2" indent="-285750">
              <a:lnSpc>
                <a:spcPct val="130000"/>
              </a:lnSpc>
              <a:buFont typeface="Arial"/>
              <a:buChar char="•"/>
            </a:pPr>
            <a:r>
              <a:rPr lang="en-US" sz="1800" dirty="0">
                <a:latin typeface="Verdana"/>
                <a:ea typeface="ＭＳ Ｐゴシック" charset="0"/>
                <a:cs typeface="Verdana"/>
                <a:sym typeface="Wingdings" charset="0"/>
              </a:rPr>
              <a:t> </a:t>
            </a:r>
            <a:r>
              <a:rPr lang="en-US" sz="1800" dirty="0">
                <a:latin typeface="Verdana"/>
                <a:ea typeface="ＭＳ Ｐゴシック" charset="0"/>
                <a:cs typeface="Verdana"/>
              </a:rPr>
              <a:t>Adherence &amp; concordance </a:t>
            </a:r>
          </a:p>
          <a:p>
            <a:pPr marL="565150" lvl="2" indent="-285750">
              <a:lnSpc>
                <a:spcPct val="130000"/>
              </a:lnSpc>
              <a:buFont typeface="Arial"/>
              <a:buChar char="•"/>
            </a:pPr>
            <a:r>
              <a:rPr lang="en-US" sz="1800" dirty="0">
                <a:latin typeface="Verdana"/>
                <a:ea typeface="ＭＳ Ｐゴシック" charset="0"/>
                <a:cs typeface="Verdana"/>
              </a:rPr>
              <a:t> Physiological outcomes </a:t>
            </a:r>
          </a:p>
          <a:p>
            <a:pPr marL="565150" lvl="2" indent="-285750">
              <a:lnSpc>
                <a:spcPct val="130000"/>
              </a:lnSpc>
              <a:buFont typeface="Arial"/>
              <a:buChar char="•"/>
            </a:pPr>
            <a:r>
              <a:rPr lang="en-US" sz="1800" dirty="0">
                <a:latin typeface="Verdana"/>
                <a:ea typeface="ＭＳ Ｐゴシック" charset="0"/>
                <a:cs typeface="Verdana"/>
              </a:rPr>
              <a:t> Patient safety</a:t>
            </a:r>
          </a:p>
          <a:p>
            <a:pPr marL="565150" lvl="2" indent="-285750">
              <a:lnSpc>
                <a:spcPct val="130000"/>
              </a:lnSpc>
              <a:buFont typeface="Arial"/>
              <a:buChar char="•"/>
            </a:pPr>
            <a:r>
              <a:rPr lang="en-US" sz="1800" dirty="0">
                <a:latin typeface="Verdana"/>
                <a:ea typeface="ＭＳ Ｐゴシック" charset="0"/>
                <a:cs typeface="Verdana"/>
              </a:rPr>
              <a:t> Patient satisfaction</a:t>
            </a:r>
          </a:p>
          <a:p>
            <a:pPr marL="565150" lvl="2" indent="-285750">
              <a:lnSpc>
                <a:spcPct val="130000"/>
              </a:lnSpc>
              <a:buFont typeface="Arial"/>
              <a:buChar char="•"/>
            </a:pPr>
            <a:r>
              <a:rPr lang="en-US" sz="1800" dirty="0">
                <a:latin typeface="Verdana"/>
                <a:ea typeface="ＭＳ Ｐゴシック" charset="0"/>
                <a:cs typeface="Verdana"/>
              </a:rPr>
              <a:t> Doctor satisfaction</a:t>
            </a:r>
          </a:p>
          <a:p>
            <a:pPr marL="565150" lvl="2" indent="-285750">
              <a:lnSpc>
                <a:spcPct val="130000"/>
              </a:lnSpc>
              <a:buFont typeface="Arial"/>
              <a:buChar char="•"/>
            </a:pPr>
            <a:endParaRPr lang="en-US" sz="1800" dirty="0">
              <a:latin typeface="Verdana"/>
              <a:ea typeface="ＭＳ Ｐゴシック" charset="0"/>
              <a:cs typeface="Verdana"/>
            </a:endParaRPr>
          </a:p>
          <a:p>
            <a:pPr>
              <a:lnSpc>
                <a:spcPct val="130000"/>
              </a:lnSpc>
              <a:buFontTx/>
              <a:buNone/>
            </a:pPr>
            <a:r>
              <a:rPr lang="en-US" b="0" dirty="0">
                <a:latin typeface="Verdana"/>
                <a:ea typeface="ＭＳ Ｐゴシック" charset="0"/>
                <a:cs typeface="Verdana"/>
              </a:rPr>
              <a:t>Also, practicing</a:t>
            </a:r>
            <a:r>
              <a:rPr lang="en-US" b="0" baseline="0" dirty="0">
                <a:latin typeface="Verdana"/>
                <a:ea typeface="ＭＳ Ｐゴシック" charset="0"/>
                <a:cs typeface="Verdana"/>
              </a:rPr>
              <a:t> patient centered care communication skills results in additional benefits to clinicians, resulting in </a:t>
            </a:r>
            <a:r>
              <a:rPr lang="en-US" b="1" baseline="0" dirty="0">
                <a:latin typeface="Verdana"/>
                <a:ea typeface="ＭＳ Ｐゴシック" charset="0"/>
                <a:cs typeface="Verdana"/>
              </a:rPr>
              <a:t>decreased: </a:t>
            </a:r>
            <a:endParaRPr lang="en-US" b="1" dirty="0">
              <a:latin typeface="Verdana"/>
              <a:ea typeface="ＭＳ Ｐゴシック" charset="0"/>
              <a:cs typeface="Verdana"/>
            </a:endParaRPr>
          </a:p>
          <a:p>
            <a:pPr marL="565150" lvl="2" indent="-285750">
              <a:lnSpc>
                <a:spcPct val="130000"/>
              </a:lnSpc>
              <a:buFont typeface="Arial"/>
              <a:buChar char="•"/>
            </a:pPr>
            <a:r>
              <a:rPr lang="en-US" sz="1800" dirty="0">
                <a:latin typeface="Verdana"/>
                <a:ea typeface="ＭＳ Ｐゴシック" charset="0"/>
                <a:cs typeface="Verdana"/>
              </a:rPr>
              <a:t> costs </a:t>
            </a:r>
          </a:p>
          <a:p>
            <a:pPr marL="565150" lvl="2" indent="-285750">
              <a:lnSpc>
                <a:spcPct val="130000"/>
              </a:lnSpc>
              <a:buFont typeface="Arial"/>
              <a:buChar char="•"/>
            </a:pPr>
            <a:r>
              <a:rPr lang="en-US" sz="1800" dirty="0">
                <a:latin typeface="Verdana"/>
                <a:ea typeface="ＭＳ Ｐゴシック" charset="0"/>
                <a:cs typeface="Verdana"/>
                <a:sym typeface="Wingdings" charset="0"/>
              </a:rPr>
              <a:t> </a:t>
            </a:r>
            <a:r>
              <a:rPr lang="en-US" sz="1800" dirty="0">
                <a:latin typeface="Verdana"/>
                <a:ea typeface="ＭＳ Ｐゴシック" charset="0"/>
                <a:cs typeface="Verdana"/>
              </a:rPr>
              <a:t>complaints and malpractice litigation </a:t>
            </a:r>
          </a:p>
          <a:p>
            <a:pPr marL="279400" lvl="2" indent="0">
              <a:lnSpc>
                <a:spcPct val="130000"/>
              </a:lnSpc>
              <a:buFontTx/>
              <a:buNone/>
            </a:pPr>
            <a:endParaRPr lang="en-US" sz="1800" dirty="0">
              <a:latin typeface="Verdana"/>
              <a:ea typeface="ＭＳ Ｐゴシック" charset="0"/>
              <a:cs typeface="Verdana"/>
            </a:endParaRPr>
          </a:p>
          <a:p>
            <a:pPr marL="0" lvl="1" indent="-177800">
              <a:lnSpc>
                <a:spcPct val="130000"/>
              </a:lnSpc>
              <a:buFontTx/>
              <a:buNone/>
            </a:pPr>
            <a:r>
              <a:rPr lang="en-US" sz="1800" u="sng" dirty="0">
                <a:latin typeface="Verdana"/>
                <a:ea typeface="ＭＳ Ｐゴシック" charset="0"/>
                <a:cs typeface="Verdana"/>
              </a:rPr>
              <a:t>References:</a:t>
            </a:r>
            <a:r>
              <a:rPr lang="en-US" sz="1800" u="sng" baseline="0" dirty="0">
                <a:latin typeface="Verdana"/>
                <a:ea typeface="ＭＳ Ｐゴシック" charset="0"/>
                <a:cs typeface="Verdana"/>
              </a:rPr>
              <a:t> </a:t>
            </a:r>
          </a:p>
          <a:p>
            <a:r>
              <a:rPr lang="en-US" sz="800" b="0" i="0" u="none" strike="noStrike" kern="1200" baseline="0" dirty="0">
                <a:solidFill>
                  <a:schemeClr val="tx1"/>
                </a:solidFill>
                <a:latin typeface="+mn-lt"/>
                <a:ea typeface="+mn-ea"/>
                <a:cs typeface="+mn-cs"/>
              </a:rPr>
              <a:t>Arora NK.(2003). Interacting with cancer patients: the significance of physicians’ communication behavior. </a:t>
            </a:r>
            <a:r>
              <a:rPr lang="en-US" sz="800" b="0" i="1" u="none" strike="noStrike" kern="1200" baseline="0" dirty="0">
                <a:solidFill>
                  <a:schemeClr val="tx1"/>
                </a:solidFill>
                <a:latin typeface="+mn-lt"/>
                <a:ea typeface="+mn-ea"/>
                <a:cs typeface="+mn-cs"/>
              </a:rPr>
              <a:t>Social Science and Medicine,57</a:t>
            </a:r>
            <a:r>
              <a:rPr lang="en-US" sz="800" b="0" i="0" u="none" strike="noStrike" kern="1200" baseline="0" dirty="0">
                <a:solidFill>
                  <a:schemeClr val="tx1"/>
                </a:solidFill>
                <a:latin typeface="+mn-lt"/>
                <a:ea typeface="+mn-ea"/>
                <a:cs typeface="+mn-cs"/>
              </a:rPr>
              <a:t>, 791–806.</a:t>
            </a:r>
          </a:p>
          <a:p>
            <a:endParaRPr lang="en-US" sz="800" b="0" i="0" u="none" strike="noStrike" kern="1200" baseline="0" dirty="0">
              <a:solidFill>
                <a:schemeClr val="tx1"/>
              </a:solidFill>
              <a:latin typeface="+mn-lt"/>
              <a:ea typeface="+mn-ea"/>
              <a:cs typeface="+mn-cs"/>
            </a:endParaRPr>
          </a:p>
          <a:p>
            <a:r>
              <a:rPr lang="en-US" sz="800" b="0" i="0" u="none" strike="noStrike" kern="1200" baseline="0" dirty="0">
                <a:solidFill>
                  <a:schemeClr val="tx1"/>
                </a:solidFill>
                <a:latin typeface="+mn-lt"/>
                <a:ea typeface="+mn-ea"/>
                <a:cs typeface="+mn-cs"/>
              </a:rPr>
              <a:t>Stewart MA.(1995).  Effective physician–patient communication and health outcomes: a review. </a:t>
            </a:r>
            <a:r>
              <a:rPr lang="en-US" sz="800" b="0" i="1" u="none" strike="noStrike" kern="1200" baseline="0" dirty="0">
                <a:solidFill>
                  <a:schemeClr val="tx1"/>
                </a:solidFill>
                <a:latin typeface="+mn-lt"/>
                <a:ea typeface="+mn-ea"/>
                <a:cs typeface="+mn-cs"/>
              </a:rPr>
              <a:t>Canadian Medical Association Journal</a:t>
            </a:r>
            <a:r>
              <a:rPr lang="en-US" sz="800" b="0" i="0" u="none" strike="noStrike" kern="1200" baseline="0" dirty="0">
                <a:solidFill>
                  <a:schemeClr val="tx1"/>
                </a:solidFill>
                <a:latin typeface="+mn-lt"/>
                <a:ea typeface="+mn-ea"/>
                <a:cs typeface="+mn-cs"/>
              </a:rPr>
              <a:t>, 152,1423–33.</a:t>
            </a:r>
          </a:p>
          <a:p>
            <a:endParaRPr lang="en-US" sz="800" b="0" i="0" u="none" strike="noStrike" kern="1200" baseline="0" dirty="0">
              <a:solidFill>
                <a:schemeClr val="tx1"/>
              </a:solidFill>
              <a:latin typeface="+mn-lt"/>
              <a:ea typeface="+mn-ea"/>
              <a:cs typeface="+mn-cs"/>
            </a:endParaRPr>
          </a:p>
          <a:p>
            <a:r>
              <a:rPr lang="en-US" sz="800" b="0" i="0" u="none" strike="noStrike" kern="1200" baseline="0" dirty="0">
                <a:solidFill>
                  <a:schemeClr val="tx1"/>
                </a:solidFill>
                <a:latin typeface="+mn-lt"/>
                <a:ea typeface="+mn-ea"/>
                <a:cs typeface="+mn-cs"/>
              </a:rPr>
              <a:t>Epstein RM, Street Jr RL. Patient-centered communication in cancer care: promoting healing and reducing suffering. Bethesda, MD: National Cancer Institute; 2007 [NIH Publication No. 07-6225].</a:t>
            </a:r>
          </a:p>
          <a:p>
            <a:endParaRPr lang="en-US" sz="800" b="0" i="0" u="none" strike="noStrike" kern="1200" baseline="0" dirty="0">
              <a:solidFill>
                <a:schemeClr val="tx1"/>
              </a:solidFill>
              <a:latin typeface="+mn-lt"/>
              <a:ea typeface="+mn-ea"/>
              <a:cs typeface="+mn-cs"/>
            </a:endParaRPr>
          </a:p>
          <a:p>
            <a:r>
              <a:rPr lang="en-US" sz="800" b="0" i="0" u="none" strike="noStrike" kern="1200" baseline="0" dirty="0">
                <a:solidFill>
                  <a:schemeClr val="tx1"/>
                </a:solidFill>
                <a:latin typeface="+mn-lt"/>
                <a:ea typeface="+mn-ea"/>
                <a:cs typeface="+mn-cs"/>
              </a:rPr>
              <a:t>Kaplan SH, Greenfield S, Ware Jr JE. (1989). Assessing the effects of physician–patient interactions on the outcomes of chronic disease. </a:t>
            </a:r>
            <a:r>
              <a:rPr lang="en-US" sz="800" b="0" i="1" u="none" strike="noStrike" kern="1200" baseline="0" dirty="0">
                <a:solidFill>
                  <a:schemeClr val="tx1"/>
                </a:solidFill>
                <a:latin typeface="+mn-lt"/>
                <a:ea typeface="+mn-ea"/>
                <a:cs typeface="+mn-cs"/>
              </a:rPr>
              <a:t>Medical  Care,</a:t>
            </a:r>
            <a:r>
              <a:rPr lang="en-US" sz="800" b="0" i="0" u="none" strike="noStrike" kern="1200" baseline="0" dirty="0">
                <a:solidFill>
                  <a:schemeClr val="tx1"/>
                </a:solidFill>
                <a:latin typeface="+mn-lt"/>
                <a:ea typeface="+mn-ea"/>
                <a:cs typeface="+mn-cs"/>
              </a:rPr>
              <a:t>27, S110–27.</a:t>
            </a:r>
          </a:p>
          <a:p>
            <a:endParaRPr lang="en-US" sz="800" b="0" i="0" u="none" strike="noStrike" kern="1200" baseline="0" dirty="0">
              <a:solidFill>
                <a:schemeClr val="tx1"/>
              </a:solidFill>
              <a:latin typeface="+mn-lt"/>
              <a:ea typeface="+mn-ea"/>
              <a:cs typeface="+mn-cs"/>
            </a:endParaRPr>
          </a:p>
          <a:p>
            <a:r>
              <a:rPr lang="en-US" sz="800" b="0" i="0" u="none" strike="noStrike" kern="1200" baseline="0" dirty="0">
                <a:solidFill>
                  <a:schemeClr val="tx1"/>
                </a:solidFill>
                <a:latin typeface="+mn-lt"/>
                <a:ea typeface="+mn-ea"/>
                <a:cs typeface="+mn-cs"/>
              </a:rPr>
              <a:t>Jackson JL. (2005). Communication about symptoms in primary care: impact on patient outcomes. </a:t>
            </a:r>
            <a:r>
              <a:rPr lang="en-US" sz="800" b="0" i="1" u="none" strike="noStrike" kern="1200" baseline="0" dirty="0">
                <a:solidFill>
                  <a:schemeClr val="tx1"/>
                </a:solidFill>
                <a:latin typeface="+mn-lt"/>
                <a:ea typeface="+mn-ea"/>
                <a:cs typeface="+mn-cs"/>
              </a:rPr>
              <a:t>Journal of  Alternative and Complementary Medicine,</a:t>
            </a:r>
            <a:r>
              <a:rPr lang="en-US" sz="800" b="0" i="0" u="none" strike="noStrike" kern="1200" baseline="0" dirty="0">
                <a:solidFill>
                  <a:schemeClr val="tx1"/>
                </a:solidFill>
                <a:latin typeface="+mn-lt"/>
                <a:ea typeface="+mn-ea"/>
                <a:cs typeface="+mn-cs"/>
              </a:rPr>
              <a:t>11,S51–6.</a:t>
            </a:r>
          </a:p>
          <a:p>
            <a:endParaRPr lang="en-US" sz="800" b="0" i="0" u="none" strike="noStrike" kern="1200" baseline="0" dirty="0">
              <a:solidFill>
                <a:schemeClr val="tx1"/>
              </a:solidFill>
              <a:latin typeface="+mn-lt"/>
              <a:ea typeface="+mn-ea"/>
              <a:cs typeface="+mn-cs"/>
            </a:endParaRPr>
          </a:p>
          <a:p>
            <a:r>
              <a:rPr lang="en-US" sz="800" b="0" i="0" u="none" strike="noStrike" kern="1200" baseline="0" dirty="0">
                <a:solidFill>
                  <a:schemeClr val="tx1"/>
                </a:solidFill>
                <a:latin typeface="+mn-lt"/>
                <a:ea typeface="+mn-ea"/>
                <a:cs typeface="+mn-cs"/>
              </a:rPr>
              <a:t>Stewart M, Brown JB, Donner A, </a:t>
            </a:r>
            <a:r>
              <a:rPr lang="en-US" sz="800" b="0" i="0" u="none" strike="noStrike" kern="1200" baseline="0" dirty="0" err="1">
                <a:solidFill>
                  <a:schemeClr val="tx1"/>
                </a:solidFill>
                <a:latin typeface="+mn-lt"/>
                <a:ea typeface="+mn-ea"/>
                <a:cs typeface="+mn-cs"/>
              </a:rPr>
              <a:t>McWhinney</a:t>
            </a:r>
            <a:r>
              <a:rPr lang="en-US" sz="800" b="0" i="0" u="none" strike="noStrike" kern="1200" baseline="0" dirty="0">
                <a:solidFill>
                  <a:schemeClr val="tx1"/>
                </a:solidFill>
                <a:latin typeface="+mn-lt"/>
                <a:ea typeface="+mn-ea"/>
                <a:cs typeface="+mn-cs"/>
              </a:rPr>
              <a:t> IR, Oates J, Weston WW, Jordan J. (2000). </a:t>
            </a:r>
          </a:p>
          <a:p>
            <a:r>
              <a:rPr lang="en-US" sz="800" b="0" i="0" u="none" strike="noStrike" kern="1200" baseline="0" dirty="0">
                <a:solidFill>
                  <a:schemeClr val="tx1"/>
                </a:solidFill>
                <a:latin typeface="+mn-lt"/>
                <a:ea typeface="+mn-ea"/>
                <a:cs typeface="+mn-cs"/>
              </a:rPr>
              <a:t>The impact of patient-centered care on outcomes.</a:t>
            </a:r>
            <a:r>
              <a:rPr lang="en-US" sz="800" b="0" i="1" u="none" strike="noStrike" kern="1200" baseline="0" dirty="0">
                <a:solidFill>
                  <a:schemeClr val="tx1"/>
                </a:solidFill>
                <a:latin typeface="+mn-lt"/>
                <a:ea typeface="+mn-ea"/>
                <a:cs typeface="+mn-cs"/>
              </a:rPr>
              <a:t> Journal of Family Practice,</a:t>
            </a:r>
            <a:r>
              <a:rPr lang="en-US" sz="800" b="0" i="0" u="none" strike="noStrike" kern="1200" baseline="0" dirty="0">
                <a:solidFill>
                  <a:schemeClr val="tx1"/>
                </a:solidFill>
                <a:latin typeface="+mn-lt"/>
                <a:ea typeface="+mn-ea"/>
                <a:cs typeface="+mn-cs"/>
              </a:rPr>
              <a:t>49, 796–</a:t>
            </a:r>
          </a:p>
          <a:p>
            <a:r>
              <a:rPr lang="en-US" sz="800" b="0" i="0" u="none" strike="noStrike" kern="1200" baseline="0" dirty="0">
                <a:solidFill>
                  <a:schemeClr val="tx1"/>
                </a:solidFill>
                <a:latin typeface="+mn-lt"/>
                <a:ea typeface="+mn-ea"/>
                <a:cs typeface="+mn-cs"/>
              </a:rPr>
              <a:t>804.</a:t>
            </a:r>
            <a:endParaRPr lang="en-US" sz="3600" baseline="0" dirty="0">
              <a:latin typeface="Verdana"/>
              <a:ea typeface="ＭＳ Ｐゴシック" charset="0"/>
              <a:cs typeface="Verdana"/>
            </a:endParaRPr>
          </a:p>
          <a:p>
            <a:pPr marL="279400" lvl="2" indent="0">
              <a:lnSpc>
                <a:spcPct val="130000"/>
              </a:lnSpc>
              <a:buFont typeface="Arial"/>
              <a:buNone/>
            </a:pPr>
            <a:endParaRPr lang="en-US" sz="1800" dirty="0">
              <a:latin typeface="Verdana"/>
              <a:ea typeface="ＭＳ Ｐゴシック" charset="0"/>
              <a:cs typeface="Verdana"/>
            </a:endParaRPr>
          </a:p>
          <a:p>
            <a:pPr eaLnBrk="1" hangingPunct="1"/>
            <a:endParaRPr lang="en-CA"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4</a:t>
            </a:fld>
            <a:endParaRPr lang="en-US"/>
          </a:p>
        </p:txBody>
      </p:sp>
    </p:spTree>
    <p:extLst>
      <p:ext uri="{BB962C8B-B14F-4D97-AF65-F5344CB8AC3E}">
        <p14:creationId xmlns:p14="http://schemas.microsoft.com/office/powerpoint/2010/main" val="3015123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This section provides suggestions on how you can effectively plan and role-play sessions, considering specifically the use of Simulated Patients.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Sometimes, the scenario involves one or more additional characters such as relatives, caretakers, or other individuals who play a part in the patient’s life. Simulated patients can also help play these parts and may</a:t>
            </a:r>
          </a:p>
          <a:p>
            <a:r>
              <a:rPr lang="en-US" sz="1200" b="0" i="0" u="none" strike="noStrike" kern="1200" baseline="0" dirty="0">
                <a:solidFill>
                  <a:schemeClr val="tx1"/>
                </a:solidFill>
                <a:latin typeface="+mn-lt"/>
                <a:ea typeface="+mn-ea"/>
                <a:cs typeface="+mn-cs"/>
              </a:rPr>
              <a:t>contribute to discussions among students and tutors about the different perspectives of the characters involved. Role-plays can also be done with scenarios based on communication with colleagues, e.g., asking for</a:t>
            </a:r>
          </a:p>
          <a:p>
            <a:r>
              <a:rPr lang="en-US" sz="1200" b="0" i="0" u="none" strike="noStrike" kern="1200" baseline="0" dirty="0">
                <a:solidFill>
                  <a:schemeClr val="tx1"/>
                </a:solidFill>
                <a:latin typeface="+mn-lt"/>
                <a:ea typeface="+mn-ea"/>
                <a:cs typeface="+mn-cs"/>
              </a:rPr>
              <a:t>advice about a client or challenging a decision. Using simulated patients who are not associated with the hearing care community can be very valuable, since they cover an outside perspective of the appointment. Simulated patients, who have acting experience, may also find it easier to re-enact emotionally difficult situations than</a:t>
            </a:r>
          </a:p>
          <a:p>
            <a:r>
              <a:rPr lang="en-US" sz="1200" b="0" i="0" u="none" strike="noStrike" kern="1200" baseline="0" dirty="0">
                <a:solidFill>
                  <a:schemeClr val="tx1"/>
                </a:solidFill>
                <a:latin typeface="+mn-lt"/>
                <a:ea typeface="+mn-ea"/>
                <a:cs typeface="+mn-cs"/>
              </a:rPr>
              <a:t> other group participants.</a:t>
            </a:r>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22</a:t>
            </a:fld>
            <a:endParaRPr lang="en-US"/>
          </a:p>
        </p:txBody>
      </p:sp>
    </p:spTree>
    <p:extLst>
      <p:ext uri="{BB962C8B-B14F-4D97-AF65-F5344CB8AC3E}">
        <p14:creationId xmlns:p14="http://schemas.microsoft.com/office/powerpoint/2010/main" val="120909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i="0" u="none" strike="noStrike" kern="1200" baseline="0" dirty="0">
                <a:solidFill>
                  <a:schemeClr val="tx1"/>
                </a:solidFill>
                <a:latin typeface="+mn-lt"/>
                <a:ea typeface="+mn-ea"/>
                <a:cs typeface="+mn-cs"/>
              </a:rPr>
              <a:t>Group exercises and role-plays are central to the Time and Talk experiential method. Group activities allow participants to learn from  each other's resources, skills and experience.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ensure a positive learning experience for all participants, a collaborative learning environment needs to be created. This can be done by  ensuring that the role-players are not always at the center of attention.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participants in the exercise should be given an opportunity to contribute  by offering input and suggestions and by acting out those suggestions.</a:t>
            </a:r>
          </a:p>
          <a:p>
            <a:endParaRPr lang="en-US" sz="1200" b="0" i="0" u="none" strike="noStrike" kern="1200" baseline="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Below are suggestions for group activities that can help create a collaborative learning experience. You will also find instructions for how to do them in the hand-out “Group Activities”. Use the following link, go to the section called “Time and Talk” and download the handout: </a:t>
            </a:r>
            <a:r>
              <a:rPr lang="en-US" sz="1200" u="sng" kern="1200" dirty="0">
                <a:solidFill>
                  <a:schemeClr val="tx1"/>
                </a:solidFill>
                <a:effectLst/>
                <a:latin typeface="+mn-lt"/>
                <a:ea typeface="+mn-ea"/>
                <a:cs typeface="+mn-cs"/>
                <a:hlinkClick r:id="rId3"/>
              </a:rPr>
              <a:t>http://idainstitute.com/toolbox/university_course/videos_and_handouts/unit_ii/</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Please go over these techniques with the students so that they are familiar with them and when to use them.   This will allow them to benefit maximally from the role-plays used throughout the course.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HOT SEATING</a:t>
            </a:r>
          </a:p>
          <a:p>
            <a:r>
              <a:rPr lang="en-US" sz="1200" b="0" i="0" u="none" strike="noStrike" kern="1200" baseline="0" dirty="0">
                <a:solidFill>
                  <a:schemeClr val="tx1"/>
                </a:solidFill>
                <a:latin typeface="+mn-lt"/>
                <a:ea typeface="+mn-ea"/>
                <a:cs typeface="+mn-cs"/>
              </a:rPr>
              <a:t>Description: Build a patient profile by having observers ask questions of the person who will play the patient.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Questions could include age, work situation, feelings about their life with hearing loss, family relations, or how they spend their free time.</a:t>
            </a: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Note to  Instructor: When to use it: </a:t>
            </a:r>
            <a:r>
              <a:rPr lang="en-US" sz="1200" b="0" i="0" u="none" strike="noStrike" kern="1200" baseline="0" dirty="0">
                <a:solidFill>
                  <a:schemeClr val="tx1"/>
                </a:solidFill>
                <a:latin typeface="+mn-lt"/>
                <a:ea typeface="+mn-ea"/>
                <a:cs typeface="+mn-cs"/>
              </a:rPr>
              <a:t>Hot-seating can be used to cover the initial phases of a consultation quickly so that participants can move on to other areas. It can also be used to change the pace of a session if a particular role-play scenario is becoming repetitive. It may also be useful if there is a need to explore the patient's ideas, concerns, feelings and expectations.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Purpose: Hot-seating is a way to involve all learners in a session from the start. It provides the entire group with an opportunity to practice their interview skills. This makes for a more interesting and realistic character sketch and can be quite lighthearted.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ALTER EGO</a:t>
            </a:r>
          </a:p>
          <a:p>
            <a:r>
              <a:rPr lang="en-US" sz="1200" b="0" i="0" u="none" strike="noStrike" kern="1200" baseline="0" dirty="0">
                <a:solidFill>
                  <a:schemeClr val="tx1"/>
                </a:solidFill>
                <a:latin typeface="+mn-lt"/>
                <a:ea typeface="+mn-ea"/>
                <a:cs typeface="+mn-cs"/>
              </a:rPr>
              <a:t> Description: During the role-play, a participant is asked to come to the front and put a hand on the shoulder of the person playing the clinician or the patient. He/she will be asked to say out loud, using the first person pronoun, what he/she </a:t>
            </a:r>
            <a:r>
              <a:rPr lang="en-US" sz="1200" b="0" i="0" u="sng" strike="noStrike" kern="1200" baseline="0" dirty="0">
                <a:solidFill>
                  <a:schemeClr val="tx1"/>
                </a:solidFill>
                <a:latin typeface="+mn-lt"/>
                <a:ea typeface="+mn-ea"/>
                <a:cs typeface="+mn-cs"/>
              </a:rPr>
              <a:t>really thinks or feels but is not saying. </a:t>
            </a:r>
            <a:r>
              <a:rPr lang="en-US" sz="1200" b="0" i="0" u="none" strike="noStrike" kern="1200" baseline="0" dirty="0">
                <a:solidFill>
                  <a:schemeClr val="tx1"/>
                </a:solidFill>
                <a:latin typeface="+mn-lt"/>
                <a:ea typeface="+mn-ea"/>
                <a:cs typeface="+mn-cs"/>
              </a:rPr>
              <a:t>For example, the clinician may think: “I am really worried about how I am going to break this piece of bad news. I fear that the patient will get really upset. How can I possibly break it in a gentle manner?” This approach can be used for any person in the role-play. The method can be further developed by asking the alter egos of both  participants to speak to each other using their “honest” voices.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When to use it: If the role-players get stuck or are unsure about how to handle a particular situation, this group activity may be elective. It may also be useful if you want to bring in other members of the group to</a:t>
            </a:r>
          </a:p>
          <a:p>
            <a:r>
              <a:rPr lang="en-US" sz="1200" b="0" i="0" u="none" strike="noStrike" kern="1200" baseline="0" dirty="0">
                <a:solidFill>
                  <a:schemeClr val="tx1"/>
                </a:solidFill>
                <a:latin typeface="+mn-lt"/>
                <a:ea typeface="+mn-ea"/>
                <a:cs typeface="+mn-cs"/>
              </a:rPr>
              <a:t>highlight a learning point which is not overt or explicit.</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Purpose: The Alter Ego helps participants understand what may be going on in the heads of the clinician and the patient as the conversation unfolds. This new understanding of each character’s "train of thought” enables them to take appropriate next steps in the conversation. It may also reveal any “hidden” agendas under the surface.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LIFE LINE</a:t>
            </a:r>
          </a:p>
          <a:p>
            <a:r>
              <a:rPr lang="en-US" sz="1200" b="0" i="0" u="none" strike="noStrike" kern="1200" baseline="0" dirty="0">
                <a:solidFill>
                  <a:schemeClr val="tx1"/>
                </a:solidFill>
                <a:latin typeface="+mn-lt"/>
                <a:ea typeface="+mn-ea"/>
                <a:cs typeface="+mn-cs"/>
              </a:rPr>
              <a:t>Description: The role-players can pause at any time to ask the audience for a suggestion on what to do next. The audience can encourage the role-players to continue as they were doing or suggest that they take a completely new direction.</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When to use it: If the role-players are uncertain about how to respond in a certain situation or lack confidence to continue, asking the group can be a useful way to gain new inspiration or regain the courage to keep going.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Purpose: This activity allows the role-players to take a break and seek help from their peers. It also provides the group an active role and a stake in the further development of the scenario. This contributes to a healthy collaborative learning environment.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Reality Check</a:t>
            </a:r>
          </a:p>
          <a:p>
            <a:r>
              <a:rPr lang="en-US" sz="1200" b="0" i="0" u="none" strike="noStrike" kern="1200" baseline="0" dirty="0">
                <a:solidFill>
                  <a:schemeClr val="tx1"/>
                </a:solidFill>
                <a:latin typeface="+mn-lt"/>
                <a:ea typeface="+mn-ea"/>
                <a:cs typeface="+mn-cs"/>
              </a:rPr>
              <a:t> Description: Ask observers: “If you were the patient, what would you tell your partner or spouse about the appointment today?” or ask the role-players: “At this point, how would you describe what has happened so</a:t>
            </a:r>
          </a:p>
          <a:p>
            <a:r>
              <a:rPr lang="en-US" sz="1200" b="0" i="0" u="none" strike="noStrike" kern="1200" baseline="0" dirty="0">
                <a:solidFill>
                  <a:schemeClr val="tx1"/>
                </a:solidFill>
                <a:latin typeface="+mn-lt"/>
                <a:ea typeface="+mn-ea"/>
                <a:cs typeface="+mn-cs"/>
              </a:rPr>
              <a:t>far to a close friend or someone at home?”</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When to use it: At the end of a role-play, or if the role-players get stuck.</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Purpose: By asking participants to answer this question, they are stimulated to reflect on the content, quality and outcome of the conversation they had with the patient and on what the patient’s experience might have been. By changing the context, a different perspective may emerge.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MATCHING GAME</a:t>
            </a:r>
          </a:p>
          <a:p>
            <a:r>
              <a:rPr lang="en-US" sz="1200" b="0" i="0" u="none" strike="noStrike" kern="1200" baseline="0" dirty="0">
                <a:solidFill>
                  <a:schemeClr val="tx1"/>
                </a:solidFill>
                <a:latin typeface="+mn-lt"/>
                <a:ea typeface="+mn-ea"/>
                <a:cs typeface="+mn-cs"/>
              </a:rPr>
              <a:t>Description: Participants review the list of Competency Skills and develop a question that they would ask a patient based on a particular skill, e.g. finding out why the patient has really come to the appointment.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When to use it: At the end of the session when participants are ready to reflect on their practice.</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Purpose: Enables participants to become familiar with a structure for their consultations, e.g., a beginning, middle and end.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to Instructor:  The following are tips to help you better engage students during Role-Play.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ENGAGE OBSERVERS</a:t>
            </a:r>
          </a:p>
          <a:p>
            <a:r>
              <a:rPr lang="en-US" sz="1200" b="0" i="0" u="none" strike="noStrike" kern="1200" baseline="0" dirty="0">
                <a:solidFill>
                  <a:schemeClr val="tx1"/>
                </a:solidFill>
                <a:latin typeface="+mn-lt"/>
                <a:ea typeface="+mn-ea"/>
                <a:cs typeface="+mn-cs"/>
              </a:rPr>
              <a:t>To involve the whole group and maximize the learning outcome of the session, you can give observers a task to complete while they are watching the role-play. For example, you can ask observers to identify and call out</a:t>
            </a:r>
          </a:p>
          <a:p>
            <a:r>
              <a:rPr lang="en-US" sz="1200" b="0" i="0" u="none" strike="noStrike" kern="1200" baseline="0" dirty="0">
                <a:solidFill>
                  <a:schemeClr val="tx1"/>
                </a:solidFill>
                <a:latin typeface="+mn-lt"/>
                <a:ea typeface="+mn-ea"/>
                <a:cs typeface="+mn-cs"/>
              </a:rPr>
              <a:t>different aspects during the role-play:</a:t>
            </a:r>
          </a:p>
          <a:p>
            <a:r>
              <a:rPr lang="en-US" sz="1200" b="0" i="0" u="none" strike="noStrike" kern="1200" baseline="0" dirty="0">
                <a:solidFill>
                  <a:schemeClr val="tx1"/>
                </a:solidFill>
                <a:latin typeface="+mn-lt"/>
                <a:ea typeface="+mn-ea"/>
                <a:cs typeface="+mn-cs"/>
              </a:rPr>
              <a:t>-Body language</a:t>
            </a:r>
          </a:p>
          <a:p>
            <a:r>
              <a:rPr lang="en-US" sz="1200" b="0" i="0" u="none" strike="noStrike" kern="1200" baseline="0" dirty="0">
                <a:solidFill>
                  <a:schemeClr val="tx1"/>
                </a:solidFill>
                <a:latin typeface="+mn-lt"/>
                <a:ea typeface="+mn-ea"/>
                <a:cs typeface="+mn-cs"/>
              </a:rPr>
              <a:t>-Tone of voice</a:t>
            </a:r>
          </a:p>
          <a:p>
            <a:r>
              <a:rPr lang="en-US" sz="1200" b="0" i="0" u="none" strike="noStrike" kern="1200" baseline="0" dirty="0">
                <a:solidFill>
                  <a:schemeClr val="tx1"/>
                </a:solidFill>
                <a:latin typeface="+mn-lt"/>
                <a:ea typeface="+mn-ea"/>
                <a:cs typeface="+mn-cs"/>
              </a:rPr>
              <a:t>-Looking out for open-ended or close-ended questions</a:t>
            </a:r>
          </a:p>
          <a:p>
            <a:r>
              <a:rPr lang="en-US" sz="1200" b="0" i="0" u="none" strike="noStrike" kern="1200" baseline="0" dirty="0">
                <a:solidFill>
                  <a:schemeClr val="tx1"/>
                </a:solidFill>
                <a:latin typeface="+mn-lt"/>
                <a:ea typeface="+mn-ea"/>
                <a:cs typeface="+mn-cs"/>
              </a:rPr>
              <a:t>-Looking out for Empathic responses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23</a:t>
            </a:fld>
            <a:endParaRPr lang="en-US"/>
          </a:p>
        </p:txBody>
      </p:sp>
    </p:spTree>
    <p:extLst>
      <p:ext uri="{BB962C8B-B14F-4D97-AF65-F5344CB8AC3E}">
        <p14:creationId xmlns:p14="http://schemas.microsoft.com/office/powerpoint/2010/main" val="93008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a:t>Instructor:  Read above slide.</a:t>
            </a:r>
          </a:p>
          <a:p>
            <a:endParaRPr lang="en-US" noProof="0" dirty="0"/>
          </a:p>
          <a:p>
            <a:r>
              <a:rPr lang="en-US" noProof="0" dirty="0"/>
              <a:t>The handout</a:t>
            </a:r>
            <a:r>
              <a:rPr lang="en-US" baseline="0" noProof="0" dirty="0"/>
              <a:t> can be found in the section of the website called videos and handouts. Use the following link, go the section called ”Time and Talk” and download the handout called ”Role Play Topics”: </a:t>
            </a:r>
            <a:r>
              <a:rPr lang="en-US" sz="1200" u="sng" kern="1200" noProof="0" dirty="0">
                <a:solidFill>
                  <a:schemeClr val="tx1"/>
                </a:solidFill>
                <a:effectLst/>
                <a:latin typeface="+mn-lt"/>
                <a:ea typeface="+mn-ea"/>
                <a:cs typeface="+mn-cs"/>
                <a:hlinkClick r:id="rId3"/>
              </a:rPr>
              <a:t>http://idainstitute.com/toolbox/university_course/videos_and_handouts/unit_ii</a:t>
            </a:r>
            <a:r>
              <a:rPr lang="en-US" sz="1200" u="sng" kern="1200" dirty="0">
                <a:solidFill>
                  <a:schemeClr val="tx1"/>
                </a:solidFill>
                <a:effectLst/>
                <a:latin typeface="+mn-lt"/>
                <a:ea typeface="+mn-ea"/>
                <a:cs typeface="+mn-cs"/>
                <a:hlinkClick r:id="rId3"/>
              </a:rPr>
              <a:t>/</a:t>
            </a: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24</a:t>
            </a:fld>
            <a:endParaRPr lang="en-US"/>
          </a:p>
        </p:txBody>
      </p:sp>
    </p:spTree>
    <p:extLst>
      <p:ext uri="{BB962C8B-B14F-4D97-AF65-F5344CB8AC3E}">
        <p14:creationId xmlns:p14="http://schemas.microsoft.com/office/powerpoint/2010/main" val="1718920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u="none" strike="noStrike" kern="1200" baseline="0" dirty="0">
                <a:solidFill>
                  <a:schemeClr val="tx1"/>
                </a:solidFill>
                <a:latin typeface="+mn-lt"/>
                <a:ea typeface="+mn-ea"/>
                <a:cs typeface="+mn-cs"/>
              </a:rPr>
              <a:t>After a role-playing exercise, sufficient time for reflection and feedback should be provided. This will create a more positive and constructive experience that will help students develop skills and confidence.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Reflection occurs at individual and group levels. At the end of a role-play scenario, we will first ask the person playing the clinician how he/she felt it went. Then ask the person playing the patient what it felt like to be interviewed. Finally, ask the group for their comments based on the interview task (was XYZ skill evident?, etc.).</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During the feedback session, we will focus the discussion on the agenda set by the person playing the clinician. The discussion can also include new topics that might have come up during the role-play. As we deconstruct the interview process and examine the challenges and the skills we applied to deal with them, we can reflect on our own practice.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Below is some guidance on how to structure the reflection and feedback process and give good feedback.  Following these feedback principles is crucial to creating a positive and safe environment in which to practice role-playing. </a:t>
            </a:r>
            <a:endParaRPr lang="en-US" dirty="0"/>
          </a:p>
          <a:p>
            <a:pPr>
              <a:buFont typeface="Arial"/>
              <a:buNone/>
            </a:pPr>
            <a:endParaRPr lang="en-US" dirty="0"/>
          </a:p>
          <a:p>
            <a:pPr>
              <a:buFont typeface="Arial"/>
              <a:buNone/>
            </a:pPr>
            <a:r>
              <a:rPr lang="en-US" b="1" dirty="0"/>
              <a:t>Non-judgmental: </a:t>
            </a:r>
            <a:r>
              <a:rPr lang="en-US" dirty="0"/>
              <a:t>Constructive feedback will ensure that all participants</a:t>
            </a:r>
            <a:r>
              <a:rPr lang="en-US" baseline="0" dirty="0"/>
              <a:t> </a:t>
            </a:r>
            <a:r>
              <a:rPr lang="en-US" dirty="0"/>
              <a:t>benefit from the session.</a:t>
            </a:r>
          </a:p>
          <a:p>
            <a:pPr>
              <a:buFont typeface="Arial"/>
              <a:buNone/>
            </a:pPr>
            <a:r>
              <a:rPr lang="en-US" b="1" dirty="0"/>
              <a:t>Honest and positive: </a:t>
            </a:r>
            <a:r>
              <a:rPr lang="en-US" dirty="0"/>
              <a:t>It is important to tell participants about situations</a:t>
            </a:r>
            <a:r>
              <a:rPr lang="en-US" baseline="0" dirty="0"/>
              <a:t> </a:t>
            </a:r>
            <a:r>
              <a:rPr lang="en-US" dirty="0"/>
              <a:t>in which they can improve their communication skills. Give encouraging,</a:t>
            </a:r>
            <a:r>
              <a:rPr lang="en-US" baseline="0" dirty="0"/>
              <a:t> </a:t>
            </a:r>
            <a:r>
              <a:rPr lang="en-US" dirty="0"/>
              <a:t>positive feedback and praise when appropriate. Having a sense of humor often helps when giving less positive feedback.</a:t>
            </a:r>
          </a:p>
          <a:p>
            <a:pPr marL="0" indent="0">
              <a:buFont typeface="Arial" panose="020B0604020202020204" pitchFamily="34" charset="0"/>
              <a:buNone/>
            </a:pPr>
            <a:r>
              <a:rPr lang="en-US" b="1" dirty="0"/>
              <a:t>Relevant: </a:t>
            </a:r>
            <a:r>
              <a:rPr lang="en-US" dirty="0"/>
              <a:t>Feedback should be aligned with the aims and objectives of</a:t>
            </a:r>
            <a:r>
              <a:rPr lang="en-US" baseline="0" dirty="0"/>
              <a:t> </a:t>
            </a:r>
            <a:r>
              <a:rPr lang="en-US" dirty="0"/>
              <a:t>the teaching session, the competency level of the participants, and their</a:t>
            </a:r>
            <a:r>
              <a:rPr lang="en-US" baseline="0" dirty="0"/>
              <a:t> </a:t>
            </a:r>
            <a:r>
              <a:rPr lang="en-US" dirty="0"/>
              <a:t>individual agendas. It should complement other feedback already given</a:t>
            </a:r>
            <a:r>
              <a:rPr lang="en-US" baseline="0" dirty="0"/>
              <a:t> </a:t>
            </a:r>
            <a:r>
              <a:rPr lang="en-US" dirty="0"/>
              <a:t>and avoid repeating points already made.</a:t>
            </a:r>
          </a:p>
          <a:p>
            <a:endParaRPr lang="en-US" b="0" dirty="0"/>
          </a:p>
          <a:p>
            <a:r>
              <a:rPr lang="en-US" b="1" dirty="0"/>
              <a:t>Descriptive:</a:t>
            </a:r>
            <a:r>
              <a:rPr lang="en-US" dirty="0"/>
              <a:t> Feedback should refer to what actually happened in the</a:t>
            </a:r>
            <a:r>
              <a:rPr lang="en-US" baseline="0" dirty="0"/>
              <a:t> </a:t>
            </a:r>
            <a:r>
              <a:rPr lang="en-US" dirty="0"/>
              <a:t>role-play. It is not enough to say "well done". The group should comment</a:t>
            </a:r>
            <a:r>
              <a:rPr lang="en-US" baseline="0" dirty="0"/>
              <a:t> </a:t>
            </a:r>
            <a:r>
              <a:rPr lang="en-US" dirty="0"/>
              <a:t>on the words the role-players used, their non-verbal behavior, and</a:t>
            </a:r>
            <a:r>
              <a:rPr lang="en-US" baseline="0" dirty="0"/>
              <a:t> </a:t>
            </a:r>
            <a:r>
              <a:rPr lang="en-US" dirty="0"/>
              <a:t>the effects of their actions on the direction of the consultation.</a:t>
            </a:r>
          </a:p>
          <a:p>
            <a:r>
              <a:rPr lang="en-US" dirty="0"/>
              <a:t> </a:t>
            </a:r>
          </a:p>
          <a:p>
            <a:r>
              <a:rPr lang="en-US" b="1" dirty="0"/>
              <a:t>Detailed: </a:t>
            </a:r>
            <a:r>
              <a:rPr lang="en-US" dirty="0"/>
              <a:t>General statements should be avoided. Feedback should be</a:t>
            </a:r>
            <a:r>
              <a:rPr lang="en-US" baseline="0" dirty="0"/>
              <a:t> </a:t>
            </a:r>
            <a:r>
              <a:rPr lang="en-US" dirty="0"/>
              <a:t>precise. It should describe and detail what the participant said and did.</a:t>
            </a:r>
          </a:p>
          <a:p>
            <a:r>
              <a:rPr lang="en-US" dirty="0"/>
              <a:t> </a:t>
            </a:r>
          </a:p>
          <a:p>
            <a:r>
              <a:rPr lang="en-US" b="1" dirty="0"/>
              <a:t>Formative: </a:t>
            </a:r>
            <a:r>
              <a:rPr lang="en-US" dirty="0"/>
              <a:t>The feedback given (where it indicates room for improvement)</a:t>
            </a:r>
            <a:r>
              <a:rPr lang="en-US" baseline="0" dirty="0"/>
              <a:t> </a:t>
            </a:r>
            <a:r>
              <a:rPr lang="en-US" dirty="0"/>
              <a:t>should provide suggestions for skills, techniques or approaches</a:t>
            </a:r>
            <a:r>
              <a:rPr lang="en-US" baseline="0" dirty="0"/>
              <a:t> </a:t>
            </a:r>
            <a:r>
              <a:rPr lang="en-US" dirty="0"/>
              <a:t>that the participant can try.</a:t>
            </a:r>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25</a:t>
            </a:fld>
            <a:endParaRPr lang="en-US"/>
          </a:p>
        </p:txBody>
      </p:sp>
    </p:spTree>
    <p:extLst>
      <p:ext uri="{BB962C8B-B14F-4D97-AF65-F5344CB8AC3E}">
        <p14:creationId xmlns:p14="http://schemas.microsoft.com/office/powerpoint/2010/main" val="323066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Please</a:t>
            </a:r>
            <a:r>
              <a:rPr lang="en-US" baseline="0" dirty="0"/>
              <a:t> watch the set of Role Play videos and discuss the examples. All the videos can be found in the section of the course website called videos and handouts. Use the following link, go to the section called “Time and Talk” and play the videos: </a:t>
            </a:r>
            <a:r>
              <a:rPr lang="en-US" sz="1200" u="sng" kern="1200" dirty="0">
                <a:solidFill>
                  <a:schemeClr val="tx1"/>
                </a:solidFill>
                <a:effectLst/>
                <a:latin typeface="+mn-lt"/>
                <a:ea typeface="+mn-ea"/>
                <a:cs typeface="+mn-cs"/>
                <a:hlinkClick r:id="rId3"/>
              </a:rPr>
              <a:t>http://idainstitute.com/toolbox/university_course/videos_and_handouts/unit_ii/</a:t>
            </a:r>
            <a:endParaRPr lang="en-US" baseline="0" dirty="0"/>
          </a:p>
          <a:p>
            <a:endParaRPr lang="en-US" baseline="0" dirty="0"/>
          </a:p>
          <a:p>
            <a:pPr marL="228600" indent="-228600">
              <a:buAutoNum type="arabicPeriod"/>
            </a:pPr>
            <a:r>
              <a:rPr lang="en-US" baseline="0" dirty="0"/>
              <a:t>Start by watching the video titled: Planning the Role Play (2:47).</a:t>
            </a:r>
          </a:p>
          <a:p>
            <a:pPr marL="0" indent="0">
              <a:buNone/>
            </a:pPr>
            <a:endParaRPr lang="en-US" baseline="0" dirty="0"/>
          </a:p>
          <a:p>
            <a:pPr marL="0" indent="0">
              <a:buNone/>
            </a:pPr>
            <a:r>
              <a:rPr lang="en-US" baseline="0" dirty="0"/>
              <a:t>In this short video, the students are shown looking through different scenarios they may like to role play.  Notice that the students have discussed reasons why a scenario is difficult, and what emotions may be difficult to work with, therefore making a particular scenario important.  </a:t>
            </a:r>
          </a:p>
          <a:p>
            <a:endParaRPr lang="en-US" baseline="0" dirty="0"/>
          </a:p>
          <a:p>
            <a:endParaRPr lang="en-US" baseline="0" dirty="0"/>
          </a:p>
          <a:p>
            <a:pPr marL="228600" indent="-228600">
              <a:buAutoNum type="arabicPeriod" startAt="2"/>
            </a:pPr>
            <a:r>
              <a:rPr lang="en-US" baseline="0" dirty="0"/>
              <a:t>Watch Role-Play titled: Manipulative Patient (11:43)</a:t>
            </a:r>
          </a:p>
          <a:p>
            <a:pPr marL="228600" indent="-228600">
              <a:buAutoNum type="arabicPeriod" startAt="2"/>
            </a:pPr>
            <a:endParaRPr lang="en-US" baseline="0" dirty="0"/>
          </a:p>
          <a:p>
            <a:pPr marL="0" indent="0">
              <a:buNone/>
            </a:pPr>
            <a:r>
              <a:rPr lang="en-US" baseline="0" dirty="0"/>
              <a:t>This short video starts out with the student who is going to role-play a scenario being asked which scenario she wants to work on. </a:t>
            </a:r>
          </a:p>
          <a:p>
            <a:pPr marL="0" indent="0">
              <a:buNone/>
            </a:pPr>
            <a:endParaRPr lang="en-US" baseline="0" dirty="0"/>
          </a:p>
          <a:p>
            <a:pPr marL="0" indent="0">
              <a:buNone/>
            </a:pPr>
            <a:r>
              <a:rPr lang="en-US" baseline="0" dirty="0"/>
              <a:t>Notice, that she then steps out of the room, and then the class works with a simulated patient to build his character. This is a place in which students can help in the role-play by giving dimension and a personal history to the patient.  There is an advantage to this, because the student who role-plays  the patient is not held responsible for making this up on their own.  </a:t>
            </a:r>
          </a:p>
          <a:p>
            <a:pPr marL="0" indent="0">
              <a:buNone/>
            </a:pPr>
            <a:endParaRPr lang="en-US" baseline="0" dirty="0"/>
          </a:p>
          <a:p>
            <a:pPr marL="0" indent="0">
              <a:buNone/>
            </a:pPr>
            <a:r>
              <a:rPr lang="en-US" baseline="0" dirty="0"/>
              <a:t>Notice also, that they use the Hot Seating technique to interview  the simulated patients questions like: “what job do you do?”  “What do you spend your money on?, “when do you see your children?”, “Where do you live?”, “Is that where you want to live?” “where do you want to live?”  “Do you enjoy your job?”</a:t>
            </a:r>
            <a:r>
              <a:rPr lang="en-US" baseline="0" dirty="0" err="1"/>
              <a:t>etc</a:t>
            </a:r>
            <a:r>
              <a:rPr lang="en-US" baseline="0" dirty="0"/>
              <a:t>. The point of all these questions is to get the patient a background. Additionally, it is important to be curious about the possible patient’s life and ask questions in the Hot Seating that you would never ask in real life. </a:t>
            </a:r>
          </a:p>
          <a:p>
            <a:pPr marL="228600" indent="-228600">
              <a:buAutoNum type="arabicPeriod" startAt="2"/>
            </a:pPr>
            <a:endParaRPr lang="en-US" baseline="0" dirty="0"/>
          </a:p>
          <a:p>
            <a:pPr marL="0" indent="0">
              <a:buNone/>
            </a:pPr>
            <a:r>
              <a:rPr lang="en-US" baseline="0" dirty="0"/>
              <a:t>At this point, the Audiologist comes back into the room and starts the role play.  It takes her a little while to get into the scenario but eventually she gets right in.  At around 5:35 minutes into the video the student playing the audiologist stops the action, because she doesn’t know where to go from there.  At this point the student observers volunteer ideas of where to take the action or go from there.  They go on for about a minute when she become stuck again and stops the action.  At this point the instructor suggests using the Alter Ego technique, in which a different student (her alter ego) stands behind her, with her arm on her shoulder and says what the audiologist is really thinking, using I statements.  This helps the audiologist focus in on what needs to be addressed.  </a:t>
            </a:r>
          </a:p>
          <a:p>
            <a:pPr marL="0" indent="0">
              <a:buNone/>
            </a:pPr>
            <a:endParaRPr lang="en-US" baseline="0" dirty="0"/>
          </a:p>
          <a:p>
            <a:pPr marL="0" indent="0">
              <a:buNone/>
            </a:pPr>
            <a:r>
              <a:rPr lang="en-US" baseline="0" dirty="0"/>
              <a:t>At around 10:20 the class begins the reflection, and they go around reflecting on what went on.  Different students were tasked with focusing on different aspects of the interaction.  Some were tasked with focusing on non-verbal language, and others with different communication skills shown in the Calgary-Cambridge  Guide. </a:t>
            </a:r>
          </a:p>
          <a:p>
            <a:pPr marL="0" indent="0">
              <a:buNone/>
            </a:pPr>
            <a:endParaRPr lang="en-US" baseline="0" dirty="0"/>
          </a:p>
          <a:p>
            <a:pPr marL="228600" indent="-228600">
              <a:buFont typeface="+mj-lt"/>
              <a:buAutoNum type="arabicPeriod" startAt="3"/>
            </a:pPr>
            <a:r>
              <a:rPr lang="en-US" baseline="0" dirty="0"/>
              <a:t>Watch Role-Play titled: Patient in Denial (7:58)</a:t>
            </a:r>
          </a:p>
          <a:p>
            <a:pPr marL="0" indent="0">
              <a:buNone/>
            </a:pPr>
            <a:endParaRPr lang="en-US" baseline="0" dirty="0"/>
          </a:p>
          <a:p>
            <a:pPr marL="0" indent="0">
              <a:buNone/>
            </a:pPr>
            <a:r>
              <a:rPr lang="en-US" baseline="0" dirty="0"/>
              <a:t>This video shows how the class prepares for dealing with a “pushy wife” scenario to a patient who doesn't want to acknowledge that there is a hearing loss. In this video, the students have already gone through the process of creating a character sketch for the wife and patient, and the video starts at the beginning of role play. The audiologist stops the action 1 minute.  The student discusses with the class the options and strategy for what to do next, and so they begin the action once more at about 2 minutes and 45 seconds.  At 4:15 the audiologist stops the action and gets confirmation of what to do next. He closes the appointment, and the class goes into reflection and feedback. </a:t>
            </a:r>
          </a:p>
          <a:p>
            <a:pPr marL="228600" indent="-228600">
              <a:buAutoNum type="arabicPeriod" startAt="2"/>
            </a:pPr>
            <a:endParaRPr lang="en-US" baseline="0" dirty="0"/>
          </a:p>
          <a:p>
            <a:pPr marL="0" indent="0">
              <a:buNone/>
            </a:pPr>
            <a:r>
              <a:rPr lang="en-US" baseline="0" dirty="0"/>
              <a:t>Finally, after watching the Role Play examples, reflect with the class how a) the characters were created, b) what the student roles were, c) what methods students used to help each other out, d) reflect on the skills used by the students (regarding the Calgary-Cambridge skills), and e) how difficult/easy it is to complete clinical tasks while engaging in patient centered care communication. </a:t>
            </a:r>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26</a:t>
            </a:fld>
            <a:endParaRPr lang="en-US" dirty="0"/>
          </a:p>
        </p:txBody>
      </p:sp>
    </p:spTree>
    <p:extLst>
      <p:ext uri="{BB962C8B-B14F-4D97-AF65-F5344CB8AC3E}">
        <p14:creationId xmlns:p14="http://schemas.microsoft.com/office/powerpoint/2010/main" val="1612458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Note to Instructor:  </a:t>
            </a:r>
            <a:r>
              <a:rPr lang="en-US" dirty="0"/>
              <a:t>Please</a:t>
            </a:r>
            <a:r>
              <a:rPr lang="en-US" baseline="0" dirty="0"/>
              <a:t> see instructor’s guide for details of this class activity. </a:t>
            </a:r>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27</a:t>
            </a:fld>
            <a:endParaRPr lang="en-US"/>
          </a:p>
        </p:txBody>
      </p:sp>
    </p:spTree>
    <p:extLst>
      <p:ext uri="{BB962C8B-B14F-4D97-AF65-F5344CB8AC3E}">
        <p14:creationId xmlns:p14="http://schemas.microsoft.com/office/powerpoint/2010/main" val="185896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It is important to reiterate here that “extensive research has shown that no matter how knowledgeable a clinician might be, if he or she is not able to open good communication with the patient her or she may be of no help”  </a:t>
            </a:r>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err="1"/>
              <a:t>Asnani</a:t>
            </a:r>
            <a:r>
              <a:rPr lang="en-US" dirty="0"/>
              <a:t> MR (2009). ”Patient-physician communication”. </a:t>
            </a:r>
            <a:r>
              <a:rPr lang="en-US" i="1" dirty="0"/>
              <a:t>West Indian Med J,</a:t>
            </a:r>
            <a:r>
              <a:rPr lang="en-US" dirty="0"/>
              <a:t> </a:t>
            </a:r>
            <a:r>
              <a:rPr lang="en-US" i="1" dirty="0"/>
              <a:t>58</a:t>
            </a:r>
            <a:r>
              <a:rPr lang="en-US" dirty="0"/>
              <a:t>(4):357-61</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5</a:t>
            </a:fld>
            <a:endParaRPr lang="en-US"/>
          </a:p>
        </p:txBody>
      </p:sp>
    </p:spTree>
    <p:extLst>
      <p:ext uri="{BB962C8B-B14F-4D97-AF65-F5344CB8AC3E}">
        <p14:creationId xmlns:p14="http://schemas.microsoft.com/office/powerpoint/2010/main" val="23724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a:solidFill>
                  <a:schemeClr val="tx1"/>
                </a:solidFill>
                <a:latin typeface="+mn-lt"/>
                <a:ea typeface="+mn-ea"/>
                <a:cs typeface="+mn-cs"/>
              </a:rPr>
              <a:t>Having established the importance of good communication skills to patient outcomes. We must address the fact that putting into practice good communication skills has been challenging to many clinicians in daily practice.  In order to understand why this is, it is important to reflect on how these skills are taught or have been taught typically.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Traditionally, communication skills have been taught separately from the clinical method in clinical education programs.  Thus students may learn communication models describing the </a:t>
            </a:r>
            <a:r>
              <a:rPr lang="en-US" sz="1200" b="0" i="0" u="sng" strike="noStrike" kern="1200" baseline="0" dirty="0">
                <a:solidFill>
                  <a:schemeClr val="tx1"/>
                </a:solidFill>
                <a:latin typeface="+mn-lt"/>
                <a:ea typeface="+mn-ea"/>
                <a:cs typeface="+mn-cs"/>
              </a:rPr>
              <a:t>process</a:t>
            </a:r>
            <a:r>
              <a:rPr lang="en-US" sz="1200" b="0" i="0" u="none" strike="noStrike" kern="1200" baseline="0" dirty="0">
                <a:solidFill>
                  <a:schemeClr val="tx1"/>
                </a:solidFill>
                <a:latin typeface="+mn-lt"/>
                <a:ea typeface="+mn-ea"/>
                <a:cs typeface="+mn-cs"/>
              </a:rPr>
              <a:t> of the clinical interview (how to build rapport, gather information, show empathy, discuss and plan results and treatment) separately from the </a:t>
            </a:r>
            <a:r>
              <a:rPr lang="en-US" sz="1200" b="0" i="0" u="sng" strike="noStrike" kern="1200" baseline="0" dirty="0">
                <a:solidFill>
                  <a:schemeClr val="tx1"/>
                </a:solidFill>
                <a:latin typeface="+mn-lt"/>
                <a:ea typeface="+mn-ea"/>
                <a:cs typeface="+mn-cs"/>
              </a:rPr>
              <a:t>content</a:t>
            </a:r>
            <a:r>
              <a:rPr lang="en-US" sz="1200" b="0" i="0" u="none" strike="noStrike" kern="1200" baseline="0" dirty="0">
                <a:solidFill>
                  <a:schemeClr val="tx1"/>
                </a:solidFill>
                <a:latin typeface="+mn-lt"/>
                <a:ea typeface="+mn-ea"/>
                <a:cs typeface="+mn-cs"/>
              </a:rPr>
              <a:t> of the medical interview (how to take the content of  medical history, perform a physical exam, deliver a diagnosis, make a plan for treatment etc.). As  a consequence of separating content and process, these skills are not actually integrated in daily practice, with the downside being that patient centered care is not ensured.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Unfortunately clinicians do not apply learned communication skills (process), </a:t>
            </a:r>
            <a:r>
              <a:rPr lang="en-US" sz="1200" b="0" i="0" u="sng" strike="noStrike" kern="1200" baseline="0" dirty="0">
                <a:solidFill>
                  <a:schemeClr val="tx1"/>
                </a:solidFill>
                <a:latin typeface="+mn-lt"/>
                <a:ea typeface="+mn-ea"/>
                <a:cs typeface="+mn-cs"/>
              </a:rPr>
              <a:t>if they learned them separately from the content of the clinical method</a:t>
            </a:r>
            <a:r>
              <a:rPr lang="en-US" sz="1200" b="0" i="0" u="none" strike="noStrike" kern="1200" baseline="0" dirty="0">
                <a:solidFill>
                  <a:schemeClr val="tx1"/>
                </a:solidFill>
                <a:latin typeface="+mn-lt"/>
                <a:ea typeface="+mn-ea"/>
                <a:cs typeface="+mn-cs"/>
              </a:rPr>
              <a:t>.  For example, they may not apply good communication skills while they are taking a history, performing hearing evaluation, explaining the diagnosis, or forming a plan.  This is particularly a problem if clinical faculty do not reinforce communication skills during student practice opportunities.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goal is to practice or integrate both types of skills at the same time.</a:t>
            </a:r>
          </a:p>
          <a:p>
            <a:endParaRPr lang="en-US" b="1"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6</a:t>
            </a:fld>
            <a:endParaRPr lang="en-US"/>
          </a:p>
        </p:txBody>
      </p:sp>
    </p:spTree>
    <p:extLst>
      <p:ext uri="{BB962C8B-B14F-4D97-AF65-F5344CB8AC3E}">
        <p14:creationId xmlns:p14="http://schemas.microsoft.com/office/powerpoint/2010/main" val="505217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Please have students</a:t>
            </a:r>
            <a:r>
              <a:rPr lang="en-US" baseline="0" dirty="0"/>
              <a:t> take about 5 -7minutes and work in pairs and build a comprehensive list of tasks that need to be accomplished for each of the above questions. </a:t>
            </a:r>
          </a:p>
          <a:p>
            <a:endParaRPr lang="en-US" baseline="0" dirty="0"/>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Possible Answer for Question 1: What clinical tasks do you have to accomplish during an </a:t>
            </a:r>
            <a:r>
              <a:rPr lang="en-US" dirty="0" err="1"/>
              <a:t>audiolgic</a:t>
            </a:r>
            <a:r>
              <a:rPr lang="en-US" dirty="0"/>
              <a:t> appointment for a new patient appointment?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a:t>Take clinical history, otologic history, </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a:t>Calibration of equipment when needed</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a:t>Otoscopy</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err="1"/>
              <a:t>Immitance</a:t>
            </a:r>
            <a:endParaRPr lang="en-US" baseline="0" dirty="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a:t>Other diagnostic tests</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a:t>Test Interpretation and Diagnosis </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a:t>Gather information about possible diagnosis/treatment options</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Possible Answer for Question 2: Wh</a:t>
            </a:r>
            <a:r>
              <a:rPr lang="en-US" dirty="0"/>
              <a:t>at communication tasks do you need to accomplish for the same appointment above?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Greet</a:t>
            </a:r>
            <a:r>
              <a:rPr lang="en-US" baseline="0" dirty="0"/>
              <a:t> the patient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Introduce myself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Make the patient feel welcome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Find out why the patient came to see me, or what the main concern is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Show concern for the patient’s problem</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Verify that I understand what the patient’s concern is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Ask how the problem affects the patient’s personal life, work life, etc.</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Communicate a plan for the appointment once I understand the patient concern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Explain in words they can understand the rationale for the tests, and why I am doing what I am doing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Explain the diagnosis tactfully, and check for understanding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Elicit shared understanding, and discuss treatment options that the patient is in agreement with</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err="1"/>
              <a:t>Etc</a:t>
            </a:r>
            <a:r>
              <a:rPr lang="en-US" baseline="0" dirty="0"/>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Chances are the students will not create as thorough a list as the one above.  This exercise is meant to get them thinking about more than just the clinical tasks they need to accomplish, and will get them ready to think about the duality of the tasks as we introduce the Calgary-Cambridge method.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7</a:t>
            </a:fld>
            <a:endParaRPr lang="en-US"/>
          </a:p>
        </p:txBody>
      </p:sp>
    </p:spTree>
    <p:extLst>
      <p:ext uri="{BB962C8B-B14F-4D97-AF65-F5344CB8AC3E}">
        <p14:creationId xmlns:p14="http://schemas.microsoft.com/office/powerpoint/2010/main" val="424019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3" indent="0" algn="l" defTabSz="457200" rtl="0" eaLnBrk="0" fontAlgn="base" latinLnBrk="0" hangingPunct="0">
              <a:lnSpc>
                <a:spcPct val="100000"/>
              </a:lnSpc>
              <a:spcBef>
                <a:spcPct val="30000"/>
              </a:spcBef>
              <a:spcAft>
                <a:spcPct val="0"/>
              </a:spcAft>
              <a:buClrTx/>
              <a:buSzTx/>
              <a:buFontTx/>
              <a:buNone/>
              <a:tabLst/>
              <a:defRPr/>
            </a:pPr>
            <a:r>
              <a:rPr lang="en-US" dirty="0"/>
              <a:t>The model we are going to discuss is the Calgary-Cambridge Consultation</a:t>
            </a:r>
            <a:r>
              <a:rPr lang="en-US" baseline="0" dirty="0"/>
              <a:t> Model.  It addresses the traditional problems discussed in the previous slide (the separation of teaching the content and process) by </a:t>
            </a:r>
            <a:r>
              <a:rPr lang="en-US" dirty="0"/>
              <a:t>proposing a </a:t>
            </a:r>
            <a:r>
              <a:rPr lang="en-US" u="sng" dirty="0"/>
              <a:t>comprehensive clinical method</a:t>
            </a:r>
            <a:r>
              <a:rPr lang="en-US" dirty="0"/>
              <a:t>, that explicitly </a:t>
            </a:r>
            <a:r>
              <a:rPr lang="en-US" u="sng" dirty="0"/>
              <a:t>integrates</a:t>
            </a:r>
            <a:r>
              <a:rPr lang="en-US" dirty="0"/>
              <a:t> the traditional clinical method with  effective communication skills such that both get equal emphasis and importance in teaching.  </a:t>
            </a:r>
            <a:r>
              <a:rPr lang="en-US" sz="1200" b="0" i="0" u="none" strike="noStrike" kern="1200" baseline="0" dirty="0">
                <a:solidFill>
                  <a:schemeClr val="tx1"/>
                </a:solidFill>
                <a:latin typeface="+mn-lt"/>
                <a:ea typeface="+mn-ea"/>
                <a:cs typeface="+mn-cs"/>
              </a:rPr>
              <a:t>The Calgary-Cambridge model provides a content guide for medical interviewing that more closely aligns with the structure and process skills of communication training.  </a:t>
            </a:r>
          </a:p>
          <a:p>
            <a:pPr marL="0" marR="0" lvl="3"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3" indent="0" algn="l" defTabSz="457200" rtl="0" eaLnBrk="0" fontAlgn="base" latinLnBrk="0" hangingPunct="0">
              <a:lnSpc>
                <a:spcPct val="100000"/>
              </a:lnSpc>
              <a:spcBef>
                <a:spcPct val="30000"/>
              </a:spcBef>
              <a:spcAft>
                <a:spcPct val="0"/>
              </a:spcAft>
              <a:buClrTx/>
              <a:buSzTx/>
              <a:buFontTx/>
              <a:buNone/>
              <a:tabLst/>
              <a:defRPr/>
            </a:pPr>
            <a:r>
              <a:rPr lang="en-US" sz="1200" dirty="0"/>
              <a:t>It incorporates patient-centered medicine into both process and content aspects of the interview. </a:t>
            </a:r>
          </a:p>
          <a:p>
            <a:pPr marL="0" marR="0" lvl="3"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3" indent="0" algn="l" defTabSz="457200" rtl="0" eaLnBrk="0" fontAlgn="base" latinLnBrk="0" hangingPunct="0">
              <a:lnSpc>
                <a:spcPct val="100000"/>
              </a:lnSpc>
              <a:spcBef>
                <a:spcPct val="30000"/>
              </a:spcBef>
              <a:spcAft>
                <a:spcPct val="0"/>
              </a:spcAft>
              <a:buClrTx/>
              <a:buSzTx/>
              <a:buFontTx/>
              <a:buNone/>
              <a:tabLst/>
              <a:defRPr/>
            </a:pPr>
            <a:r>
              <a:rPr lang="en-US" sz="1200" dirty="0"/>
              <a:t>It</a:t>
            </a:r>
            <a:r>
              <a:rPr lang="en-US" sz="1200" baseline="0" dirty="0"/>
              <a:t> </a:t>
            </a:r>
            <a:r>
              <a:rPr lang="en-US" sz="1800" baseline="0" dirty="0"/>
              <a:t>p</a:t>
            </a:r>
            <a:r>
              <a:rPr lang="en-US" sz="1800" dirty="0"/>
              <a:t>rovides a framework of three diagrams that help place communication process skills within a comprehensive clinical method. The Guides</a:t>
            </a:r>
            <a:r>
              <a:rPr lang="en-US" sz="1800" baseline="0" dirty="0"/>
              <a:t> identify a total of 71 communication process skills that fit into the framework of Tasks and Objectives. </a:t>
            </a:r>
            <a:endParaRPr lang="en-US" sz="1800" dirty="0"/>
          </a:p>
          <a:p>
            <a:pPr marL="0" marR="0" lvl="3" indent="0" algn="l" defTabSz="457200" rtl="0" eaLnBrk="0" fontAlgn="base" latinLnBrk="0" hangingPunct="0">
              <a:lnSpc>
                <a:spcPct val="100000"/>
              </a:lnSpc>
              <a:spcBef>
                <a:spcPct val="30000"/>
              </a:spcBef>
              <a:spcAft>
                <a:spcPct val="0"/>
              </a:spcAft>
              <a:buClrTx/>
              <a:buSzTx/>
              <a:buFontTx/>
              <a:buNone/>
              <a:tabLst/>
              <a:defRPr/>
            </a:pPr>
            <a:endParaRPr lang="en-US" sz="1800" dirty="0"/>
          </a:p>
          <a:p>
            <a:pPr marL="0" marR="0" lvl="3" indent="0" algn="l" defTabSz="457200" rtl="0" eaLnBrk="0" fontAlgn="base" latinLnBrk="0" hangingPunct="0">
              <a:lnSpc>
                <a:spcPct val="100000"/>
              </a:lnSpc>
              <a:spcBef>
                <a:spcPct val="30000"/>
              </a:spcBef>
              <a:spcAft>
                <a:spcPct val="0"/>
              </a:spcAft>
              <a:buClrTx/>
              <a:buSzTx/>
              <a:buFontTx/>
              <a:buNone/>
              <a:tabLst/>
              <a:defRPr/>
            </a:pPr>
            <a:r>
              <a:rPr lang="en-US" sz="1800" dirty="0"/>
              <a:t>It provides a way of eliciting information about both: the </a:t>
            </a:r>
            <a:r>
              <a:rPr lang="en-US" sz="1800" u="sng" dirty="0"/>
              <a:t>biomedical disease process </a:t>
            </a:r>
            <a:r>
              <a:rPr lang="en-US" sz="1800" dirty="0"/>
              <a:t>and </a:t>
            </a:r>
            <a:r>
              <a:rPr lang="en-US" sz="1800" u="sng" dirty="0"/>
              <a:t>the patient’s perspective. </a:t>
            </a:r>
            <a:r>
              <a:rPr lang="en-US" sz="1800" b="0" i="0" u="none" strike="noStrike" kern="1200" baseline="0" dirty="0">
                <a:solidFill>
                  <a:schemeClr val="tx1"/>
                </a:solidFill>
                <a:latin typeface="+mn-lt"/>
                <a:ea typeface="+mn-ea"/>
                <a:cs typeface="+mn-cs"/>
              </a:rPr>
              <a:t>The model addresses the fact that there may be two agendas present in the clinical encounter between a patient and the clinician.  There is the doctor agenda and the patient agenda.  This model attempts to minimize the potential conflict between the two agendas by suggesting a structured method for consolidating the two agendas in a positive way.  </a:t>
            </a:r>
          </a:p>
          <a:p>
            <a:pPr marL="0" marR="0" lvl="3" indent="0" algn="l" defTabSz="457200" rtl="0" eaLnBrk="0" fontAlgn="base" latinLnBrk="0" hangingPunct="0">
              <a:lnSpc>
                <a:spcPct val="100000"/>
              </a:lnSpc>
              <a:spcBef>
                <a:spcPct val="30000"/>
              </a:spcBef>
              <a:spcAft>
                <a:spcPct val="0"/>
              </a:spcAft>
              <a:buClrTx/>
              <a:buSzTx/>
              <a:buFontTx/>
              <a:buNone/>
              <a:tabLst/>
              <a:defRPr/>
            </a:pPr>
            <a:endParaRPr lang="en-US" sz="1800" u="sng" dirty="0"/>
          </a:p>
          <a:p>
            <a:pPr marL="0" marR="0" lvl="3"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3"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3"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8</a:t>
            </a:fld>
            <a:endParaRPr lang="en-US"/>
          </a:p>
        </p:txBody>
      </p:sp>
    </p:spTree>
    <p:extLst>
      <p:ext uri="{BB962C8B-B14F-4D97-AF65-F5344CB8AC3E}">
        <p14:creationId xmlns:p14="http://schemas.microsoft.com/office/powerpoint/2010/main" val="12818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will now introduce the conceptual frameworks (three diagrams) which show a) what is happening in the medical interview, and 2) how the skills of communication and the physical examination work together.</a:t>
            </a:r>
          </a:p>
          <a:p>
            <a:pPr>
              <a:spcBef>
                <a:spcPct val="0"/>
              </a:spcBef>
            </a:pPr>
            <a:r>
              <a:rPr lang="en-US" dirty="0">
                <a:latin typeface="Times New Roman" charset="0"/>
                <a:ea typeface="ＭＳ Ｐゴシック" charset="0"/>
                <a:cs typeface="ＭＳ Ｐゴシック" charset="0"/>
              </a:rPr>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basic framework of the Calgary-Cambridge Guide is provided above showing the flow of the five medical interview tasks in clinical practice.  Thus, during the course of the encounter the clinician must in sequence: 1)  Initiate the session, 2) Gather information, 3) provide a physical examination of some kind, (for our purposes </a:t>
            </a:r>
            <a:r>
              <a:rPr lang="en-US" sz="1200" b="0" i="0" u="none" strike="noStrike" kern="1200" baseline="0" dirty="0" err="1">
                <a:solidFill>
                  <a:schemeClr val="tx1"/>
                </a:solidFill>
                <a:latin typeface="+mn-lt"/>
                <a:ea typeface="+mn-ea"/>
                <a:cs typeface="+mn-cs"/>
              </a:rPr>
              <a:t>audiological</a:t>
            </a:r>
            <a:r>
              <a:rPr lang="en-US" sz="1200" b="0" i="0" u="none" strike="noStrike" kern="1200" baseline="0" dirty="0">
                <a:solidFill>
                  <a:schemeClr val="tx1"/>
                </a:solidFill>
                <a:latin typeface="+mn-lt"/>
                <a:ea typeface="+mn-ea"/>
                <a:cs typeface="+mn-cs"/>
              </a:rPr>
              <a:t>), 4) explain the results and plan a treatment, and 5) bring the session to a close.  This represents the typical sequence of tasks that comprise the clinical interview, or the content.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Within these, the clinician must overtly provide structure and build the relationship with the client. Providing structure and building relationship must occur throughout all of the tasks detailed in the clinical encounter.  </a:t>
            </a:r>
            <a:endParaRPr lang="en-US" dirty="0"/>
          </a:p>
        </p:txBody>
      </p:sp>
      <p:sp>
        <p:nvSpPr>
          <p:cNvPr id="4" name="Slide Number Placeholder 3"/>
          <p:cNvSpPr>
            <a:spLocks noGrp="1"/>
          </p:cNvSpPr>
          <p:nvPr>
            <p:ph type="sldNum" sz="quarter" idx="10"/>
          </p:nvPr>
        </p:nvSpPr>
        <p:spPr/>
        <p:txBody>
          <a:bodyPr/>
          <a:lstStyle/>
          <a:p>
            <a:pPr>
              <a:defRPr/>
            </a:pPr>
            <a:fld id="{52304210-DACD-475D-B4A4-BD1AD98C0CAB}" type="slidenum">
              <a:rPr lang="en-US" smtClean="0"/>
              <a:pPr>
                <a:defRPr/>
              </a:pPr>
              <a:t>9</a:t>
            </a:fld>
            <a:endParaRPr lang="en-US" dirty="0"/>
          </a:p>
        </p:txBody>
      </p:sp>
    </p:spTree>
    <p:extLst>
      <p:ext uri="{BB962C8B-B14F-4D97-AF65-F5344CB8AC3E}">
        <p14:creationId xmlns:p14="http://schemas.microsoft.com/office/powerpoint/2010/main" val="379455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 above figure now shows the expanded framework.  It expands on the objectives to be achieved within each of the medical interview tasks. These objectives are shown as subheadings that are meant to refine conceptualization of the main tasks.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Thus this expanded framework show the Tasks and their Objectives, which are designed to help clinicians learn and remember the skills that are associated with each.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skills associated with each Objective  are then detailed in a more complex guide, the Calgary-Cambridge Process and Content Guides.  These will be explained in the next slide.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10</a:t>
            </a:fld>
            <a:endParaRPr lang="en-US"/>
          </a:p>
        </p:txBody>
      </p:sp>
    </p:spTree>
    <p:extLst>
      <p:ext uri="{BB962C8B-B14F-4D97-AF65-F5344CB8AC3E}">
        <p14:creationId xmlns:p14="http://schemas.microsoft.com/office/powerpoint/2010/main" val="54972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process </a:t>
            </a:r>
            <a:r>
              <a:rPr lang="en-US" sz="1200" b="0" i="0" u="sng" strike="noStrike" kern="1200" baseline="0" dirty="0">
                <a:solidFill>
                  <a:schemeClr val="tx1"/>
                </a:solidFill>
                <a:latin typeface="+mn-lt"/>
                <a:ea typeface="+mn-ea"/>
                <a:cs typeface="+mn-cs"/>
              </a:rPr>
              <a:t>skills</a:t>
            </a:r>
            <a:r>
              <a:rPr lang="en-US" sz="1200" b="0" i="0" u="none" strike="noStrike" kern="1200" baseline="0" dirty="0">
                <a:solidFill>
                  <a:schemeClr val="tx1"/>
                </a:solidFill>
                <a:latin typeface="+mn-lt"/>
                <a:ea typeface="+mn-ea"/>
                <a:cs typeface="+mn-cs"/>
              </a:rPr>
              <a:t> for each Task and Objective are provided by the Guides for Content and Process.  These process and content guides are used to provide concrete skills and behaviors required to carry out the medical interview.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an example of the Calgary-Cambridge Process Guides used by Hull York Medical School please log in to the Ida web site, use the following link, go to the section “Time and Talk” and download the hand-out “Calgary Cambridge HYMS Modification”: </a:t>
            </a:r>
            <a:r>
              <a:rPr lang="en-US" sz="1200" u="sng" kern="1200" dirty="0">
                <a:solidFill>
                  <a:schemeClr val="tx1"/>
                </a:solidFill>
                <a:effectLst/>
                <a:latin typeface="+mn-lt"/>
                <a:ea typeface="+mn-ea"/>
                <a:cs typeface="+mn-cs"/>
                <a:hlinkClick r:id="rId3"/>
              </a:rPr>
              <a:t>http://idainstitute.com/toolbox/university_course/videos_and_handouts/unit_ii/</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example above shows the communication </a:t>
            </a:r>
            <a:r>
              <a:rPr lang="en-US" sz="1200" b="0" i="0" u="sng" strike="noStrike" kern="1200" baseline="0" dirty="0">
                <a:solidFill>
                  <a:schemeClr val="tx1"/>
                </a:solidFill>
                <a:latin typeface="+mn-lt"/>
                <a:ea typeface="+mn-ea"/>
                <a:cs typeface="+mn-cs"/>
              </a:rPr>
              <a:t>skills</a:t>
            </a:r>
            <a:r>
              <a:rPr lang="en-US" sz="1200" b="0" i="0" u="none" strike="noStrike" kern="1200" baseline="0" dirty="0">
                <a:solidFill>
                  <a:schemeClr val="tx1"/>
                </a:solidFill>
                <a:latin typeface="+mn-lt"/>
                <a:ea typeface="+mn-ea"/>
                <a:cs typeface="+mn-cs"/>
              </a:rPr>
              <a:t> suggested by the Process Guides necessary to appropriately explore the patient’s problems (objective) under the Gathering Information Task .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above example, according to the Process Guides, exploring the patients problem can be accomplished by  a) encouraging the patient to tell their own story, use open ended questions at first and moving towards close end questions later, using attentive listening, facilitating responses using verbal and non-verbal techniques, etc.  Thus students need to work on achieving competency and skill in using these skills.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C043411-9BC9-4D67-B1BC-2D2322A39B58}" type="slidenum">
              <a:rPr lang="en-US" smtClean="0"/>
              <a:pPr>
                <a:defRPr/>
              </a:pPr>
              <a:t>11</a:t>
            </a:fld>
            <a:endParaRPr lang="en-US"/>
          </a:p>
        </p:txBody>
      </p:sp>
    </p:spTree>
    <p:extLst>
      <p:ext uri="{BB962C8B-B14F-4D97-AF65-F5344CB8AC3E}">
        <p14:creationId xmlns:p14="http://schemas.microsoft.com/office/powerpoint/2010/main" val="279905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2"/>
          <p:cNvSpPr>
            <a:spLocks noGrp="1"/>
          </p:cNvSpPr>
          <p:nvPr>
            <p:ph type="subTitle" idx="1"/>
          </p:nvPr>
        </p:nvSpPr>
        <p:spPr>
          <a:xfrm>
            <a:off x="508000" y="3644900"/>
            <a:ext cx="3067720" cy="622300"/>
          </a:xfrm>
        </p:spPr>
        <p:txBody>
          <a:bodyPr/>
          <a:lstStyle>
            <a:lvl1pPr>
              <a:defRPr sz="1400" i="1" smtClean="0">
                <a:solidFill>
                  <a:srgbClr val="7F7F7F"/>
                </a:solidFill>
                <a:latin typeface="+mj-lt"/>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userDrawn="1"/>
        </p:nvPicPr>
        <p:blipFill>
          <a:blip r:embed="rId2"/>
          <a:srcRect/>
          <a:stretch>
            <a:fillRect/>
          </a:stretch>
        </p:blipFill>
        <p:spPr bwMode="auto">
          <a:xfrm>
            <a:off x="9336360" y="3170239"/>
            <a:ext cx="2011684" cy="619507"/>
          </a:xfrm>
          <a:prstGeom prst="rect">
            <a:avLst/>
          </a:prstGeom>
          <a:noFill/>
        </p:spPr>
      </p:pic>
      <p:sp>
        <p:nvSpPr>
          <p:cNvPr id="13"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noProof="0" dirty="0"/>
              <a:t>Click to edit Master title style</a:t>
            </a:r>
            <a:endParaRPr lang="da-DK" noProof="0" dirty="0"/>
          </a:p>
        </p:txBody>
      </p:sp>
    </p:spTree>
    <p:extLst>
      <p:ext uri="{BB962C8B-B14F-4D97-AF65-F5344CB8AC3E}">
        <p14:creationId xmlns:p14="http://schemas.microsoft.com/office/powerpoint/2010/main" val="134114532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and picture + reference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4" name="Text Placeholder 10"/>
          <p:cNvSpPr>
            <a:spLocks noGrp="1"/>
          </p:cNvSpPr>
          <p:nvPr>
            <p:ph type="body" sz="quarter" idx="16"/>
          </p:nvPr>
        </p:nvSpPr>
        <p:spPr>
          <a:xfrm>
            <a:off x="342000" y="1268413"/>
            <a:ext cx="7596152" cy="4897437"/>
          </a:xfrm>
          <a:solidFill>
            <a:schemeClr val="accent4"/>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6" name="Text Placeholder 10"/>
          <p:cNvSpPr>
            <a:spLocks noGrp="1"/>
          </p:cNvSpPr>
          <p:nvPr>
            <p:ph type="body" sz="quarter" idx="18"/>
          </p:nvPr>
        </p:nvSpPr>
        <p:spPr>
          <a:xfrm>
            <a:off x="8193208" y="3860800"/>
            <a:ext cx="3663380" cy="2305050"/>
          </a:xfrm>
          <a:solidFill>
            <a:schemeClr val="accent2"/>
          </a:solidFill>
        </p:spPr>
        <p:txBody>
          <a:bodyPr lIns="108000" tIns="108000" rIns="108000" bIns="108000"/>
          <a:lstStyle>
            <a:lvl1pPr>
              <a:defRPr sz="20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9" name="Title 1"/>
          <p:cNvSpPr>
            <a:spLocks noGrp="1"/>
          </p:cNvSpPr>
          <p:nvPr>
            <p:ph type="title"/>
          </p:nvPr>
        </p:nvSpPr>
        <p:spPr>
          <a:xfrm>
            <a:off x="336000" y="260350"/>
            <a:ext cx="11521038" cy="8555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da-DK" dirty="0"/>
          </a:p>
        </p:txBody>
      </p:sp>
    </p:spTree>
    <p:extLst>
      <p:ext uri="{BB962C8B-B14F-4D97-AF65-F5344CB8AC3E}">
        <p14:creationId xmlns:p14="http://schemas.microsoft.com/office/powerpoint/2010/main" val="2684412690"/>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s and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2" name="Text Placeholder 10"/>
          <p:cNvSpPr>
            <a:spLocks noGrp="1"/>
          </p:cNvSpPr>
          <p:nvPr>
            <p:ph type="body" sz="quarter" idx="14"/>
          </p:nvPr>
        </p:nvSpPr>
        <p:spPr>
          <a:xfrm>
            <a:off x="6249388" y="3860800"/>
            <a:ext cx="5616575" cy="2305050"/>
          </a:xfrm>
          <a:solidFill>
            <a:schemeClr val="accent4">
              <a:alpha val="7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0"/>
          <p:cNvSpPr>
            <a:spLocks noGrp="1"/>
          </p:cNvSpPr>
          <p:nvPr>
            <p:ph type="body" sz="quarter" idx="13"/>
          </p:nvPr>
        </p:nvSpPr>
        <p:spPr>
          <a:xfrm>
            <a:off x="342000" y="3860800"/>
            <a:ext cx="5607203" cy="2305050"/>
          </a:xfrm>
          <a:solidFill>
            <a:schemeClr val="accent6">
              <a:alpha val="7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560373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8" name="Picture Placeholder 16"/>
          <p:cNvSpPr>
            <a:spLocks noGrp="1"/>
          </p:cNvSpPr>
          <p:nvPr>
            <p:ph type="pic" sz="quarter" idx="16"/>
          </p:nvPr>
        </p:nvSpPr>
        <p:spPr>
          <a:xfrm>
            <a:off x="6258913" y="1276540"/>
            <a:ext cx="560705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415464861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ic and 3 text boxes -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bg2"/>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1">
              <a:alpha val="5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6" name="Text Placeholder 10"/>
          <p:cNvSpPr>
            <a:spLocks noGrp="1"/>
          </p:cNvSpPr>
          <p:nvPr>
            <p:ph type="body" sz="quarter" idx="18"/>
          </p:nvPr>
        </p:nvSpPr>
        <p:spPr>
          <a:xfrm>
            <a:off x="8193208" y="3860800"/>
            <a:ext cx="3663380" cy="2305050"/>
          </a:xfrm>
          <a:solidFill>
            <a:schemeClr val="accent4">
              <a:alpha val="50000"/>
            </a:schemeClr>
          </a:solidFill>
        </p:spPr>
        <p:txBody>
          <a:bodyPr lIns="144000" tIns="108000" rIns="108000" bIns="108000"/>
          <a:lstStyle>
            <a:lvl1pPr>
              <a:defRPr sz="2400">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948615596"/>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s + three text boxes - black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accent4">
              <a:alpha val="50000"/>
            </a:schemeClr>
          </a:solidFill>
        </p:spPr>
        <p:txBody>
          <a:bodyPr lIns="144000" tIns="108000" rIns="108000" bIns="108000"/>
          <a:lstStyle>
            <a:lvl1pPr>
              <a:defRPr sz="2400">
                <a:latin typeface="+mn-lt"/>
              </a:defRPr>
            </a:lvl1pPr>
          </a:lstStyle>
          <a:p>
            <a:pPr lvl="0"/>
            <a:r>
              <a:rPr lang="en-US"/>
              <a:t>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mj-lt"/>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2">
              <a:alpha val="50000"/>
            </a:schemeClr>
          </a:solidFill>
        </p:spPr>
        <p:txBody>
          <a:bodyPr lIns="144000" tIns="108000" rIns="108000" bIns="108000"/>
          <a:lstStyle>
            <a:lvl1pPr>
              <a:defRPr sz="2400">
                <a:latin typeface="+mj-lt"/>
              </a:defRPr>
            </a:lvl1pPr>
          </a:lstStyle>
          <a:p>
            <a:pPr lvl="0"/>
            <a:r>
              <a:rPr lang="en-US"/>
              <a:t>Edit Master text styles</a:t>
            </a:r>
          </a:p>
        </p:txBody>
      </p:sp>
      <p:sp>
        <p:nvSpPr>
          <p:cNvPr id="15" name="Picture Placeholder 16"/>
          <p:cNvSpPr>
            <a:spLocks noGrp="1"/>
          </p:cNvSpPr>
          <p:nvPr>
            <p:ph type="pic" sz="quarter" idx="17"/>
          </p:nvPr>
        </p:nvSpPr>
        <p:spPr>
          <a:xfrm>
            <a:off x="4268924" y="1268413"/>
            <a:ext cx="3663280" cy="2376487"/>
          </a:xfrm>
        </p:spPr>
        <p:txBody>
          <a:bodyPr/>
          <a:lstStyle>
            <a:lvl1pPr>
              <a:defRPr>
                <a:latin typeface="+mj-lt"/>
              </a:defRPr>
            </a:lvl1pPr>
          </a:lstStyle>
          <a:p>
            <a:r>
              <a:rPr lang="en-US"/>
              <a:t>Click icon to add picture</a:t>
            </a:r>
            <a:endParaRPr lang="da-DK" dirty="0"/>
          </a:p>
        </p:txBody>
      </p:sp>
      <p:sp>
        <p:nvSpPr>
          <p:cNvPr id="16" name="Text Placeholder 10"/>
          <p:cNvSpPr>
            <a:spLocks noGrp="1"/>
          </p:cNvSpPr>
          <p:nvPr>
            <p:ph type="body" sz="quarter" idx="18"/>
          </p:nvPr>
        </p:nvSpPr>
        <p:spPr>
          <a:xfrm>
            <a:off x="8193208" y="3860800"/>
            <a:ext cx="3663380" cy="2305050"/>
          </a:xfrm>
          <a:solidFill>
            <a:schemeClr val="accent6">
              <a:alpha val="50000"/>
            </a:schemeClr>
          </a:solidFill>
        </p:spPr>
        <p:txBody>
          <a:bodyPr lIns="144000" tIns="108000" rIns="108000" bIns="108000"/>
          <a:lstStyle>
            <a:lvl1pPr>
              <a:defRPr sz="2400">
                <a:latin typeface="+mj-lt"/>
              </a:defRPr>
            </a:lvl1pPr>
          </a:lstStyle>
          <a:p>
            <a:pPr lvl="0"/>
            <a:r>
              <a:rPr lang="en-US"/>
              <a:t>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mj-lt"/>
              </a:defRPr>
            </a:lvl1pPr>
          </a:lstStyle>
          <a:p>
            <a:r>
              <a:rPr lang="en-US"/>
              <a:t>Click icon to add picture</a:t>
            </a:r>
            <a:endParaRPr lang="da-DK" dirty="0"/>
          </a:p>
        </p:txBody>
      </p:sp>
      <p:sp>
        <p:nvSpPr>
          <p:cNvPr id="12"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4423866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9" name="Table Placeholder 8"/>
          <p:cNvSpPr>
            <a:spLocks noGrp="1"/>
          </p:cNvSpPr>
          <p:nvPr>
            <p:ph type="tbl" sz="quarter" idx="13"/>
          </p:nvPr>
        </p:nvSpPr>
        <p:spPr>
          <a:xfrm>
            <a:off x="550863" y="1844675"/>
            <a:ext cx="10298112" cy="3600450"/>
          </a:xfrm>
        </p:spPr>
        <p:txBody>
          <a:bodyPr/>
          <a:lstStyle/>
          <a:p>
            <a:r>
              <a:rPr lang="en-US"/>
              <a:t>Click icon to add table</a:t>
            </a:r>
            <a:endParaRPr lang="da-DK"/>
          </a:p>
        </p:txBody>
      </p:sp>
      <p:graphicFrame>
        <p:nvGraphicFramePr>
          <p:cNvPr id="10" name="Table 9"/>
          <p:cNvGraphicFramePr>
            <a:graphicFrameLocks noGrp="1"/>
          </p:cNvGraphicFramePr>
          <p:nvPr userDrawn="1">
            <p:extLst>
              <p:ext uri="{D42A27DB-BD31-4B8C-83A1-F6EECF244321}">
                <p14:modId xmlns:p14="http://schemas.microsoft.com/office/powerpoint/2010/main" val="2500032465"/>
              </p:ext>
            </p:extLst>
          </p:nvPr>
        </p:nvGraphicFramePr>
        <p:xfrm>
          <a:off x="342000" y="1268412"/>
          <a:ext cx="11519451" cy="4897437"/>
        </p:xfrm>
        <a:graphic>
          <a:graphicData uri="http://schemas.openxmlformats.org/drawingml/2006/table">
            <a:tbl>
              <a:tblPr firstRow="1" bandRow="1">
                <a:tableStyleId>{5C22544A-7EE6-4342-B048-85BDC9FD1C3A}</a:tableStyleId>
              </a:tblPr>
              <a:tblGrid>
                <a:gridCol w="3839817">
                  <a:extLst>
                    <a:ext uri="{9D8B030D-6E8A-4147-A177-3AD203B41FA5}">
                      <a16:colId xmlns:a16="http://schemas.microsoft.com/office/drawing/2014/main" val="20000"/>
                    </a:ext>
                  </a:extLst>
                </a:gridCol>
                <a:gridCol w="3839817">
                  <a:extLst>
                    <a:ext uri="{9D8B030D-6E8A-4147-A177-3AD203B41FA5}">
                      <a16:colId xmlns:a16="http://schemas.microsoft.com/office/drawing/2014/main" val="20001"/>
                    </a:ext>
                  </a:extLst>
                </a:gridCol>
                <a:gridCol w="3839817">
                  <a:extLst>
                    <a:ext uri="{9D8B030D-6E8A-4147-A177-3AD203B41FA5}">
                      <a16:colId xmlns:a16="http://schemas.microsoft.com/office/drawing/2014/main" val="20002"/>
                    </a:ext>
                  </a:extLst>
                </a:gridCol>
              </a:tblGrid>
              <a:tr h="827009">
                <a:tc>
                  <a:txBody>
                    <a:bodyPr/>
                    <a:lstStyle/>
                    <a:p>
                      <a:endParaRPr lang="da-DK" sz="2400" dirty="0">
                        <a:latin typeface="+mj-lt"/>
                      </a:endParaRPr>
                    </a:p>
                  </a:txBody>
                  <a:tcPr>
                    <a:solidFill>
                      <a:schemeClr val="accent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a-DK" sz="2400" b="1" kern="1200" dirty="0">
                        <a:solidFill>
                          <a:schemeClr val="lt1"/>
                        </a:solidFill>
                        <a:latin typeface="+mj-lt"/>
                        <a:ea typeface="+mn-ea"/>
                        <a:cs typeface="+mn-cs"/>
                      </a:endParaRPr>
                    </a:p>
                    <a:p>
                      <a:endParaRPr lang="da-DK" sz="2000" dirty="0">
                        <a:latin typeface="+mj-lt"/>
                      </a:endParaRPr>
                    </a:p>
                  </a:txBody>
                  <a:tcPr>
                    <a:solidFill>
                      <a:schemeClr val="accent2"/>
                    </a:solidFill>
                  </a:tcPr>
                </a:tc>
                <a:tc>
                  <a:txBody>
                    <a:bodyPr/>
                    <a:lstStyle/>
                    <a:p>
                      <a:endParaRPr lang="da-DK" sz="2000" dirty="0">
                        <a:latin typeface="+mj-lt"/>
                      </a:endParaRPr>
                    </a:p>
                  </a:txBody>
                  <a:tcPr>
                    <a:solidFill>
                      <a:schemeClr val="accent3"/>
                    </a:solidFill>
                  </a:tcPr>
                </a:tc>
                <a:extLst>
                  <a:ext uri="{0D108BD9-81ED-4DB2-BD59-A6C34878D82A}">
                    <a16:rowId xmlns:a16="http://schemas.microsoft.com/office/drawing/2014/main" val="10000"/>
                  </a:ext>
                </a:extLst>
              </a:tr>
              <a:tr h="4070428">
                <a:tc>
                  <a:txBody>
                    <a:bodyPr/>
                    <a:lstStyle/>
                    <a:p>
                      <a:endParaRPr lang="da-DK" sz="1800" dirty="0">
                        <a:latin typeface="+mj-lt"/>
                      </a:endParaRPr>
                    </a:p>
                  </a:txBody>
                  <a:tcPr/>
                </a:tc>
                <a:tc>
                  <a:txBody>
                    <a:bodyPr/>
                    <a:lstStyle/>
                    <a:p>
                      <a:endParaRPr lang="da-DK" sz="1800" dirty="0">
                        <a:latin typeface="+mj-lt"/>
                      </a:endParaRPr>
                    </a:p>
                  </a:txBody>
                  <a:tcPr/>
                </a:tc>
                <a:tc>
                  <a:txBody>
                    <a:bodyPr/>
                    <a:lstStyle/>
                    <a:p>
                      <a:endParaRPr lang="da-DK" sz="1800" dirty="0">
                        <a:latin typeface="+mj-lt"/>
                      </a:endParaRPr>
                    </a:p>
                  </a:txBody>
                  <a:tcPr/>
                </a:tc>
                <a:extLst>
                  <a:ext uri="{0D108BD9-81ED-4DB2-BD59-A6C34878D82A}">
                    <a16:rowId xmlns:a16="http://schemas.microsoft.com/office/drawing/2014/main" val="10001"/>
                  </a:ext>
                </a:extLst>
              </a:tr>
            </a:tbl>
          </a:graphicData>
        </a:graphic>
      </p:graphicFrame>
      <p:sp>
        <p:nvSpPr>
          <p:cNvPr id="8"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3651205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5615434" cy="4823866"/>
          </a:xfrm>
          <a:solidFill>
            <a:schemeClr val="accent1"/>
          </a:solidFill>
        </p:spPr>
        <p:txBody>
          <a:bodyPr/>
          <a:lstStyle>
            <a:lvl1pPr marL="342900" indent="-342900">
              <a:buFont typeface="Arial" panose="020B0604020202020204" pitchFamily="34" charset="0"/>
              <a:buChar cha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9" name="Text Placeholder 6"/>
          <p:cNvSpPr>
            <a:spLocks noGrp="1"/>
          </p:cNvSpPr>
          <p:nvPr>
            <p:ph type="body" sz="quarter" idx="14"/>
          </p:nvPr>
        </p:nvSpPr>
        <p:spPr>
          <a:xfrm>
            <a:off x="6245768" y="1365733"/>
            <a:ext cx="5615434" cy="4823866"/>
          </a:xfrm>
          <a:solidFill>
            <a:schemeClr val="accent6"/>
          </a:solidFill>
        </p:spPr>
        <p:txBody>
          <a:bodyPr/>
          <a:lstStyle>
            <a:lvl1pPr marL="342900" indent="-342900">
              <a:buFont typeface="Arial" panose="020B0604020202020204" pitchFamily="34" charset="0"/>
              <a:buChar cha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86759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for vide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6"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
        <p:nvSpPr>
          <p:cNvPr id="7" name="Text Placeholder 6"/>
          <p:cNvSpPr>
            <a:spLocks noGrp="1"/>
          </p:cNvSpPr>
          <p:nvPr>
            <p:ph type="body" sz="quarter" idx="13"/>
          </p:nvPr>
        </p:nvSpPr>
        <p:spPr>
          <a:xfrm>
            <a:off x="336550" y="1412875"/>
            <a:ext cx="11518900" cy="2447925"/>
          </a:xfrm>
          <a:solidFill>
            <a:schemeClr val="accent1"/>
          </a:solidFill>
        </p:spPr>
        <p:txBody>
          <a:bodyPr/>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9" name="Picture Placeholder 8"/>
          <p:cNvSpPr>
            <a:spLocks noGrp="1"/>
          </p:cNvSpPr>
          <p:nvPr>
            <p:ph type="pic" sz="quarter" idx="14"/>
          </p:nvPr>
        </p:nvSpPr>
        <p:spPr>
          <a:xfrm>
            <a:off x="336550" y="4076700"/>
            <a:ext cx="11518900" cy="2089150"/>
          </a:xfrm>
        </p:spPr>
        <p:txBody>
          <a:bodyPr/>
          <a:lstStyle>
            <a:lvl1pPr>
              <a:defRPr sz="20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2669404246"/>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Picture Placeholder 6"/>
          <p:cNvSpPr>
            <a:spLocks noGrp="1"/>
          </p:cNvSpPr>
          <p:nvPr>
            <p:ph type="pic" sz="quarter" idx="13"/>
          </p:nvPr>
        </p:nvSpPr>
        <p:spPr>
          <a:xfrm>
            <a:off x="336550" y="1340769"/>
            <a:ext cx="3527202" cy="2664296"/>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Picture Placeholder 6"/>
          <p:cNvSpPr>
            <a:spLocks noGrp="1"/>
          </p:cNvSpPr>
          <p:nvPr>
            <p:ph type="pic" sz="quarter" idx="14"/>
          </p:nvPr>
        </p:nvSpPr>
        <p:spPr>
          <a:xfrm>
            <a:off x="4332399" y="1340768"/>
            <a:ext cx="3527202" cy="266429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1" name="Picture Placeholder 6"/>
          <p:cNvSpPr>
            <a:spLocks noGrp="1"/>
          </p:cNvSpPr>
          <p:nvPr>
            <p:ph type="pic" sz="quarter" idx="15"/>
          </p:nvPr>
        </p:nvSpPr>
        <p:spPr>
          <a:xfrm>
            <a:off x="8328249" y="1340768"/>
            <a:ext cx="3527202" cy="266429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3" name="Text Placeholder 12"/>
          <p:cNvSpPr>
            <a:spLocks noGrp="1"/>
          </p:cNvSpPr>
          <p:nvPr>
            <p:ph type="body" sz="quarter" idx="16"/>
          </p:nvPr>
        </p:nvSpPr>
        <p:spPr>
          <a:xfrm>
            <a:off x="336550" y="4149725"/>
            <a:ext cx="3527425" cy="1150938"/>
          </a:xfrm>
          <a:solidFill>
            <a:schemeClr val="accent6"/>
          </a:solidFill>
        </p:spPr>
        <p:txBody>
          <a:bodyPr/>
          <a:lstStyle>
            <a:lvl1pPr>
              <a:defRPr>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4" name="Text Placeholder 12"/>
          <p:cNvSpPr>
            <a:spLocks noGrp="1"/>
          </p:cNvSpPr>
          <p:nvPr>
            <p:ph type="body" sz="quarter" idx="17"/>
          </p:nvPr>
        </p:nvSpPr>
        <p:spPr>
          <a:xfrm>
            <a:off x="4332399" y="4149725"/>
            <a:ext cx="3527425" cy="1150938"/>
          </a:xfrm>
          <a:solidFill>
            <a:schemeClr val="accent2"/>
          </a:solidFill>
        </p:spPr>
        <p:txBody>
          <a:bodyPr/>
          <a:lstStyle>
            <a:lvl1pPr>
              <a:defRPr>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5" name="Text Placeholder 12"/>
          <p:cNvSpPr>
            <a:spLocks noGrp="1"/>
          </p:cNvSpPr>
          <p:nvPr>
            <p:ph type="body" sz="quarter" idx="18"/>
          </p:nvPr>
        </p:nvSpPr>
        <p:spPr>
          <a:xfrm>
            <a:off x="8328026" y="4149725"/>
            <a:ext cx="3527425" cy="1150938"/>
          </a:xfrm>
          <a:solidFill>
            <a:schemeClr val="accent1"/>
          </a:solidFill>
        </p:spPr>
        <p:txBody>
          <a:bodyPr/>
          <a:lstStyle>
            <a:lvl1pPr>
              <a:defRPr>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1"/>
          <p:cNvSpPr>
            <a:spLocks noGrp="1"/>
          </p:cNvSpPr>
          <p:nvPr>
            <p:ph type="body" sz="quarter" idx="19"/>
          </p:nvPr>
        </p:nvSpPr>
        <p:spPr>
          <a:xfrm>
            <a:off x="336550" y="5445125"/>
            <a:ext cx="11518900" cy="720725"/>
          </a:xfrm>
          <a:solidFill>
            <a:schemeClr val="accent4"/>
          </a:solidFill>
        </p:spPr>
        <p:txBody>
          <a:bodyPr anchor="ctr" anchorCtr="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2555934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5543426" cy="4823866"/>
          </a:xfrm>
          <a:solidFill>
            <a:schemeClr val="accent1"/>
          </a:solidFill>
        </p:spPr>
        <p:txBody>
          <a:bodyPr/>
          <a:lstStyle>
            <a:lvl1pPr marL="0" indent="0">
              <a:buFontTx/>
              <a:buNone/>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8" name="Picture Placeholder 7"/>
          <p:cNvSpPr>
            <a:spLocks noGrp="1"/>
          </p:cNvSpPr>
          <p:nvPr>
            <p:ph type="pic" sz="quarter" idx="14"/>
          </p:nvPr>
        </p:nvSpPr>
        <p:spPr>
          <a:xfrm>
            <a:off x="6312024" y="1340892"/>
            <a:ext cx="5543427" cy="4824412"/>
          </a:xfrm>
        </p:spPr>
        <p:txBody>
          <a:bodyPr/>
          <a:lstStyle>
            <a:lvl1pPr>
              <a:defRPr sz="24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394024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6"/>
          <p:cNvSpPr>
            <a:spLocks noGrp="1"/>
          </p:cNvSpPr>
          <p:nvPr>
            <p:ph type="body" sz="quarter" idx="13"/>
          </p:nvPr>
        </p:nvSpPr>
        <p:spPr>
          <a:xfrm>
            <a:off x="336550" y="1341438"/>
            <a:ext cx="7847682" cy="4823866"/>
          </a:xfrm>
          <a:solidFill>
            <a:schemeClr val="accent4"/>
          </a:solidFill>
        </p:spPr>
        <p:txBody>
          <a:bodyPr/>
          <a:lstStyle>
            <a:lvl1pPr marL="342900" indent="-342900">
              <a:buFont typeface="Arial" panose="020B0604020202020204" pitchFamily="34" charset="0"/>
              <a:buChar cha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8" name="Picture Placeholder 7"/>
          <p:cNvSpPr>
            <a:spLocks noGrp="1"/>
          </p:cNvSpPr>
          <p:nvPr>
            <p:ph type="pic" sz="quarter" idx="14"/>
          </p:nvPr>
        </p:nvSpPr>
        <p:spPr>
          <a:xfrm>
            <a:off x="8472264" y="1340892"/>
            <a:ext cx="3383187" cy="2232124"/>
          </a:xfrm>
        </p:spPr>
        <p:txBody>
          <a:bodyPr/>
          <a:lstStyle>
            <a:lvl1pPr>
              <a:defRPr sz="20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9" name="Picture Placeholder 7"/>
          <p:cNvSpPr>
            <a:spLocks noGrp="1"/>
          </p:cNvSpPr>
          <p:nvPr>
            <p:ph type="pic" sz="quarter" idx="15"/>
          </p:nvPr>
        </p:nvSpPr>
        <p:spPr>
          <a:xfrm>
            <a:off x="8470524" y="3933180"/>
            <a:ext cx="3383187" cy="2232124"/>
          </a:xfrm>
        </p:spPr>
        <p:txBody>
          <a:bodyPr/>
          <a:lstStyle>
            <a:lvl1pPr>
              <a:defRPr sz="2000">
                <a:latin typeface="+mn-lt"/>
                <a:ea typeface="Verdana" panose="020B0604030504040204" pitchFamily="34" charset="0"/>
                <a:cs typeface="Verdana" panose="020B0604030504040204" pitchFamily="34" charset="0"/>
              </a:defRPr>
            </a:lvl1pPr>
          </a:lstStyle>
          <a:p>
            <a:r>
              <a:rPr lang="en-US"/>
              <a:t>Click icon to add picture</a:t>
            </a:r>
            <a:endParaRPr lang="da-DK" dirty="0"/>
          </a:p>
        </p:txBody>
      </p:sp>
    </p:spTree>
    <p:extLst>
      <p:ext uri="{BB962C8B-B14F-4D97-AF65-F5344CB8AC3E}">
        <p14:creationId xmlns:p14="http://schemas.microsoft.com/office/powerpoint/2010/main" val="2051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7" name="Text Placeholder 2"/>
          <p:cNvSpPr>
            <a:spLocks noGrp="1"/>
          </p:cNvSpPr>
          <p:nvPr>
            <p:ph type="subTitle" idx="1"/>
          </p:nvPr>
        </p:nvSpPr>
        <p:spPr>
          <a:xfrm>
            <a:off x="508000" y="3644900"/>
            <a:ext cx="3211736" cy="622300"/>
          </a:xfrm>
        </p:spPr>
        <p:txBody>
          <a:bodyPr/>
          <a:lstStyle>
            <a:lvl1pPr>
              <a:defRPr sz="1400" i="1" smtClean="0">
                <a:solidFill>
                  <a:srgbClr val="7F7F7F"/>
                </a:solidFill>
                <a:latin typeface="+mn-lt"/>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userDrawn="1"/>
        </p:nvPicPr>
        <p:blipFill>
          <a:blip r:embed="rId2"/>
          <a:srcRect/>
          <a:stretch>
            <a:fillRect/>
          </a:stretch>
        </p:blipFill>
        <p:spPr bwMode="auto">
          <a:xfrm>
            <a:off x="9336360" y="3170239"/>
            <a:ext cx="2011684" cy="619507"/>
          </a:xfrm>
          <a:prstGeom prst="rect">
            <a:avLst/>
          </a:prstGeom>
          <a:noFill/>
        </p:spPr>
      </p:pic>
      <p:sp>
        <p:nvSpPr>
          <p:cNvPr id="11"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noProof="0" dirty="0"/>
              <a:t>Click to edit Master title style</a:t>
            </a:r>
            <a:endParaRPr lang="da-DK" noProof="0" dirty="0"/>
          </a:p>
        </p:txBody>
      </p:sp>
    </p:spTree>
    <p:extLst>
      <p:ext uri="{BB962C8B-B14F-4D97-AF65-F5344CB8AC3E}">
        <p14:creationId xmlns:p14="http://schemas.microsoft.com/office/powerpoint/2010/main" val="418272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14"/>
          <p:cNvSpPr txBox="1">
            <a:spLocks noGrp="1"/>
          </p:cNvSpPr>
          <p:nvPr>
            <p:ph type="body" idx="1"/>
          </p:nvPr>
        </p:nvSpPr>
        <p:spPr>
          <a:xfrm>
            <a:off x="609600" y="1600201"/>
            <a:ext cx="10972800" cy="49675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sldNum" idx="12"/>
          </p:nvPr>
        </p:nvSpPr>
        <p:spPr>
          <a:xfrm>
            <a:off x="11409055" y="6333134"/>
            <a:ext cx="7315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rtl val="0"/>
              </a:defRPr>
            </a:lvl1pPr>
          </a:lstStyle>
          <a:p>
            <a:pPr>
              <a:buClr>
                <a:schemeClr val="dk1"/>
              </a:buClr>
              <a:buSzPct val="25000"/>
            </a:pPr>
            <a:fld id="{00000000-1234-1234-1234-123412341234}" type="slidenum">
              <a:rPr lang="en" smtClean="0"/>
              <a:pPr>
                <a:buClr>
                  <a:schemeClr val="dk1"/>
                </a:buClr>
                <a:buSzPct val="25000"/>
              </a:pPr>
              <a:t>‹#›</a:t>
            </a:fld>
            <a:endParaRPr lang="en"/>
          </a:p>
        </p:txBody>
      </p:sp>
    </p:spTree>
    <p:extLst>
      <p:ext uri="{BB962C8B-B14F-4D97-AF65-F5344CB8AC3E}">
        <p14:creationId xmlns:p14="http://schemas.microsoft.com/office/powerpoint/2010/main" val="3574373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Arial" pitchFamily="34" charset="0"/>
              <a:buChar char="•"/>
              <a:defRPr/>
            </a:lvl3pPr>
            <a:lvl4pPr marL="280800" indent="1588">
              <a:defRPr/>
            </a:lvl4pPr>
            <a:lvl5pPr marL="561600" indent="-277200">
              <a:buFont typeface="Arial"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10"/>
          </p:nvPr>
        </p:nvSpPr>
        <p:spPr>
          <a:ln/>
        </p:spPr>
        <p:txBody>
          <a:bodyPr/>
          <a:lstStyle>
            <a:lvl1pPr>
              <a:defRPr/>
            </a:lvl1pPr>
          </a:lstStyle>
          <a:p>
            <a:fld id="{B4987424-AC36-4845-A525-A9BB85577D4C}" type="datetime6">
              <a:rPr lang="da-DK" smtClean="0"/>
              <a:t>25.1.2019</a:t>
            </a:fld>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a:ln/>
        </p:spPr>
        <p:txBody>
          <a:bodyPr/>
          <a:lstStyle>
            <a:lvl1pPr>
              <a:defRPr/>
            </a:lvl1pPr>
          </a:lstStyle>
          <a:p>
            <a:r>
              <a:rPr lang="da-DK"/>
              <a:t>Slide </a:t>
            </a:r>
            <a:fld id="{528F685B-0DF0-4F2F-8B83-33C056DD4FD2}" type="slidenum">
              <a:rPr lang="da-DK" smtClean="0"/>
              <a:pPr/>
              <a:t>‹#›</a:t>
            </a:fld>
            <a:endParaRPr lang="da-DK"/>
          </a:p>
        </p:txBody>
      </p:sp>
      <p:grpSp>
        <p:nvGrpSpPr>
          <p:cNvPr id="15" name="Group 14"/>
          <p:cNvGrpSpPr/>
          <p:nvPr userDrawn="1"/>
        </p:nvGrpSpPr>
        <p:grpSpPr>
          <a:xfrm>
            <a:off x="-2229224" y="1333308"/>
            <a:ext cx="2134144" cy="1538069"/>
            <a:chOff x="-1692696" y="832764"/>
            <a:chExt cx="1600608" cy="1538069"/>
          </a:xfrm>
        </p:grpSpPr>
        <p:sp>
          <p:nvSpPr>
            <p:cNvPr id="9" name="TextBox 8"/>
            <p:cNvSpPr txBox="1"/>
            <p:nvPr userDrawn="1"/>
          </p:nvSpPr>
          <p:spPr>
            <a:xfrm>
              <a:off x="-1692696" y="832764"/>
              <a:ext cx="1600608" cy="1115690"/>
            </a:xfrm>
            <a:prstGeom prst="rect">
              <a:avLst/>
            </a:prstGeom>
            <a:noFill/>
          </p:spPr>
          <p:txBody>
            <a:bodyPr wrap="square" lIns="0" tIns="0" rIns="0" bIns="0" rtlCol="0">
              <a:spAutoFit/>
            </a:bodyPr>
            <a:lstStyle/>
            <a:p>
              <a:pPr algn="r"/>
              <a:r>
                <a:rPr lang="da-DK" sz="1000" dirty="0">
                  <a:solidFill>
                    <a:srgbClr val="FFFFFF"/>
                  </a:solidFill>
                  <a:latin typeface="Arial" pitchFamily="34" charset="0"/>
                  <a:cs typeface="Arial" pitchFamily="34" charset="0"/>
                </a:rPr>
                <a:t>Level 1: Underoverskrift</a:t>
              </a:r>
            </a:p>
            <a:p>
              <a:pPr algn="r"/>
              <a:r>
                <a:rPr lang="da-DK" sz="1000" dirty="0" err="1">
                  <a:solidFill>
                    <a:srgbClr val="FFFFFF"/>
                  </a:solidFill>
                  <a:latin typeface="Arial" pitchFamily="34" charset="0"/>
                  <a:cs typeface="Arial" pitchFamily="34" charset="0"/>
                </a:rPr>
                <a:t>Level</a:t>
              </a:r>
              <a:r>
                <a:rPr lang="da-DK" sz="1000" dirty="0">
                  <a:solidFill>
                    <a:srgbClr val="FFFFFF"/>
                  </a:solidFill>
                  <a:latin typeface="Arial" pitchFamily="34" charset="0"/>
                  <a:cs typeface="Arial" pitchFamily="34" charset="0"/>
                </a:rPr>
                <a:t> 2: Brødtekst</a:t>
              </a:r>
            </a:p>
            <a:p>
              <a:pPr algn="r"/>
              <a:r>
                <a:rPr lang="da-DK" sz="1000" dirty="0" err="1">
                  <a:solidFill>
                    <a:srgbClr val="FFFFFF"/>
                  </a:solidFill>
                  <a:latin typeface="Arial" pitchFamily="34" charset="0"/>
                  <a:cs typeface="Arial" pitchFamily="34" charset="0"/>
                </a:rPr>
                <a:t>Level</a:t>
              </a:r>
              <a:r>
                <a:rPr lang="da-DK" sz="1000" dirty="0">
                  <a:solidFill>
                    <a:srgbClr val="FFFFFF"/>
                  </a:solidFill>
                  <a:latin typeface="Arial" pitchFamily="34" charset="0"/>
                  <a:cs typeface="Arial" pitchFamily="34" charset="0"/>
                </a:rPr>
                <a:t> 3: </a:t>
              </a:r>
              <a:r>
                <a:rPr lang="da-DK" sz="1000" dirty="0" err="1">
                  <a:solidFill>
                    <a:srgbClr val="FFFFFF"/>
                  </a:solidFill>
                  <a:latin typeface="Arial" pitchFamily="34" charset="0"/>
                  <a:cs typeface="Arial" pitchFamily="34" charset="0"/>
                </a:rPr>
                <a:t>Bulletbrødtekst</a:t>
              </a:r>
              <a:endParaRPr lang="da-DK" sz="1000" dirty="0">
                <a:solidFill>
                  <a:srgbClr val="FFFFFF"/>
                </a:solidFill>
                <a:latin typeface="Arial" pitchFamily="34" charset="0"/>
                <a:cs typeface="Arial" pitchFamily="34" charset="0"/>
              </a:endParaRPr>
            </a:p>
            <a:p>
              <a:pPr algn="r"/>
              <a:r>
                <a:rPr lang="da-DK" sz="1000" dirty="0" err="1">
                  <a:solidFill>
                    <a:srgbClr val="FFFFFF"/>
                  </a:solidFill>
                  <a:latin typeface="Arial" pitchFamily="34" charset="0"/>
                  <a:cs typeface="Arial" pitchFamily="34" charset="0"/>
                </a:rPr>
                <a:t>Level</a:t>
              </a:r>
              <a:r>
                <a:rPr lang="da-DK" sz="1000" dirty="0">
                  <a:solidFill>
                    <a:srgbClr val="FFFFFF"/>
                  </a:solidFill>
                  <a:latin typeface="Arial" pitchFamily="34" charset="0"/>
                  <a:cs typeface="Arial" pitchFamily="34" charset="0"/>
                </a:rPr>
                <a:t> 4: som </a:t>
              </a:r>
              <a:r>
                <a:rPr lang="da-DK" sz="1000" dirty="0" err="1">
                  <a:solidFill>
                    <a:srgbClr val="FFFFFF"/>
                  </a:solidFill>
                  <a:latin typeface="Arial" pitchFamily="34" charset="0"/>
                  <a:cs typeface="Arial" pitchFamily="34" charset="0"/>
                </a:rPr>
                <a:t>level</a:t>
              </a:r>
              <a:r>
                <a:rPr lang="da-DK" sz="1000" dirty="0">
                  <a:solidFill>
                    <a:srgbClr val="FFFFFF"/>
                  </a:solidFill>
                  <a:latin typeface="Arial" pitchFamily="34" charset="0"/>
                  <a:cs typeface="Arial" pitchFamily="34" charset="0"/>
                </a:rPr>
                <a:t> 3 men uden </a:t>
              </a:r>
              <a:r>
                <a:rPr lang="da-DK" sz="1000" dirty="0" err="1">
                  <a:solidFill>
                    <a:srgbClr val="FFFFFF"/>
                  </a:solidFill>
                  <a:latin typeface="Arial" pitchFamily="34" charset="0"/>
                  <a:cs typeface="Arial" pitchFamily="34" charset="0"/>
                </a:rPr>
                <a:t>bullet</a:t>
              </a:r>
              <a:endParaRPr lang="da-DK" sz="1000" dirty="0">
                <a:solidFill>
                  <a:srgbClr val="FFFFFF"/>
                </a:solidFill>
                <a:latin typeface="Arial" pitchFamily="34" charset="0"/>
                <a:cs typeface="Arial" pitchFamily="34" charset="0"/>
              </a:endParaRPr>
            </a:p>
            <a:p>
              <a:pPr algn="r">
                <a:lnSpc>
                  <a:spcPts val="1300"/>
                </a:lnSpc>
              </a:pPr>
              <a:r>
                <a:rPr lang="da-DK" sz="1000" dirty="0">
                  <a:solidFill>
                    <a:srgbClr val="FFFFFF"/>
                  </a:solidFill>
                  <a:latin typeface="Arial" pitchFamily="34" charset="0"/>
                  <a:cs typeface="Arial" pitchFamily="34" charset="0"/>
                </a:rPr>
                <a:t>For at skifte niveau, klik på ’forøge listeniveau’</a:t>
              </a:r>
            </a:p>
            <a:p>
              <a:pPr algn="r">
                <a:lnSpc>
                  <a:spcPts val="1300"/>
                </a:lnSpc>
              </a:pPr>
              <a:r>
                <a:rPr lang="da-DK" sz="1000" dirty="0">
                  <a:solidFill>
                    <a:srgbClr val="FFFFFF"/>
                  </a:solidFill>
                  <a:latin typeface="Arial" pitchFamily="34" charset="0"/>
                  <a:cs typeface="Arial" pitchFamily="34" charset="0"/>
                </a:rPr>
                <a:t> eller ’mindske listeniveau’</a:t>
              </a:r>
            </a:p>
          </p:txBody>
        </p:sp>
        <p:pic>
          <p:nvPicPr>
            <p:cNvPr id="21" name="Picture 51"/>
            <p:cNvPicPr>
              <a:picLocks noChangeAspect="1" noChangeArrowheads="1"/>
            </p:cNvPicPr>
            <p:nvPr userDrawn="1"/>
          </p:nvPicPr>
          <p:blipFill>
            <a:blip r:embed="rId2" cstate="print"/>
            <a:srcRect/>
            <a:stretch>
              <a:fillRect/>
            </a:stretch>
          </p:blipFill>
          <p:spPr bwMode="auto">
            <a:xfrm>
              <a:off x="-640936" y="2113658"/>
              <a:ext cx="504825" cy="257175"/>
            </a:xfrm>
            <a:prstGeom prst="rect">
              <a:avLst/>
            </a:prstGeom>
            <a:noFill/>
            <a:ln w="9525">
              <a:noFill/>
              <a:miter lim="800000"/>
              <a:headEnd/>
              <a:tailEnd/>
            </a:ln>
            <a:effectLst/>
          </p:spPr>
        </p:pic>
      </p:grpSp>
      <p:sp>
        <p:nvSpPr>
          <p:cNvPr id="16" name="Title 15"/>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249435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image an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2" name="Text Placeholder 10"/>
          <p:cNvSpPr>
            <a:spLocks noGrp="1"/>
          </p:cNvSpPr>
          <p:nvPr>
            <p:ph type="body" sz="quarter" idx="14"/>
          </p:nvPr>
        </p:nvSpPr>
        <p:spPr>
          <a:xfrm>
            <a:off x="6249388" y="3860800"/>
            <a:ext cx="5616575" cy="2305050"/>
          </a:xfrm>
          <a:solidFill>
            <a:schemeClr val="accent2"/>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0"/>
          <p:cNvSpPr>
            <a:spLocks noGrp="1"/>
          </p:cNvSpPr>
          <p:nvPr>
            <p:ph type="body" sz="quarter" idx="13"/>
          </p:nvPr>
        </p:nvSpPr>
        <p:spPr>
          <a:xfrm>
            <a:off x="342000" y="3860800"/>
            <a:ext cx="5607203" cy="2305050"/>
          </a:xfrm>
          <a:solidFill>
            <a:schemeClr val="accent1"/>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560373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8" name="Picture Placeholder 16"/>
          <p:cNvSpPr>
            <a:spLocks noGrp="1"/>
          </p:cNvSpPr>
          <p:nvPr>
            <p:ph type="pic" sz="quarter" idx="16"/>
          </p:nvPr>
        </p:nvSpPr>
        <p:spPr>
          <a:xfrm>
            <a:off x="6258913" y="1276540"/>
            <a:ext cx="560705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0" name="Title 1"/>
          <p:cNvSpPr>
            <a:spLocks noGrp="1"/>
          </p:cNvSpPr>
          <p:nvPr>
            <p:ph type="title"/>
          </p:nvPr>
        </p:nvSpPr>
        <p:spPr>
          <a:xfrm>
            <a:off x="336000" y="260350"/>
            <a:ext cx="11521038" cy="8555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da-DK" dirty="0"/>
          </a:p>
        </p:txBody>
      </p:sp>
    </p:spTree>
    <p:extLst>
      <p:ext uri="{BB962C8B-B14F-4D97-AF65-F5344CB8AC3E}">
        <p14:creationId xmlns:p14="http://schemas.microsoft.com/office/powerpoint/2010/main" val="3894190777"/>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 pics an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3663380" cy="2305050"/>
          </a:xfrm>
          <a:solidFill>
            <a:schemeClr val="accent4"/>
          </a:solidFill>
        </p:spPr>
        <p:txBody>
          <a:bodyPr lIns="108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2"/>
          </a:solidFill>
        </p:spPr>
        <p:txBody>
          <a:bodyPr lIns="108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5" name="Picture Placeholder 16"/>
          <p:cNvSpPr>
            <a:spLocks noGrp="1"/>
          </p:cNvSpPr>
          <p:nvPr>
            <p:ph type="pic" sz="quarter" idx="17"/>
          </p:nvPr>
        </p:nvSpPr>
        <p:spPr>
          <a:xfrm>
            <a:off x="4268924"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6" name="Text Placeholder 10"/>
          <p:cNvSpPr>
            <a:spLocks noGrp="1"/>
          </p:cNvSpPr>
          <p:nvPr>
            <p:ph type="body" sz="quarter" idx="18"/>
          </p:nvPr>
        </p:nvSpPr>
        <p:spPr>
          <a:xfrm>
            <a:off x="8193208" y="3860800"/>
            <a:ext cx="3663380" cy="2305050"/>
          </a:xfrm>
          <a:solidFill>
            <a:schemeClr val="accent1"/>
          </a:solidFill>
        </p:spPr>
        <p:txBody>
          <a:bodyPr lIns="108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9" name="Picture Placeholder 16"/>
          <p:cNvSpPr>
            <a:spLocks noGrp="1"/>
          </p:cNvSpPr>
          <p:nvPr>
            <p:ph type="pic" sz="quarter" idx="19"/>
          </p:nvPr>
        </p:nvSpPr>
        <p:spPr>
          <a:xfrm>
            <a:off x="819336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2" name="Title 1"/>
          <p:cNvSpPr>
            <a:spLocks noGrp="1"/>
          </p:cNvSpPr>
          <p:nvPr>
            <p:ph type="title"/>
          </p:nvPr>
        </p:nvSpPr>
        <p:spPr>
          <a:xfrm>
            <a:off x="336000" y="260350"/>
            <a:ext cx="11521038" cy="8555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da-DK" dirty="0"/>
          </a:p>
        </p:txBody>
      </p:sp>
    </p:spTree>
    <p:extLst>
      <p:ext uri="{BB962C8B-B14F-4D97-AF65-F5344CB8AC3E}">
        <p14:creationId xmlns:p14="http://schemas.microsoft.com/office/powerpoint/2010/main" val="128100663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pics and one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11511115" cy="2305050"/>
          </a:xfrm>
          <a:solidFill>
            <a:schemeClr val="accent4"/>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5" name="Picture Placeholder 16"/>
          <p:cNvSpPr>
            <a:spLocks noGrp="1"/>
          </p:cNvSpPr>
          <p:nvPr>
            <p:ph type="pic" sz="quarter" idx="17"/>
          </p:nvPr>
        </p:nvSpPr>
        <p:spPr>
          <a:xfrm>
            <a:off x="4268924"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9" name="Picture Placeholder 16"/>
          <p:cNvSpPr>
            <a:spLocks noGrp="1"/>
          </p:cNvSpPr>
          <p:nvPr>
            <p:ph type="pic" sz="quarter" idx="19"/>
          </p:nvPr>
        </p:nvSpPr>
        <p:spPr>
          <a:xfrm>
            <a:off x="8193360" y="1268413"/>
            <a:ext cx="3663280"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1"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75055438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pic and three text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58124"/>
            <a:ext cx="3663380" cy="2305050"/>
          </a:xfrm>
          <a:solidFill>
            <a:schemeClr val="tx2"/>
          </a:solidFill>
        </p:spPr>
        <p:txBody>
          <a:bodyPr lIns="144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14" name="Text Placeholder 10"/>
          <p:cNvSpPr>
            <a:spLocks noGrp="1"/>
          </p:cNvSpPr>
          <p:nvPr>
            <p:ph type="body" sz="quarter" idx="16"/>
          </p:nvPr>
        </p:nvSpPr>
        <p:spPr>
          <a:xfrm>
            <a:off x="4268772" y="3860800"/>
            <a:ext cx="3663380" cy="2305050"/>
          </a:xfrm>
          <a:solidFill>
            <a:schemeClr val="accent1"/>
          </a:solidFill>
        </p:spPr>
        <p:txBody>
          <a:bodyPr lIns="144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6" name="Text Placeholder 10"/>
          <p:cNvSpPr>
            <a:spLocks noGrp="1"/>
          </p:cNvSpPr>
          <p:nvPr>
            <p:ph type="body" sz="quarter" idx="18"/>
          </p:nvPr>
        </p:nvSpPr>
        <p:spPr>
          <a:xfrm>
            <a:off x="8193208" y="3860800"/>
            <a:ext cx="3663380" cy="2305050"/>
          </a:xfrm>
          <a:solidFill>
            <a:schemeClr val="accent4"/>
          </a:solidFill>
        </p:spPr>
        <p:txBody>
          <a:bodyPr lIns="144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0"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2653933463"/>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and one text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3860800"/>
            <a:ext cx="11511114" cy="2305050"/>
          </a:xfrm>
          <a:solidFill>
            <a:schemeClr val="accent4"/>
          </a:solidFill>
        </p:spPr>
        <p:txBody>
          <a:bodyPr lIns="180000" tIns="108000" rIns="108000" bIns="108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7" name="Picture Placeholder 16"/>
          <p:cNvSpPr>
            <a:spLocks noGrp="1"/>
          </p:cNvSpPr>
          <p:nvPr>
            <p:ph type="pic" sz="quarter" idx="15"/>
          </p:nvPr>
        </p:nvSpPr>
        <p:spPr>
          <a:xfrm>
            <a:off x="342000" y="1268413"/>
            <a:ext cx="11510963" cy="237648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da-DK" dirty="0"/>
          </a:p>
        </p:txBody>
      </p:sp>
      <p:sp>
        <p:nvSpPr>
          <p:cNvPr id="8" name="Title 1"/>
          <p:cNvSpPr>
            <a:spLocks noGrp="1"/>
          </p:cNvSpPr>
          <p:nvPr>
            <p:ph type="title"/>
          </p:nvPr>
        </p:nvSpPr>
        <p:spPr>
          <a:xfrm>
            <a:off x="336000" y="260350"/>
            <a:ext cx="11521038" cy="855537"/>
          </a:xfrm>
        </p:spPr>
        <p:txBody>
          <a:bodyPr/>
          <a:lstStyle>
            <a:lvl1pPr>
              <a:defRPr>
                <a:latin typeface="+mn-lt"/>
              </a:defRPr>
            </a:lvl1pPr>
          </a:lstStyle>
          <a:p>
            <a:r>
              <a:rPr lang="en-US"/>
              <a:t>Click to edit Master title style</a:t>
            </a:r>
            <a:endParaRPr lang="da-DK" dirty="0"/>
          </a:p>
        </p:txBody>
      </p:sp>
    </p:spTree>
    <p:extLst>
      <p:ext uri="{BB962C8B-B14F-4D97-AF65-F5344CB8AC3E}">
        <p14:creationId xmlns:p14="http://schemas.microsoft.com/office/powerpoint/2010/main" val="175147022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enum questions - 3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1277897"/>
            <a:ext cx="5040000" cy="1504800"/>
          </a:xfrm>
          <a:solidFill>
            <a:schemeClr val="accent2"/>
          </a:solidFill>
        </p:spPr>
        <p:txBody>
          <a:bodyPr/>
          <a:lstStyle>
            <a:lvl1pPr>
              <a:defRPr sz="22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8" name="Text Placeholder 10"/>
          <p:cNvSpPr>
            <a:spLocks noGrp="1"/>
          </p:cNvSpPr>
          <p:nvPr>
            <p:ph type="body" sz="quarter" idx="14"/>
          </p:nvPr>
        </p:nvSpPr>
        <p:spPr>
          <a:xfrm>
            <a:off x="3580687" y="2969200"/>
            <a:ext cx="5040000" cy="1504800"/>
          </a:xfrm>
          <a:solidFill>
            <a:schemeClr val="accent4"/>
          </a:solidFill>
        </p:spPr>
        <p:txBody>
          <a:bodyPr/>
          <a:lstStyle>
            <a:lvl1pPr>
              <a:defRPr sz="22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9" name="Text Placeholder 10"/>
          <p:cNvSpPr>
            <a:spLocks noGrp="1"/>
          </p:cNvSpPr>
          <p:nvPr>
            <p:ph type="body" sz="quarter" idx="15"/>
          </p:nvPr>
        </p:nvSpPr>
        <p:spPr>
          <a:xfrm>
            <a:off x="6815451" y="4660504"/>
            <a:ext cx="5040000" cy="1504800"/>
          </a:xfrm>
          <a:solidFill>
            <a:schemeClr val="accent1"/>
          </a:solidFill>
        </p:spPr>
        <p:txBody>
          <a:bodyPr/>
          <a:lstStyle>
            <a:lvl1pPr>
              <a:defRPr sz="22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10" name="Title 1"/>
          <p:cNvSpPr>
            <a:spLocks noGrp="1"/>
          </p:cNvSpPr>
          <p:nvPr>
            <p:ph type="title"/>
          </p:nvPr>
        </p:nvSpPr>
        <p:spPr>
          <a:xfrm>
            <a:off x="336000" y="260350"/>
            <a:ext cx="11521038" cy="855537"/>
          </a:xfrm>
        </p:spPr>
        <p:txBody>
          <a:bodyPr/>
          <a:lstStyle/>
          <a:p>
            <a:r>
              <a:rPr lang="en-US"/>
              <a:t>Click to edit Master title style</a:t>
            </a:r>
            <a:endParaRPr lang="da-DK" dirty="0"/>
          </a:p>
        </p:txBody>
      </p:sp>
    </p:spTree>
    <p:extLst>
      <p:ext uri="{BB962C8B-B14F-4D97-AF65-F5344CB8AC3E}">
        <p14:creationId xmlns:p14="http://schemas.microsoft.com/office/powerpoint/2010/main" val="27274638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Footer Placeholder 3"/>
          <p:cNvSpPr>
            <a:spLocks noGrp="1"/>
          </p:cNvSpPr>
          <p:nvPr>
            <p:ph type="ftr" sz="quarter" idx="11"/>
          </p:nvPr>
        </p:nvSpPr>
        <p:spPr/>
        <p:txBody>
          <a:bodyPr/>
          <a:lstStyle/>
          <a:p>
            <a:endParaRPr lang="da-DK" noProof="0" dirty="0"/>
          </a:p>
        </p:txBody>
      </p:sp>
      <p:sp>
        <p:nvSpPr>
          <p:cNvPr id="5" name="Slide Number Placeholder 4"/>
          <p:cNvSpPr>
            <a:spLocks noGrp="1"/>
          </p:cNvSpPr>
          <p:nvPr>
            <p:ph type="sldNum" sz="quarter" idx="12"/>
          </p:nvPr>
        </p:nvSpPr>
        <p:spPr/>
        <p:txBody>
          <a:bodyPr/>
          <a:lstStyle/>
          <a:p>
            <a:r>
              <a:rPr lang="da-DK" noProof="0"/>
              <a:t>Slide </a:t>
            </a:r>
            <a:fld id="{8A58E4B7-0C53-4D1B-89B3-DED3806AF999}" type="slidenum">
              <a:rPr lang="da-DK" noProof="0" smtClean="0"/>
              <a:pPr/>
              <a:t>‹#›</a:t>
            </a:fld>
            <a:endParaRPr lang="da-DK" noProof="0"/>
          </a:p>
        </p:txBody>
      </p:sp>
      <p:sp>
        <p:nvSpPr>
          <p:cNvPr id="13" name="Text Placeholder 10"/>
          <p:cNvSpPr>
            <a:spLocks noGrp="1"/>
          </p:cNvSpPr>
          <p:nvPr>
            <p:ph type="body" sz="quarter" idx="13"/>
          </p:nvPr>
        </p:nvSpPr>
        <p:spPr>
          <a:xfrm>
            <a:off x="342000" y="1277896"/>
            <a:ext cx="11509527" cy="3789401"/>
          </a:xfrm>
          <a:solidFill>
            <a:schemeClr val="accent1"/>
          </a:solidFill>
        </p:spPr>
        <p:txBody>
          <a:bodyPr lIns="180000" tIns="108000" rIns="108000" bIns="108000"/>
          <a:lstStyle>
            <a:lvl1pPr>
              <a:defRPr sz="28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9" name="Text Placeholder 10"/>
          <p:cNvSpPr>
            <a:spLocks noGrp="1"/>
          </p:cNvSpPr>
          <p:nvPr>
            <p:ph type="body" sz="quarter" idx="15"/>
          </p:nvPr>
        </p:nvSpPr>
        <p:spPr>
          <a:xfrm>
            <a:off x="342000" y="5301208"/>
            <a:ext cx="11509527" cy="864096"/>
          </a:xfrm>
          <a:solidFill>
            <a:schemeClr val="accent4"/>
          </a:solidFill>
        </p:spPr>
        <p:txBody>
          <a:bodyPr lIns="144000" tIns="72000" rIns="72000" bIns="72000"/>
          <a:lstStyle>
            <a:lvl1pPr>
              <a:defRPr sz="240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
        <p:nvSpPr>
          <p:cNvPr id="8" name="Title 1"/>
          <p:cNvSpPr>
            <a:spLocks noGrp="1"/>
          </p:cNvSpPr>
          <p:nvPr>
            <p:ph type="title"/>
          </p:nvPr>
        </p:nvSpPr>
        <p:spPr>
          <a:xfrm>
            <a:off x="336000" y="260350"/>
            <a:ext cx="11521038" cy="8555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da-DK" dirty="0"/>
          </a:p>
        </p:txBody>
      </p:sp>
    </p:spTree>
    <p:extLst>
      <p:ext uri="{BB962C8B-B14F-4D97-AF65-F5344CB8AC3E}">
        <p14:creationId xmlns:p14="http://schemas.microsoft.com/office/powerpoint/2010/main" val="1429586729"/>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42000" y="1271444"/>
            <a:ext cx="11521678" cy="4894406"/>
          </a:xfrm>
          <a:prstGeom prst="rect">
            <a:avLst/>
          </a:prstGeom>
          <a:noFill/>
          <a:ln w="9525">
            <a:noFill/>
            <a:miter lim="800000"/>
            <a:headEnd/>
            <a:tailEnd/>
          </a:ln>
        </p:spPr>
        <p:txBody>
          <a:bodyPr vert="horz" wrap="square" lIns="50800" tIns="50400" rIns="50400" bIns="50400" numCol="1" anchor="t" anchorCtr="0" compatLnSpc="1">
            <a:prstTxWarp prst="textNoShape">
              <a:avLst/>
            </a:prstTxWarp>
          </a:bodyPr>
          <a:lstStyle/>
          <a:p>
            <a:pPr lvl="0"/>
            <a:endParaRPr lang="en-US" noProof="0" dirty="0"/>
          </a:p>
        </p:txBody>
      </p:sp>
      <p:sp>
        <p:nvSpPr>
          <p:cNvPr id="4" name="Date Placeholder 3"/>
          <p:cNvSpPr>
            <a:spLocks noGrp="1"/>
          </p:cNvSpPr>
          <p:nvPr>
            <p:ph type="dt" sz="half" idx="2"/>
          </p:nvPr>
        </p:nvSpPr>
        <p:spPr bwMode="auto">
          <a:xfrm>
            <a:off x="10162118" y="6534151"/>
            <a:ext cx="1693333" cy="182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898989"/>
                </a:solidFill>
                <a:latin typeface="Verdana" panose="020B0604030504040204" pitchFamily="34" charset="0"/>
                <a:ea typeface="Verdana" panose="020B0604030504040204" pitchFamily="34" charset="0"/>
                <a:cs typeface="Verdana" panose="020B0604030504040204" pitchFamily="34" charset="0"/>
              </a:defRPr>
            </a:lvl1pPr>
          </a:lstStyle>
          <a:p>
            <a:fld id="{38AF6AC0-A584-4699-A38E-B7D230F9D472}" type="datetime6">
              <a:rPr lang="da-DK" smtClean="0"/>
              <a:pPr/>
              <a:t>25.1.2019</a:t>
            </a:fld>
            <a:endParaRPr lang="da-DK" dirty="0"/>
          </a:p>
        </p:txBody>
      </p:sp>
      <p:sp>
        <p:nvSpPr>
          <p:cNvPr id="5" name="Footer Placeholder 4"/>
          <p:cNvSpPr>
            <a:spLocks noGrp="1"/>
          </p:cNvSpPr>
          <p:nvPr>
            <p:ph type="ftr" sz="quarter" idx="3"/>
          </p:nvPr>
        </p:nvSpPr>
        <p:spPr>
          <a:xfrm>
            <a:off x="2736851" y="6399214"/>
            <a:ext cx="6720416" cy="103187"/>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Verdana" panose="020B0604030504040204" pitchFamily="34" charset="0"/>
                <a:ea typeface="Verdana" panose="020B0604030504040204" pitchFamily="34" charset="0"/>
                <a:cs typeface="Verdana" panose="020B0604030504040204" pitchFamily="34" charset="0"/>
              </a:defRPr>
            </a:lvl1pPr>
          </a:lstStyle>
          <a:p>
            <a:endParaRPr lang="da-DK" dirty="0"/>
          </a:p>
        </p:txBody>
      </p:sp>
      <p:sp>
        <p:nvSpPr>
          <p:cNvPr id="6" name="Slide Number Placeholder 5"/>
          <p:cNvSpPr>
            <a:spLocks noGrp="1"/>
          </p:cNvSpPr>
          <p:nvPr>
            <p:ph type="sldNum" sz="quarter" idx="4"/>
          </p:nvPr>
        </p:nvSpPr>
        <p:spPr bwMode="auto">
          <a:xfrm>
            <a:off x="10498667" y="6397625"/>
            <a:ext cx="1358900" cy="12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898989"/>
                </a:solidFill>
                <a:latin typeface="Georgia" pitchFamily="18" charset="0"/>
              </a:defRPr>
            </a:lvl1pPr>
          </a:lstStyle>
          <a:p>
            <a:r>
              <a:rPr lang="da-DK" dirty="0">
                <a:latin typeface="Verdana" panose="020B0604030504040204" pitchFamily="34" charset="0"/>
                <a:ea typeface="Verdana" panose="020B0604030504040204" pitchFamily="34" charset="0"/>
                <a:cs typeface="Verdana" panose="020B0604030504040204" pitchFamily="34" charset="0"/>
              </a:rPr>
              <a:t>Slide</a:t>
            </a:r>
            <a:r>
              <a:rPr lang="da-DK" dirty="0"/>
              <a:t> </a:t>
            </a:r>
            <a:fld id="{8A58E4B7-0C53-4D1B-89B3-DED3806AF999}" type="slidenum">
              <a:rPr lang="da-DK" smtClean="0"/>
              <a:pPr/>
              <a:t>‹#›</a:t>
            </a:fld>
            <a:endParaRPr lang="da-DK" dirty="0"/>
          </a:p>
        </p:txBody>
      </p:sp>
      <p:cxnSp>
        <p:nvCxnSpPr>
          <p:cNvPr id="7" name="Straight Connector 6"/>
          <p:cNvCxnSpPr/>
          <p:nvPr/>
        </p:nvCxnSpPr>
        <p:spPr>
          <a:xfrm flipV="1">
            <a:off x="335360" y="6310313"/>
            <a:ext cx="11520000" cy="1"/>
          </a:xfrm>
          <a:prstGeom prst="line">
            <a:avLst/>
          </a:prstGeom>
          <a:ln w="3175" cap="flat" cmpd="sng" algn="ctr">
            <a:solidFill>
              <a:schemeClr val="tx1">
                <a:lumMod val="85000"/>
                <a:lumOff val="15000"/>
                <a:alpha val="31000"/>
              </a:schemeClr>
            </a:solidFill>
            <a:prstDash val="solid"/>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07576" y="6409745"/>
            <a:ext cx="1530775" cy="187607"/>
          </a:xfrm>
          <a:prstGeom prst="rect">
            <a:avLst/>
          </a:prstGeom>
        </p:spPr>
      </p:pic>
      <p:sp>
        <p:nvSpPr>
          <p:cNvPr id="10" name="Title Placeholder 1"/>
          <p:cNvSpPr>
            <a:spLocks noGrp="1"/>
          </p:cNvSpPr>
          <p:nvPr>
            <p:ph type="title"/>
          </p:nvPr>
        </p:nvSpPr>
        <p:spPr bwMode="auto">
          <a:xfrm>
            <a:off x="336000" y="260350"/>
            <a:ext cx="11521038" cy="855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a:t>Click to edit Master title style</a:t>
            </a:r>
            <a:endParaRPr lang="da-DK" noProof="0" dirty="0"/>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72" r:id="rId4"/>
    <p:sldLayoutId id="2147483675" r:id="rId5"/>
    <p:sldLayoutId id="2147483681" r:id="rId6"/>
    <p:sldLayoutId id="2147483673" r:id="rId7"/>
    <p:sldLayoutId id="2147483676" r:id="rId8"/>
    <p:sldLayoutId id="2147483677" r:id="rId9"/>
    <p:sldLayoutId id="2147483678" r:id="rId10"/>
    <p:sldLayoutId id="2147483680" r:id="rId11"/>
    <p:sldLayoutId id="2147483674" r:id="rId12"/>
    <p:sldLayoutId id="2147483679" r:id="rId13"/>
    <p:sldLayoutId id="2147483682" r:id="rId14"/>
    <p:sldLayoutId id="2147483684" r:id="rId15"/>
    <p:sldLayoutId id="2147483683" r:id="rId16"/>
    <p:sldLayoutId id="2147483685" r:id="rId17"/>
    <p:sldLayoutId id="2147483686" r:id="rId18"/>
    <p:sldLayoutId id="2147483687" r:id="rId19"/>
    <p:sldLayoutId id="2147483688" r:id="rId20"/>
    <p:sldLayoutId id="2147483690" r:id="rId21"/>
  </p:sldLayoutIdLst>
  <p:hf hdr="0" ftr="0"/>
  <p:txStyles>
    <p:titleStyle>
      <a:lvl1pPr algn="l" defTabSz="457200" rtl="0" eaLnBrk="1" fontAlgn="base" hangingPunct="1">
        <a:spcBef>
          <a:spcPct val="0"/>
        </a:spcBef>
        <a:spcAft>
          <a:spcPct val="0"/>
        </a:spcAft>
        <a:defRPr sz="2800" kern="1200" cap="all" baseline="0">
          <a:solidFill>
            <a:schemeClr val="accent2"/>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2400">
          <a:solidFill>
            <a:schemeClr val="tx2"/>
          </a:solidFill>
          <a:latin typeface="Gotham Light" pitchFamily="50" charset="0"/>
        </a:defRPr>
      </a:lvl2pPr>
      <a:lvl3pPr algn="l" defTabSz="457200" rtl="0" eaLnBrk="1" fontAlgn="base" hangingPunct="1">
        <a:spcBef>
          <a:spcPct val="0"/>
        </a:spcBef>
        <a:spcAft>
          <a:spcPct val="0"/>
        </a:spcAft>
        <a:defRPr sz="2400">
          <a:solidFill>
            <a:schemeClr val="tx2"/>
          </a:solidFill>
          <a:latin typeface="Gotham Light" pitchFamily="50" charset="0"/>
        </a:defRPr>
      </a:lvl3pPr>
      <a:lvl4pPr algn="l" defTabSz="457200" rtl="0" eaLnBrk="1" fontAlgn="base" hangingPunct="1">
        <a:spcBef>
          <a:spcPct val="0"/>
        </a:spcBef>
        <a:spcAft>
          <a:spcPct val="0"/>
        </a:spcAft>
        <a:defRPr sz="2400">
          <a:solidFill>
            <a:schemeClr val="tx2"/>
          </a:solidFill>
          <a:latin typeface="Gotham Light" pitchFamily="50" charset="0"/>
        </a:defRPr>
      </a:lvl4pPr>
      <a:lvl5pPr algn="l" defTabSz="457200" rtl="0" eaLnBrk="1" fontAlgn="base" hangingPunct="1">
        <a:spcBef>
          <a:spcPct val="0"/>
        </a:spcBef>
        <a:spcAft>
          <a:spcPct val="0"/>
        </a:spcAft>
        <a:defRPr sz="2400">
          <a:solidFill>
            <a:schemeClr val="tx2"/>
          </a:solidFill>
          <a:latin typeface="Gotham Light" pitchFamily="50" charset="0"/>
        </a:defRPr>
      </a:lvl5pPr>
      <a:lvl6pPr marL="457200" algn="l" defTabSz="457200" rtl="0" eaLnBrk="1" fontAlgn="base" hangingPunct="1">
        <a:spcBef>
          <a:spcPct val="0"/>
        </a:spcBef>
        <a:spcAft>
          <a:spcPct val="0"/>
        </a:spcAft>
        <a:defRPr sz="2400">
          <a:solidFill>
            <a:schemeClr val="tx2"/>
          </a:solidFill>
          <a:latin typeface="Gotham Light" pitchFamily="50" charset="0"/>
        </a:defRPr>
      </a:lvl6pPr>
      <a:lvl7pPr marL="914400" algn="l" defTabSz="457200" rtl="0" eaLnBrk="1" fontAlgn="base" hangingPunct="1">
        <a:spcBef>
          <a:spcPct val="0"/>
        </a:spcBef>
        <a:spcAft>
          <a:spcPct val="0"/>
        </a:spcAft>
        <a:defRPr sz="2400">
          <a:solidFill>
            <a:schemeClr val="tx2"/>
          </a:solidFill>
          <a:latin typeface="Gotham Light" pitchFamily="50" charset="0"/>
        </a:defRPr>
      </a:lvl7pPr>
      <a:lvl8pPr marL="1371600" algn="l" defTabSz="457200" rtl="0" eaLnBrk="1" fontAlgn="base" hangingPunct="1">
        <a:spcBef>
          <a:spcPct val="0"/>
        </a:spcBef>
        <a:spcAft>
          <a:spcPct val="0"/>
        </a:spcAft>
        <a:defRPr sz="2400">
          <a:solidFill>
            <a:schemeClr val="tx2"/>
          </a:solidFill>
          <a:latin typeface="Gotham Light" pitchFamily="50" charset="0"/>
        </a:defRPr>
      </a:lvl8pPr>
      <a:lvl9pPr marL="1828800" algn="l" defTabSz="457200" rtl="0" eaLnBrk="1" fontAlgn="base" hangingPunct="1">
        <a:spcBef>
          <a:spcPct val="0"/>
        </a:spcBef>
        <a:spcAft>
          <a:spcPct val="0"/>
        </a:spcAft>
        <a:defRPr sz="2400">
          <a:solidFill>
            <a:schemeClr val="tx2"/>
          </a:solidFill>
          <a:latin typeface="Gotham Light" pitchFamily="50" charset="0"/>
        </a:defRPr>
      </a:lvl9pPr>
    </p:titleStyle>
    <p:bodyStyle>
      <a:lvl1pPr algn="l" defTabSz="457200" rtl="0" eaLnBrk="1" fontAlgn="base" hangingPunct="1">
        <a:spcBef>
          <a:spcPct val="20000"/>
        </a:spcBef>
        <a:spcAft>
          <a:spcPct val="0"/>
        </a:spcAft>
        <a:buFont typeface="Arial" charset="0"/>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588" algn="l" defTabSz="457200" rtl="0" eaLnBrk="1" fontAlgn="base" hangingPunct="1">
        <a:spcBef>
          <a:spcPct val="20000"/>
        </a:spcBef>
        <a:spcAft>
          <a:spcPct val="0"/>
        </a:spcAft>
        <a:buFont typeface="Arial" charset="0"/>
        <a:defRPr sz="2000" kern="1200">
          <a:solidFill>
            <a:schemeClr val="tx1"/>
          </a:solidFill>
          <a:latin typeface="Georgia" pitchFamily="18" charset="0"/>
          <a:ea typeface="+mn-ea"/>
          <a:cs typeface="+mn-cs"/>
        </a:defRPr>
      </a:lvl2pPr>
      <a:lvl3pPr marL="276225" indent="-276225"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3pPr>
      <a:lvl4pPr marL="269875" indent="0" algn="l" defTabSz="457200" rtl="0" eaLnBrk="1" fontAlgn="base" hangingPunct="1">
        <a:lnSpc>
          <a:spcPct val="100000"/>
        </a:lnSpc>
        <a:spcBef>
          <a:spcPts val="1600"/>
        </a:spcBef>
        <a:spcAft>
          <a:spcPct val="0"/>
        </a:spcAft>
        <a:buFont typeface="Wingdings" pitchFamily="2" charset="2"/>
        <a:buNone/>
        <a:tabLst/>
        <a:defRPr sz="2000" kern="1200">
          <a:solidFill>
            <a:schemeClr val="tx1"/>
          </a:solidFill>
          <a:latin typeface="Georgia" pitchFamily="18" charset="0"/>
          <a:ea typeface="+mn-ea"/>
          <a:cs typeface="+mn-cs"/>
        </a:defRPr>
      </a:lvl4pPr>
      <a:lvl5pPr marL="561600" indent="-277200" algn="l" defTabSz="457200" rtl="0" eaLnBrk="1" fontAlgn="base" hangingPunct="1">
        <a:lnSpc>
          <a:spcPct val="100000"/>
        </a:lnSpc>
        <a:spcBef>
          <a:spcPts val="1600"/>
        </a:spcBef>
        <a:spcAft>
          <a:spcPct val="0"/>
        </a:spcAft>
        <a:buFont typeface="Arial" pitchFamily="34" charset="0"/>
        <a:buChar char="•"/>
        <a:defRPr sz="2000" kern="1200">
          <a:solidFill>
            <a:schemeClr val="tx1"/>
          </a:solidFill>
          <a:latin typeface="Georg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4" userDrawn="1">
          <p15:clr>
            <a:srgbClr val="F26B43"/>
          </p15:clr>
        </p15:guide>
        <p15:guide id="3" orient="horz" pos="709" userDrawn="1">
          <p15:clr>
            <a:srgbClr val="F26B43"/>
          </p15:clr>
        </p15:guide>
        <p15:guide id="4" orient="horz" pos="3884" userDrawn="1">
          <p15:clr>
            <a:srgbClr val="F26B43"/>
          </p15:clr>
        </p15:guide>
        <p15:guide id="5" orient="horz" pos="799" userDrawn="1">
          <p15:clr>
            <a:srgbClr val="F26B43"/>
          </p15:clr>
        </p15:guide>
        <p15:guide id="6" pos="211" userDrawn="1">
          <p15:clr>
            <a:srgbClr val="F26B43"/>
          </p15:clr>
        </p15:guide>
        <p15:guide id="7" pos="746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8000" y="4509120"/>
            <a:ext cx="3067720" cy="622300"/>
          </a:xfrm>
        </p:spPr>
        <p:txBody>
          <a:bodyPr/>
          <a:lstStyle/>
          <a:p>
            <a:r>
              <a:rPr lang="en-GB" dirty="0">
                <a:cs typeface="Arial" pitchFamily="34" charset="0"/>
              </a:rPr>
              <a:t>Deborah von Hapsburg, Ph.D.</a:t>
            </a:r>
          </a:p>
          <a:p>
            <a:endParaRPr lang="en-US" dirty="0"/>
          </a:p>
        </p:txBody>
      </p:sp>
      <p:sp>
        <p:nvSpPr>
          <p:cNvPr id="3" name="Title 2"/>
          <p:cNvSpPr>
            <a:spLocks noGrp="1"/>
          </p:cNvSpPr>
          <p:nvPr>
            <p:ph type="title"/>
          </p:nvPr>
        </p:nvSpPr>
        <p:spPr/>
        <p:txBody>
          <a:bodyPr/>
          <a:lstStyle/>
          <a:p>
            <a:r>
              <a:rPr lang="en-US" dirty="0">
                <a:solidFill>
                  <a:srgbClr val="E63E4D"/>
                </a:solidFill>
                <a:latin typeface="Verdana" panose="020B0604030504040204" pitchFamily="34" charset="0"/>
              </a:rPr>
              <a:t>Time and Talk: </a:t>
            </a:r>
            <a:br>
              <a:rPr lang="en-US" dirty="0">
                <a:solidFill>
                  <a:srgbClr val="E63E4D"/>
                </a:solidFill>
                <a:latin typeface="Verdana" panose="020B0604030504040204" pitchFamily="34" charset="0"/>
              </a:rPr>
            </a:br>
            <a:r>
              <a:rPr lang="en-US" dirty="0">
                <a:solidFill>
                  <a:srgbClr val="E63E4D"/>
                </a:solidFill>
                <a:latin typeface="Verdana" panose="020B0604030504040204" pitchFamily="34" charset="0"/>
              </a:rPr>
              <a:t>Aligning Communication Skills with Clinical Tasks </a:t>
            </a:r>
            <a:endParaRPr lang="en-US" dirty="0"/>
          </a:p>
        </p:txBody>
      </p:sp>
    </p:spTree>
    <p:extLst>
      <p:ext uri="{BB962C8B-B14F-4D97-AF65-F5344CB8AC3E}">
        <p14:creationId xmlns:p14="http://schemas.microsoft.com/office/powerpoint/2010/main" val="59541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250BD8-2CC9-4279-A948-0B34CD60133E}"/>
              </a:ext>
            </a:extLst>
          </p:cNvPr>
          <p:cNvSpPr>
            <a:spLocks noGrp="1"/>
          </p:cNvSpPr>
          <p:nvPr>
            <p:ph type="dt" sz="half" idx="10"/>
          </p:nvPr>
        </p:nvSpPr>
        <p:spPr/>
        <p:txBody>
          <a:bodyPr/>
          <a:lstStyle/>
          <a:p>
            <a:fld id="{B4987424-AC36-4845-A525-A9BB85577D4C}" type="datetime6">
              <a:rPr lang="da-DK" smtClean="0"/>
              <a:t>25.1.2019</a:t>
            </a:fld>
            <a:endParaRPr lang="da-DK"/>
          </a:p>
        </p:txBody>
      </p:sp>
      <p:sp>
        <p:nvSpPr>
          <p:cNvPr id="4" name="Slide Number Placeholder 3">
            <a:extLst>
              <a:ext uri="{FF2B5EF4-FFF2-40B4-BE49-F238E27FC236}">
                <a16:creationId xmlns:a16="http://schemas.microsoft.com/office/drawing/2014/main" id="{B17D46FB-AF64-4BAD-962F-F32B5943614A}"/>
              </a:ext>
            </a:extLst>
          </p:cNvPr>
          <p:cNvSpPr>
            <a:spLocks noGrp="1"/>
          </p:cNvSpPr>
          <p:nvPr>
            <p:ph type="sldNum" sz="quarter" idx="12"/>
          </p:nvPr>
        </p:nvSpPr>
        <p:spPr/>
        <p:txBody>
          <a:bodyPr/>
          <a:lstStyle/>
          <a:p>
            <a:r>
              <a:rPr lang="da-DK"/>
              <a:t>Slide </a:t>
            </a:r>
            <a:fld id="{528F685B-0DF0-4F2F-8B83-33C056DD4FD2}" type="slidenum">
              <a:rPr lang="da-DK" smtClean="0"/>
              <a:pPr/>
              <a:t>10</a:t>
            </a:fld>
            <a:endParaRPr lang="da-DK"/>
          </a:p>
        </p:txBody>
      </p:sp>
      <p:sp>
        <p:nvSpPr>
          <p:cNvPr id="5" name="Title 4">
            <a:extLst>
              <a:ext uri="{FF2B5EF4-FFF2-40B4-BE49-F238E27FC236}">
                <a16:creationId xmlns:a16="http://schemas.microsoft.com/office/drawing/2014/main" id="{481E6254-5439-43E0-9A34-0A49BDDFD94C}"/>
              </a:ext>
            </a:extLst>
          </p:cNvPr>
          <p:cNvSpPr>
            <a:spLocks noGrp="1"/>
          </p:cNvSpPr>
          <p:nvPr>
            <p:ph type="title"/>
          </p:nvPr>
        </p:nvSpPr>
        <p:spPr/>
        <p:txBody>
          <a:bodyPr/>
          <a:lstStyle/>
          <a:p>
            <a:r>
              <a:rPr lang="en-US" dirty="0"/>
              <a:t>Calgary-Cambridge Consultation Guide</a:t>
            </a:r>
            <a:br>
              <a:rPr lang="en-US" dirty="0"/>
            </a:br>
            <a:r>
              <a:rPr lang="en-US" dirty="0"/>
              <a:t>Expanded Model:  OBJECTIVES</a:t>
            </a:r>
          </a:p>
        </p:txBody>
      </p:sp>
      <p:pic>
        <p:nvPicPr>
          <p:cNvPr id="8" name="Picture 7" descr="Fig1bCambModel.pdf">
            <a:extLst>
              <a:ext uri="{FF2B5EF4-FFF2-40B4-BE49-F238E27FC236}">
                <a16:creationId xmlns:a16="http://schemas.microsoft.com/office/drawing/2014/main" id="{771C7B27-B92B-42EB-96AA-1AB80E3DB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1647676"/>
            <a:ext cx="7918599" cy="4373612"/>
          </a:xfrm>
          <a:prstGeom prst="rect">
            <a:avLst/>
          </a:prstGeom>
        </p:spPr>
      </p:pic>
      <p:sp>
        <p:nvSpPr>
          <p:cNvPr id="9" name="TextBox 8">
            <a:extLst>
              <a:ext uri="{FF2B5EF4-FFF2-40B4-BE49-F238E27FC236}">
                <a16:creationId xmlns:a16="http://schemas.microsoft.com/office/drawing/2014/main" id="{AE7EBD7F-4DD4-49F4-A252-833485D656EE}"/>
              </a:ext>
            </a:extLst>
          </p:cNvPr>
          <p:cNvSpPr txBox="1"/>
          <p:nvPr/>
        </p:nvSpPr>
        <p:spPr>
          <a:xfrm rot="5400000">
            <a:off x="7305702" y="2867371"/>
            <a:ext cx="1262297" cy="369332"/>
          </a:xfrm>
          <a:prstGeom prst="rect">
            <a:avLst/>
          </a:prstGeom>
          <a:noFill/>
        </p:spPr>
        <p:txBody>
          <a:bodyPr wrap="none" rtlCol="0">
            <a:spAutoFit/>
          </a:bodyPr>
          <a:lstStyle/>
          <a:p>
            <a:r>
              <a:rPr lang="en-US" dirty="0"/>
              <a:t>Objectives</a:t>
            </a:r>
          </a:p>
        </p:txBody>
      </p:sp>
      <p:cxnSp>
        <p:nvCxnSpPr>
          <p:cNvPr id="10" name="Straight Arrow Connector 9">
            <a:extLst>
              <a:ext uri="{FF2B5EF4-FFF2-40B4-BE49-F238E27FC236}">
                <a16:creationId xmlns:a16="http://schemas.microsoft.com/office/drawing/2014/main" id="{BB9F3A7B-DC3D-4175-B106-85A3C45FEC01}"/>
              </a:ext>
            </a:extLst>
          </p:cNvPr>
          <p:cNvCxnSpPr/>
          <p:nvPr/>
        </p:nvCxnSpPr>
        <p:spPr>
          <a:xfrm flipH="1" flipV="1">
            <a:off x="6168008" y="2492896"/>
            <a:ext cx="1512168"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EB2E25A-D971-4C81-9F5B-1BF110020AAF}"/>
              </a:ext>
            </a:extLst>
          </p:cNvPr>
          <p:cNvCxnSpPr/>
          <p:nvPr/>
        </p:nvCxnSpPr>
        <p:spPr>
          <a:xfrm flipH="1">
            <a:off x="6888088" y="2924944"/>
            <a:ext cx="792088"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FFD84D5-DC63-46E4-9526-8F73BD34681A}"/>
              </a:ext>
            </a:extLst>
          </p:cNvPr>
          <p:cNvCxnSpPr/>
          <p:nvPr/>
        </p:nvCxnSpPr>
        <p:spPr>
          <a:xfrm flipH="1">
            <a:off x="6168008" y="2924944"/>
            <a:ext cx="1440160" cy="17281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5B6EE7C-CD2A-463F-9D19-243A4F46CA76}"/>
              </a:ext>
            </a:extLst>
          </p:cNvPr>
          <p:cNvCxnSpPr/>
          <p:nvPr/>
        </p:nvCxnSpPr>
        <p:spPr>
          <a:xfrm flipH="1">
            <a:off x="5807968" y="2924944"/>
            <a:ext cx="1872208" cy="2592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6859A84-69C4-4019-AD1C-8516D21ECCC0}"/>
              </a:ext>
            </a:extLst>
          </p:cNvPr>
          <p:cNvSpPr txBox="1"/>
          <p:nvPr/>
        </p:nvSpPr>
        <p:spPr>
          <a:xfrm rot="16200000">
            <a:off x="3802249" y="2986448"/>
            <a:ext cx="924389" cy="369332"/>
          </a:xfrm>
          <a:prstGeom prst="rect">
            <a:avLst/>
          </a:prstGeom>
          <a:noFill/>
        </p:spPr>
        <p:txBody>
          <a:bodyPr wrap="none" rtlCol="0">
            <a:spAutoFit/>
          </a:bodyPr>
          <a:lstStyle/>
          <a:p>
            <a:r>
              <a:rPr lang="en-US" dirty="0"/>
              <a:t>TASKS</a:t>
            </a:r>
          </a:p>
        </p:txBody>
      </p:sp>
      <p:cxnSp>
        <p:nvCxnSpPr>
          <p:cNvPr id="15" name="Straight Arrow Connector 14">
            <a:extLst>
              <a:ext uri="{FF2B5EF4-FFF2-40B4-BE49-F238E27FC236}">
                <a16:creationId xmlns:a16="http://schemas.microsoft.com/office/drawing/2014/main" id="{96BD259A-E0E6-4ABC-A916-CB8F842E1277}"/>
              </a:ext>
            </a:extLst>
          </p:cNvPr>
          <p:cNvCxnSpPr/>
          <p:nvPr/>
        </p:nvCxnSpPr>
        <p:spPr>
          <a:xfrm flipV="1">
            <a:off x="4439815" y="1988840"/>
            <a:ext cx="216024"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0E68497-E793-44B6-9078-8AA729EF354B}"/>
              </a:ext>
            </a:extLst>
          </p:cNvPr>
          <p:cNvCxnSpPr/>
          <p:nvPr/>
        </p:nvCxnSpPr>
        <p:spPr>
          <a:xfrm flipV="1">
            <a:off x="4439815" y="2780928"/>
            <a:ext cx="36004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7FCA292-0775-48D5-9633-3FC61EBCE627}"/>
              </a:ext>
            </a:extLst>
          </p:cNvPr>
          <p:cNvCxnSpPr/>
          <p:nvPr/>
        </p:nvCxnSpPr>
        <p:spPr>
          <a:xfrm>
            <a:off x="4439815" y="3140968"/>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A66C7B2-ADEB-4F07-A62B-D12C5242E374}"/>
              </a:ext>
            </a:extLst>
          </p:cNvPr>
          <p:cNvCxnSpPr/>
          <p:nvPr/>
        </p:nvCxnSpPr>
        <p:spPr>
          <a:xfrm>
            <a:off x="4439815" y="3140968"/>
            <a:ext cx="288032"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850B183-3191-4440-A671-9F86A8FB66AD}"/>
              </a:ext>
            </a:extLst>
          </p:cNvPr>
          <p:cNvCxnSpPr/>
          <p:nvPr/>
        </p:nvCxnSpPr>
        <p:spPr>
          <a:xfrm>
            <a:off x="4439815" y="3140968"/>
            <a:ext cx="360040" cy="1944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8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250BD8-2CC9-4279-A948-0B34CD60133E}"/>
              </a:ext>
            </a:extLst>
          </p:cNvPr>
          <p:cNvSpPr>
            <a:spLocks noGrp="1"/>
          </p:cNvSpPr>
          <p:nvPr>
            <p:ph type="dt" sz="half" idx="10"/>
          </p:nvPr>
        </p:nvSpPr>
        <p:spPr/>
        <p:txBody>
          <a:bodyPr/>
          <a:lstStyle/>
          <a:p>
            <a:fld id="{B4987424-AC36-4845-A525-A9BB85577D4C}" type="datetime6">
              <a:rPr lang="da-DK" smtClean="0"/>
              <a:t>25.1.2019</a:t>
            </a:fld>
            <a:endParaRPr lang="da-DK"/>
          </a:p>
        </p:txBody>
      </p:sp>
      <p:sp>
        <p:nvSpPr>
          <p:cNvPr id="4" name="Slide Number Placeholder 3">
            <a:extLst>
              <a:ext uri="{FF2B5EF4-FFF2-40B4-BE49-F238E27FC236}">
                <a16:creationId xmlns:a16="http://schemas.microsoft.com/office/drawing/2014/main" id="{B17D46FB-AF64-4BAD-962F-F32B5943614A}"/>
              </a:ext>
            </a:extLst>
          </p:cNvPr>
          <p:cNvSpPr>
            <a:spLocks noGrp="1"/>
          </p:cNvSpPr>
          <p:nvPr>
            <p:ph type="sldNum" sz="quarter" idx="12"/>
          </p:nvPr>
        </p:nvSpPr>
        <p:spPr/>
        <p:txBody>
          <a:bodyPr/>
          <a:lstStyle/>
          <a:p>
            <a:r>
              <a:rPr lang="da-DK"/>
              <a:t>Slide </a:t>
            </a:r>
            <a:fld id="{528F685B-0DF0-4F2F-8B83-33C056DD4FD2}" type="slidenum">
              <a:rPr lang="da-DK" smtClean="0"/>
              <a:pPr/>
              <a:t>11</a:t>
            </a:fld>
            <a:endParaRPr lang="da-DK"/>
          </a:p>
        </p:txBody>
      </p:sp>
      <p:sp>
        <p:nvSpPr>
          <p:cNvPr id="5" name="Title 4">
            <a:extLst>
              <a:ext uri="{FF2B5EF4-FFF2-40B4-BE49-F238E27FC236}">
                <a16:creationId xmlns:a16="http://schemas.microsoft.com/office/drawing/2014/main" id="{481E6254-5439-43E0-9A34-0A49BDDFD94C}"/>
              </a:ext>
            </a:extLst>
          </p:cNvPr>
          <p:cNvSpPr>
            <a:spLocks noGrp="1"/>
          </p:cNvSpPr>
          <p:nvPr>
            <p:ph type="title"/>
          </p:nvPr>
        </p:nvSpPr>
        <p:spPr/>
        <p:txBody>
          <a:bodyPr/>
          <a:lstStyle/>
          <a:p>
            <a:r>
              <a:rPr lang="en-US" dirty="0"/>
              <a:t>Calgary-Cambridge Consultation Guide</a:t>
            </a:r>
            <a:br>
              <a:rPr lang="en-US" dirty="0"/>
            </a:br>
            <a:r>
              <a:rPr lang="en-US" dirty="0"/>
              <a:t>Expanded Model - SKILLS</a:t>
            </a:r>
          </a:p>
        </p:txBody>
      </p:sp>
      <p:sp>
        <p:nvSpPr>
          <p:cNvPr id="9" name="TextBox 8">
            <a:extLst>
              <a:ext uri="{FF2B5EF4-FFF2-40B4-BE49-F238E27FC236}">
                <a16:creationId xmlns:a16="http://schemas.microsoft.com/office/drawing/2014/main" id="{AE7EBD7F-4DD4-49F4-A252-833485D656EE}"/>
              </a:ext>
            </a:extLst>
          </p:cNvPr>
          <p:cNvSpPr txBox="1"/>
          <p:nvPr/>
        </p:nvSpPr>
        <p:spPr>
          <a:xfrm rot="5400000">
            <a:off x="7305702" y="2867371"/>
            <a:ext cx="1262297" cy="369332"/>
          </a:xfrm>
          <a:prstGeom prst="rect">
            <a:avLst/>
          </a:prstGeom>
          <a:noFill/>
        </p:spPr>
        <p:txBody>
          <a:bodyPr wrap="none" rtlCol="0">
            <a:spAutoFit/>
          </a:bodyPr>
          <a:lstStyle/>
          <a:p>
            <a:r>
              <a:rPr lang="en-US" dirty="0"/>
              <a:t>Objectives</a:t>
            </a:r>
          </a:p>
        </p:txBody>
      </p:sp>
      <p:cxnSp>
        <p:nvCxnSpPr>
          <p:cNvPr id="10" name="Straight Arrow Connector 9">
            <a:extLst>
              <a:ext uri="{FF2B5EF4-FFF2-40B4-BE49-F238E27FC236}">
                <a16:creationId xmlns:a16="http://schemas.microsoft.com/office/drawing/2014/main" id="{BB9F3A7B-DC3D-4175-B106-85A3C45FEC01}"/>
              </a:ext>
            </a:extLst>
          </p:cNvPr>
          <p:cNvCxnSpPr/>
          <p:nvPr/>
        </p:nvCxnSpPr>
        <p:spPr>
          <a:xfrm flipH="1" flipV="1">
            <a:off x="6168008" y="2492896"/>
            <a:ext cx="1512168"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EB2E25A-D971-4C81-9F5B-1BF110020AAF}"/>
              </a:ext>
            </a:extLst>
          </p:cNvPr>
          <p:cNvCxnSpPr/>
          <p:nvPr/>
        </p:nvCxnSpPr>
        <p:spPr>
          <a:xfrm flipH="1">
            <a:off x="6888088" y="2924944"/>
            <a:ext cx="792088"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FFD84D5-DC63-46E4-9526-8F73BD34681A}"/>
              </a:ext>
            </a:extLst>
          </p:cNvPr>
          <p:cNvCxnSpPr/>
          <p:nvPr/>
        </p:nvCxnSpPr>
        <p:spPr>
          <a:xfrm flipH="1">
            <a:off x="6168008" y="2924944"/>
            <a:ext cx="1440160" cy="17281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5B6EE7C-CD2A-463F-9D19-243A4F46CA76}"/>
              </a:ext>
            </a:extLst>
          </p:cNvPr>
          <p:cNvCxnSpPr/>
          <p:nvPr/>
        </p:nvCxnSpPr>
        <p:spPr>
          <a:xfrm flipH="1">
            <a:off x="5807968" y="2924944"/>
            <a:ext cx="1872208" cy="2592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6859A84-69C4-4019-AD1C-8516D21ECCC0}"/>
              </a:ext>
            </a:extLst>
          </p:cNvPr>
          <p:cNvSpPr txBox="1"/>
          <p:nvPr/>
        </p:nvSpPr>
        <p:spPr>
          <a:xfrm rot="16200000">
            <a:off x="3802249" y="2986448"/>
            <a:ext cx="924389" cy="369332"/>
          </a:xfrm>
          <a:prstGeom prst="rect">
            <a:avLst/>
          </a:prstGeom>
          <a:noFill/>
        </p:spPr>
        <p:txBody>
          <a:bodyPr wrap="none" rtlCol="0">
            <a:spAutoFit/>
          </a:bodyPr>
          <a:lstStyle/>
          <a:p>
            <a:r>
              <a:rPr lang="en-US" dirty="0"/>
              <a:t>TASKS</a:t>
            </a:r>
          </a:p>
        </p:txBody>
      </p:sp>
      <p:cxnSp>
        <p:nvCxnSpPr>
          <p:cNvPr id="15" name="Straight Arrow Connector 14">
            <a:extLst>
              <a:ext uri="{FF2B5EF4-FFF2-40B4-BE49-F238E27FC236}">
                <a16:creationId xmlns:a16="http://schemas.microsoft.com/office/drawing/2014/main" id="{96BD259A-E0E6-4ABC-A916-CB8F842E1277}"/>
              </a:ext>
            </a:extLst>
          </p:cNvPr>
          <p:cNvCxnSpPr/>
          <p:nvPr/>
        </p:nvCxnSpPr>
        <p:spPr>
          <a:xfrm flipV="1">
            <a:off x="4439815" y="1988840"/>
            <a:ext cx="216024"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0E68497-E793-44B6-9078-8AA729EF354B}"/>
              </a:ext>
            </a:extLst>
          </p:cNvPr>
          <p:cNvCxnSpPr/>
          <p:nvPr/>
        </p:nvCxnSpPr>
        <p:spPr>
          <a:xfrm flipV="1">
            <a:off x="4439815" y="2780928"/>
            <a:ext cx="36004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7FCA292-0775-48D5-9633-3FC61EBCE627}"/>
              </a:ext>
            </a:extLst>
          </p:cNvPr>
          <p:cNvCxnSpPr/>
          <p:nvPr/>
        </p:nvCxnSpPr>
        <p:spPr>
          <a:xfrm>
            <a:off x="4439815" y="3140968"/>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A66C7B2-ADEB-4F07-A62B-D12C5242E374}"/>
              </a:ext>
            </a:extLst>
          </p:cNvPr>
          <p:cNvCxnSpPr/>
          <p:nvPr/>
        </p:nvCxnSpPr>
        <p:spPr>
          <a:xfrm>
            <a:off x="4439815" y="3140968"/>
            <a:ext cx="288032"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850B183-3191-4440-A671-9F86A8FB66AD}"/>
              </a:ext>
            </a:extLst>
          </p:cNvPr>
          <p:cNvCxnSpPr/>
          <p:nvPr/>
        </p:nvCxnSpPr>
        <p:spPr>
          <a:xfrm>
            <a:off x="4439815" y="3140968"/>
            <a:ext cx="360040" cy="1944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19" descr="Fig1c.pdf">
            <a:extLst>
              <a:ext uri="{FF2B5EF4-FFF2-40B4-BE49-F238E27FC236}">
                <a16:creationId xmlns:a16="http://schemas.microsoft.com/office/drawing/2014/main" id="{4A13C940-2489-4BED-8E5C-193547892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817" y="1429743"/>
            <a:ext cx="5939967" cy="4826013"/>
          </a:xfrm>
          <a:prstGeom prst="rect">
            <a:avLst/>
          </a:prstGeom>
        </p:spPr>
      </p:pic>
    </p:spTree>
    <p:extLst>
      <p:ext uri="{BB962C8B-B14F-4D97-AF65-F5344CB8AC3E}">
        <p14:creationId xmlns:p14="http://schemas.microsoft.com/office/powerpoint/2010/main" val="891218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12E58-443A-4B21-8293-4268065E48B1}"/>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1E618BED-8550-41A7-9F9E-0AB2EF509910}"/>
              </a:ext>
            </a:extLst>
          </p:cNvPr>
          <p:cNvSpPr>
            <a:spLocks noGrp="1"/>
          </p:cNvSpPr>
          <p:nvPr>
            <p:ph type="sldNum" sz="quarter" idx="12"/>
          </p:nvPr>
        </p:nvSpPr>
        <p:spPr/>
        <p:txBody>
          <a:bodyPr/>
          <a:lstStyle/>
          <a:p>
            <a:r>
              <a:rPr lang="da-DK" noProof="0"/>
              <a:t>Slide </a:t>
            </a:r>
            <a:fld id="{8A58E4B7-0C53-4D1B-89B3-DED3806AF999}" type="slidenum">
              <a:rPr lang="da-DK" noProof="0" smtClean="0"/>
              <a:pPr/>
              <a:t>12</a:t>
            </a:fld>
            <a:endParaRPr lang="da-DK" noProof="0"/>
          </a:p>
        </p:txBody>
      </p:sp>
      <p:sp>
        <p:nvSpPr>
          <p:cNvPr id="4" name="Text Placeholder 3">
            <a:extLst>
              <a:ext uri="{FF2B5EF4-FFF2-40B4-BE49-F238E27FC236}">
                <a16:creationId xmlns:a16="http://schemas.microsoft.com/office/drawing/2014/main" id="{AC47F7DF-75ED-4BF5-B619-D1277EC98EFB}"/>
              </a:ext>
            </a:extLst>
          </p:cNvPr>
          <p:cNvSpPr>
            <a:spLocks noGrp="1"/>
          </p:cNvSpPr>
          <p:nvPr>
            <p:ph type="body" sz="quarter" idx="13"/>
          </p:nvPr>
        </p:nvSpPr>
        <p:spPr>
          <a:xfrm>
            <a:off x="369924" y="1402447"/>
            <a:ext cx="11511114" cy="2305050"/>
          </a:xfrm>
        </p:spPr>
        <p:txBody>
          <a:bodyPr/>
          <a:lstStyle/>
          <a:p>
            <a:r>
              <a:rPr lang="en-GB" b="1" dirty="0"/>
              <a:t>70 Core Evidence-Based Process Skills </a:t>
            </a:r>
          </a:p>
          <a:p>
            <a:pPr>
              <a:buFont typeface="Arial"/>
              <a:buChar char="•"/>
            </a:pPr>
            <a:endParaRPr lang="en-GB" b="1" i="1" dirty="0"/>
          </a:p>
          <a:p>
            <a:pPr marL="457200" indent="-457200">
              <a:buFont typeface="+mj-lt"/>
              <a:buAutoNum type="arabicPeriod"/>
            </a:pPr>
            <a:r>
              <a:rPr lang="en-GB" dirty="0"/>
              <a:t>Each one validated by research</a:t>
            </a:r>
          </a:p>
          <a:p>
            <a:pPr>
              <a:buFont typeface="Arial"/>
              <a:buChar char="•"/>
            </a:pPr>
            <a:endParaRPr lang="en-GB" dirty="0"/>
          </a:p>
          <a:p>
            <a:r>
              <a:rPr lang="en-GB" dirty="0"/>
              <a:t>2. 	Not all skills needed all the time</a:t>
            </a:r>
          </a:p>
        </p:txBody>
      </p:sp>
      <p:sp>
        <p:nvSpPr>
          <p:cNvPr id="6" name="Title 5">
            <a:extLst>
              <a:ext uri="{FF2B5EF4-FFF2-40B4-BE49-F238E27FC236}">
                <a16:creationId xmlns:a16="http://schemas.microsoft.com/office/drawing/2014/main" id="{EBBA79B0-E3E3-4725-8F59-0F13E97FADEC}"/>
              </a:ext>
            </a:extLst>
          </p:cNvPr>
          <p:cNvSpPr>
            <a:spLocks noGrp="1"/>
          </p:cNvSpPr>
          <p:nvPr>
            <p:ph type="title"/>
          </p:nvPr>
        </p:nvSpPr>
        <p:spPr>
          <a:xfrm>
            <a:off x="360000" y="270000"/>
            <a:ext cx="11521038" cy="855537"/>
          </a:xfrm>
        </p:spPr>
        <p:txBody>
          <a:bodyPr/>
          <a:lstStyle/>
          <a:p>
            <a:r>
              <a:rPr lang="en-GB" dirty="0">
                <a:latin typeface="Verdana" panose="020B0604030504040204" pitchFamily="34" charset="0"/>
              </a:rPr>
              <a:t>Calgary-Cambridge Guides</a:t>
            </a:r>
            <a:endParaRPr lang="en-US" dirty="0">
              <a:latin typeface="Verdana" panose="020B0604030504040204" pitchFamily="34" charset="0"/>
            </a:endParaRPr>
          </a:p>
        </p:txBody>
      </p:sp>
      <p:pic>
        <p:nvPicPr>
          <p:cNvPr id="7" name="Picture 6">
            <a:extLst>
              <a:ext uri="{FF2B5EF4-FFF2-40B4-BE49-F238E27FC236}">
                <a16:creationId xmlns:a16="http://schemas.microsoft.com/office/drawing/2014/main" id="{59841D00-4AA2-475E-BCB4-0B810E5FD195}"/>
              </a:ext>
            </a:extLst>
          </p:cNvPr>
          <p:cNvPicPr>
            <a:picLocks noChangeAspect="1"/>
          </p:cNvPicPr>
          <p:nvPr/>
        </p:nvPicPr>
        <p:blipFill>
          <a:blip r:embed="rId3"/>
          <a:stretch>
            <a:fillRect/>
          </a:stretch>
        </p:blipFill>
        <p:spPr>
          <a:xfrm>
            <a:off x="1495983" y="3818533"/>
            <a:ext cx="9249072" cy="2422376"/>
          </a:xfrm>
          <a:prstGeom prst="rect">
            <a:avLst/>
          </a:prstGeom>
        </p:spPr>
      </p:pic>
    </p:spTree>
    <p:extLst>
      <p:ext uri="{BB962C8B-B14F-4D97-AF65-F5344CB8AC3E}">
        <p14:creationId xmlns:p14="http://schemas.microsoft.com/office/powerpoint/2010/main" val="81571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70000"/>
            <a:ext cx="11424632" cy="648072"/>
          </a:xfrm>
        </p:spPr>
        <p:txBody>
          <a:bodyPr/>
          <a:lstStyle/>
          <a:p>
            <a:r>
              <a:rPr lang="en-US" dirty="0"/>
              <a:t>Task 1: Initiating the Session</a:t>
            </a:r>
          </a:p>
        </p:txBody>
      </p:sp>
      <p:graphicFrame>
        <p:nvGraphicFramePr>
          <p:cNvPr id="4" name="Diagram 3"/>
          <p:cNvGraphicFramePr/>
          <p:nvPr>
            <p:extLst/>
          </p:nvPr>
        </p:nvGraphicFramePr>
        <p:xfrm>
          <a:off x="2927648" y="15775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38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70000"/>
            <a:ext cx="11208608" cy="648072"/>
          </a:xfrm>
        </p:spPr>
        <p:txBody>
          <a:bodyPr/>
          <a:lstStyle/>
          <a:p>
            <a:r>
              <a:rPr lang="en-US" dirty="0"/>
              <a:t>Task 2: Gathering Information</a:t>
            </a:r>
          </a:p>
        </p:txBody>
      </p:sp>
      <p:sp>
        <p:nvSpPr>
          <p:cNvPr id="3" name="Text Placeholder 2"/>
          <p:cNvSpPr>
            <a:spLocks noGrp="1"/>
          </p:cNvSpPr>
          <p:nvPr>
            <p:ph type="body" idx="1"/>
          </p:nvPr>
        </p:nvSpPr>
        <p:spPr>
          <a:xfrm>
            <a:off x="360000" y="1260000"/>
            <a:ext cx="11424632" cy="4967572"/>
          </a:xfrm>
        </p:spPr>
        <p:txBody>
          <a:bodyPr/>
          <a:lstStyle/>
          <a:p>
            <a:r>
              <a:rPr lang="en-US" dirty="0"/>
              <a:t>Exploration of the patient’s problem with the purpose of discovering:</a:t>
            </a:r>
          </a:p>
          <a:p>
            <a:endParaRPr lang="en-US" dirty="0"/>
          </a:p>
          <a:p>
            <a:endParaRPr lang="en-US" dirty="0"/>
          </a:p>
        </p:txBody>
      </p:sp>
      <p:graphicFrame>
        <p:nvGraphicFramePr>
          <p:cNvPr id="4" name="Diagram 3"/>
          <p:cNvGraphicFramePr/>
          <p:nvPr>
            <p:extLst/>
          </p:nvPr>
        </p:nvGraphicFramePr>
        <p:xfrm>
          <a:off x="2999656" y="19888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09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12E58-443A-4B21-8293-4268065E48B1}"/>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1E618BED-8550-41A7-9F9E-0AB2EF509910}"/>
              </a:ext>
            </a:extLst>
          </p:cNvPr>
          <p:cNvSpPr>
            <a:spLocks noGrp="1"/>
          </p:cNvSpPr>
          <p:nvPr>
            <p:ph type="sldNum" sz="quarter" idx="12"/>
          </p:nvPr>
        </p:nvSpPr>
        <p:spPr/>
        <p:txBody>
          <a:bodyPr/>
          <a:lstStyle/>
          <a:p>
            <a:r>
              <a:rPr lang="da-DK" noProof="0"/>
              <a:t>Slide </a:t>
            </a:r>
            <a:fld id="{8A58E4B7-0C53-4D1B-89B3-DED3806AF999}" type="slidenum">
              <a:rPr lang="da-DK" noProof="0" smtClean="0"/>
              <a:pPr/>
              <a:t>15</a:t>
            </a:fld>
            <a:endParaRPr lang="da-DK" noProof="0"/>
          </a:p>
        </p:txBody>
      </p:sp>
      <p:sp>
        <p:nvSpPr>
          <p:cNvPr id="4" name="Text Placeholder 3">
            <a:extLst>
              <a:ext uri="{FF2B5EF4-FFF2-40B4-BE49-F238E27FC236}">
                <a16:creationId xmlns:a16="http://schemas.microsoft.com/office/drawing/2014/main" id="{AC47F7DF-75ED-4BF5-B619-D1277EC98EFB}"/>
              </a:ext>
            </a:extLst>
          </p:cNvPr>
          <p:cNvSpPr>
            <a:spLocks noGrp="1"/>
          </p:cNvSpPr>
          <p:nvPr>
            <p:ph type="body" sz="quarter" idx="13"/>
          </p:nvPr>
        </p:nvSpPr>
        <p:spPr>
          <a:solidFill>
            <a:schemeClr val="accent6"/>
          </a:solidFill>
        </p:spPr>
        <p:txBody>
          <a:bodyPr/>
          <a:lstStyle/>
          <a:p>
            <a:pPr marL="457200" indent="-457200">
              <a:buAutoNum type="arabicPeriod"/>
            </a:pPr>
            <a:r>
              <a:rPr lang="en-US" dirty="0"/>
              <a:t>Hair Cutting Exercise</a:t>
            </a:r>
          </a:p>
          <a:p>
            <a:pPr marL="457200" indent="-457200">
              <a:buAutoNum type="arabicPeriod"/>
            </a:pPr>
            <a:endParaRPr lang="en-US" dirty="0"/>
          </a:p>
          <a:p>
            <a:pPr marL="457200" indent="-457200">
              <a:buAutoNum type="arabicPeriod"/>
            </a:pPr>
            <a:r>
              <a:rPr lang="en-US" dirty="0"/>
              <a:t>Washing Powder</a:t>
            </a:r>
          </a:p>
        </p:txBody>
      </p:sp>
      <p:sp>
        <p:nvSpPr>
          <p:cNvPr id="6" name="Title 5">
            <a:extLst>
              <a:ext uri="{FF2B5EF4-FFF2-40B4-BE49-F238E27FC236}">
                <a16:creationId xmlns:a16="http://schemas.microsoft.com/office/drawing/2014/main" id="{EBBA79B0-E3E3-4725-8F59-0F13E97FADEC}"/>
              </a:ext>
            </a:extLst>
          </p:cNvPr>
          <p:cNvSpPr>
            <a:spLocks noGrp="1"/>
          </p:cNvSpPr>
          <p:nvPr>
            <p:ph type="title"/>
          </p:nvPr>
        </p:nvSpPr>
        <p:spPr>
          <a:xfrm>
            <a:off x="360000" y="270000"/>
            <a:ext cx="11521038" cy="855537"/>
          </a:xfrm>
        </p:spPr>
        <p:txBody>
          <a:bodyPr/>
          <a:lstStyle/>
          <a:p>
            <a:r>
              <a:rPr lang="en-US" dirty="0"/>
              <a:t>Class Activity 2: Information Gathering</a:t>
            </a:r>
          </a:p>
        </p:txBody>
      </p:sp>
      <p:pic>
        <p:nvPicPr>
          <p:cNvPr id="10" name="Picture Placeholder 9">
            <a:extLst>
              <a:ext uri="{FF2B5EF4-FFF2-40B4-BE49-F238E27FC236}">
                <a16:creationId xmlns:a16="http://schemas.microsoft.com/office/drawing/2014/main" id="{0D10C97C-CED7-489A-9D09-DDA7C8143867}"/>
              </a:ext>
            </a:extLst>
          </p:cNvPr>
          <p:cNvPicPr>
            <a:picLocks noGrp="1" noChangeAspect="1"/>
          </p:cNvPicPr>
          <p:nvPr>
            <p:ph type="pic" sz="quarter" idx="15"/>
          </p:nvPr>
        </p:nvPicPr>
        <p:blipFill>
          <a:blip r:embed="rId3"/>
          <a:srcRect l="49" r="49"/>
          <a:stretch>
            <a:fillRect/>
          </a:stretch>
        </p:blipFill>
        <p:spPr/>
      </p:pic>
    </p:spTree>
    <p:extLst>
      <p:ext uri="{BB962C8B-B14F-4D97-AF65-F5344CB8AC3E}">
        <p14:creationId xmlns:p14="http://schemas.microsoft.com/office/powerpoint/2010/main" val="251394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70000"/>
            <a:ext cx="11424632" cy="648072"/>
          </a:xfrm>
        </p:spPr>
        <p:txBody>
          <a:bodyPr/>
          <a:lstStyle/>
          <a:p>
            <a:r>
              <a:rPr lang="en-US" dirty="0"/>
              <a:t>Task 3: Physical Examination</a:t>
            </a:r>
          </a:p>
        </p:txBody>
      </p:sp>
      <p:sp>
        <p:nvSpPr>
          <p:cNvPr id="3" name="Text Placeholder 2"/>
          <p:cNvSpPr>
            <a:spLocks noGrp="1"/>
          </p:cNvSpPr>
          <p:nvPr>
            <p:ph type="body" idx="1"/>
          </p:nvPr>
        </p:nvSpPr>
        <p:spPr>
          <a:xfrm>
            <a:off x="1991544" y="1340768"/>
            <a:ext cx="8229600" cy="4967572"/>
          </a:xfrm>
        </p:spPr>
        <p:txBody>
          <a:bodyPr/>
          <a:lstStyle/>
          <a:p>
            <a:endParaRPr lang="en-US" dirty="0"/>
          </a:p>
          <a:p>
            <a:endParaRPr lang="en-US" dirty="0"/>
          </a:p>
        </p:txBody>
      </p:sp>
      <p:graphicFrame>
        <p:nvGraphicFramePr>
          <p:cNvPr id="4" name="Diagram 3"/>
          <p:cNvGraphicFramePr/>
          <p:nvPr>
            <p:extLst/>
          </p:nvPr>
        </p:nvGraphicFramePr>
        <p:xfrm>
          <a:off x="2794000" y="15367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89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70000"/>
            <a:ext cx="11352624" cy="648072"/>
          </a:xfrm>
        </p:spPr>
        <p:txBody>
          <a:bodyPr/>
          <a:lstStyle/>
          <a:p>
            <a:r>
              <a:rPr lang="en-US" dirty="0"/>
              <a:t>Task 4: Explanation and Planning</a:t>
            </a:r>
          </a:p>
        </p:txBody>
      </p:sp>
      <p:sp>
        <p:nvSpPr>
          <p:cNvPr id="3" name="Text Placeholder 2"/>
          <p:cNvSpPr>
            <a:spLocks noGrp="1"/>
          </p:cNvSpPr>
          <p:nvPr>
            <p:ph type="body" idx="1"/>
          </p:nvPr>
        </p:nvSpPr>
        <p:spPr>
          <a:xfrm>
            <a:off x="1991544" y="1340768"/>
            <a:ext cx="8229600" cy="4967572"/>
          </a:xfrm>
        </p:spPr>
        <p:txBody>
          <a:bodyPr/>
          <a:lstStyle/>
          <a:p>
            <a:endParaRPr lang="en-US" dirty="0"/>
          </a:p>
          <a:p>
            <a:endParaRPr lang="en-US" dirty="0"/>
          </a:p>
        </p:txBody>
      </p:sp>
      <p:graphicFrame>
        <p:nvGraphicFramePr>
          <p:cNvPr id="4" name="Diagram 3"/>
          <p:cNvGraphicFramePr/>
          <p:nvPr>
            <p:extLst/>
          </p:nvPr>
        </p:nvGraphicFramePr>
        <p:xfrm>
          <a:off x="2794000" y="15367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34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60648"/>
            <a:ext cx="11496640" cy="648072"/>
          </a:xfrm>
        </p:spPr>
        <p:txBody>
          <a:bodyPr/>
          <a:lstStyle/>
          <a:p>
            <a:r>
              <a:rPr lang="en-US" dirty="0"/>
              <a:t>Task 5: Closing the Session</a:t>
            </a:r>
          </a:p>
        </p:txBody>
      </p:sp>
      <p:sp>
        <p:nvSpPr>
          <p:cNvPr id="3" name="Text Placeholder 2"/>
          <p:cNvSpPr>
            <a:spLocks noGrp="1"/>
          </p:cNvSpPr>
          <p:nvPr>
            <p:ph type="body" idx="1"/>
          </p:nvPr>
        </p:nvSpPr>
        <p:spPr>
          <a:xfrm>
            <a:off x="1991544" y="1340768"/>
            <a:ext cx="8229600" cy="4967572"/>
          </a:xfrm>
        </p:spPr>
        <p:txBody>
          <a:bodyPr/>
          <a:lstStyle/>
          <a:p>
            <a:endParaRPr lang="en-US" dirty="0"/>
          </a:p>
          <a:p>
            <a:endParaRPr lang="en-US" dirty="0"/>
          </a:p>
        </p:txBody>
      </p:sp>
      <p:graphicFrame>
        <p:nvGraphicFramePr>
          <p:cNvPr id="4" name="Diagram 3"/>
          <p:cNvGraphicFramePr/>
          <p:nvPr>
            <p:extLst/>
          </p:nvPr>
        </p:nvGraphicFramePr>
        <p:xfrm>
          <a:off x="2794000" y="15367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396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70001"/>
            <a:ext cx="11352624" cy="580925"/>
          </a:xfrm>
        </p:spPr>
        <p:txBody>
          <a:bodyPr anchor="b"/>
          <a:lstStyle/>
          <a:p>
            <a:r>
              <a:rPr lang="en-US" dirty="0"/>
              <a:t>Class Activity 3: Time and Talk Introduction</a:t>
            </a:r>
          </a:p>
        </p:txBody>
      </p:sp>
      <p:pic>
        <p:nvPicPr>
          <p:cNvPr id="4" name="Picture 3"/>
          <p:cNvPicPr>
            <a:picLocks noChangeAspect="1"/>
          </p:cNvPicPr>
          <p:nvPr/>
        </p:nvPicPr>
        <p:blipFill rotWithShape="1">
          <a:blip r:embed="rId3"/>
          <a:srcRect l="17990" r="11611"/>
          <a:stretch/>
        </p:blipFill>
        <p:spPr>
          <a:xfrm>
            <a:off x="2567608" y="1340768"/>
            <a:ext cx="7200800" cy="4715542"/>
          </a:xfrm>
          <a:prstGeom prst="rect">
            <a:avLst/>
          </a:prstGeom>
        </p:spPr>
      </p:pic>
    </p:spTree>
    <p:extLst>
      <p:ext uri="{BB962C8B-B14F-4D97-AF65-F5344CB8AC3E}">
        <p14:creationId xmlns:p14="http://schemas.microsoft.com/office/powerpoint/2010/main" val="208349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68B43-F6F2-4CC9-9B7D-174C206570D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1FCDA80D-C050-4FEB-9F56-5EE5DEF8FBC1}"/>
              </a:ext>
            </a:extLst>
          </p:cNvPr>
          <p:cNvSpPr>
            <a:spLocks noGrp="1"/>
          </p:cNvSpPr>
          <p:nvPr>
            <p:ph type="sldNum" sz="quarter" idx="12"/>
          </p:nvPr>
        </p:nvSpPr>
        <p:spPr/>
        <p:txBody>
          <a:bodyPr/>
          <a:lstStyle/>
          <a:p>
            <a:r>
              <a:rPr lang="da-DK" noProof="0"/>
              <a:t>Slide </a:t>
            </a:r>
            <a:fld id="{8A58E4B7-0C53-4D1B-89B3-DED3806AF999}" type="slidenum">
              <a:rPr lang="da-DK" noProof="0" smtClean="0"/>
              <a:pPr/>
              <a:t>2</a:t>
            </a:fld>
            <a:endParaRPr lang="da-DK" noProof="0"/>
          </a:p>
        </p:txBody>
      </p:sp>
      <p:sp>
        <p:nvSpPr>
          <p:cNvPr id="4" name="Text Placeholder 3">
            <a:extLst>
              <a:ext uri="{FF2B5EF4-FFF2-40B4-BE49-F238E27FC236}">
                <a16:creationId xmlns:a16="http://schemas.microsoft.com/office/drawing/2014/main" id="{3ED8B455-DABD-4B4F-A067-725D481C6A58}"/>
              </a:ext>
            </a:extLst>
          </p:cNvPr>
          <p:cNvSpPr>
            <a:spLocks noGrp="1"/>
          </p:cNvSpPr>
          <p:nvPr>
            <p:ph type="body" sz="quarter" idx="13"/>
          </p:nvPr>
        </p:nvSpPr>
        <p:spPr>
          <a:xfrm>
            <a:off x="342000" y="1277896"/>
            <a:ext cx="11509527" cy="4959416"/>
          </a:xfrm>
          <a:solidFill>
            <a:schemeClr val="accent6"/>
          </a:solidFill>
        </p:spPr>
        <p:txBody>
          <a:bodyPr/>
          <a:lstStyle/>
          <a:p>
            <a:pPr marL="901700" indent="-901700">
              <a:spcBef>
                <a:spcPts val="600"/>
              </a:spcBef>
              <a:spcAft>
                <a:spcPts val="0"/>
              </a:spcAft>
              <a:buClr>
                <a:schemeClr val="dk1"/>
              </a:buClr>
              <a:buSzPct val="25000"/>
              <a:tabLst>
                <a:tab pos="355600" algn="l"/>
              </a:tabLst>
            </a:pPr>
            <a:r>
              <a:rPr lang="en-US" sz="2200" dirty="0">
                <a:ea typeface="Arial"/>
                <a:cs typeface="Arial"/>
                <a:sym typeface="Arial"/>
                <a:rtl val="0"/>
              </a:rPr>
              <a:t>Goal 1: To review the key aspects of Person-Centered Care</a:t>
            </a:r>
          </a:p>
          <a:p>
            <a:pPr marL="901700" indent="-901700">
              <a:spcAft>
                <a:spcPts val="0"/>
              </a:spcAft>
              <a:buClr>
                <a:schemeClr val="dk1"/>
              </a:buClr>
              <a:buSzPct val="25000"/>
            </a:pPr>
            <a:endParaRPr lang="en-US" sz="2200" dirty="0">
              <a:ea typeface="Arial"/>
              <a:cs typeface="Arial"/>
              <a:sym typeface="Arial"/>
              <a:rtl val="0"/>
            </a:endParaRPr>
          </a:p>
          <a:p>
            <a:pPr marL="901700" indent="-901700">
              <a:spcAft>
                <a:spcPts val="0"/>
              </a:spcAft>
              <a:buClr>
                <a:schemeClr val="dk1"/>
              </a:buClr>
              <a:buSzPct val="25000"/>
            </a:pPr>
            <a:r>
              <a:rPr lang="en-US" sz="2200" dirty="0">
                <a:ea typeface="Arial"/>
                <a:cs typeface="Arial"/>
                <a:sym typeface="Arial"/>
                <a:rtl val="0"/>
              </a:rPr>
              <a:t>Goal 2: To introduce communication types (content and process) in clinical teaching and learning</a:t>
            </a:r>
          </a:p>
          <a:p>
            <a:pPr marL="901700" indent="-901700">
              <a:spcAft>
                <a:spcPts val="0"/>
              </a:spcAft>
              <a:buClr>
                <a:schemeClr val="dk1"/>
              </a:buClr>
              <a:buSzPct val="25000"/>
            </a:pPr>
            <a:endParaRPr lang="en-US" sz="2200" dirty="0">
              <a:ea typeface="Arial"/>
              <a:cs typeface="Arial"/>
              <a:sym typeface="Arial"/>
              <a:rtl val="0"/>
            </a:endParaRPr>
          </a:p>
          <a:p>
            <a:pPr marL="901700" indent="-901700">
              <a:spcAft>
                <a:spcPts val="0"/>
              </a:spcAft>
              <a:buClr>
                <a:schemeClr val="dk1"/>
              </a:buClr>
              <a:buSzPct val="25000"/>
            </a:pPr>
            <a:r>
              <a:rPr lang="en-US" sz="2200" dirty="0">
                <a:ea typeface="Arial"/>
                <a:cs typeface="Arial"/>
                <a:sym typeface="Arial"/>
                <a:rtl val="0"/>
              </a:rPr>
              <a:t>Goal 3: To introduce the Calgary-Cambridge Model of learning clinical skills alongside communication skills.</a:t>
            </a:r>
          </a:p>
          <a:p>
            <a:pPr marL="901700" indent="-901700">
              <a:spcAft>
                <a:spcPts val="0"/>
              </a:spcAft>
              <a:buClr>
                <a:schemeClr val="dk1"/>
              </a:buClr>
              <a:buSzPct val="25000"/>
            </a:pPr>
            <a:endParaRPr lang="en-US" sz="2200" dirty="0">
              <a:ea typeface="Arial"/>
              <a:cs typeface="Arial"/>
              <a:sym typeface="Arial"/>
              <a:rtl val="0"/>
            </a:endParaRPr>
          </a:p>
          <a:p>
            <a:pPr marL="901700" indent="-901700">
              <a:spcAft>
                <a:spcPts val="0"/>
              </a:spcAft>
              <a:buClr>
                <a:schemeClr val="dk1"/>
              </a:buClr>
              <a:buSzPct val="25000"/>
            </a:pPr>
            <a:r>
              <a:rPr lang="en-US" sz="2200" dirty="0">
                <a:ea typeface="Arial"/>
                <a:cs typeface="Arial"/>
                <a:sym typeface="Arial"/>
                <a:rtl val="0"/>
              </a:rPr>
              <a:t>Goal 4: To review skills needed to conduct an effective patient interview</a:t>
            </a:r>
          </a:p>
          <a:p>
            <a:pPr marL="901700" indent="-901700">
              <a:spcAft>
                <a:spcPts val="0"/>
              </a:spcAft>
              <a:buClr>
                <a:schemeClr val="dk1"/>
              </a:buClr>
              <a:buSzPct val="25000"/>
            </a:pPr>
            <a:endParaRPr lang="en-US" sz="2200" dirty="0">
              <a:ea typeface="Arial"/>
              <a:cs typeface="Arial"/>
              <a:sym typeface="Arial"/>
              <a:rtl val="0"/>
            </a:endParaRPr>
          </a:p>
          <a:p>
            <a:pPr marL="901700" indent="-901700">
              <a:spcAft>
                <a:spcPts val="0"/>
              </a:spcAft>
              <a:buClr>
                <a:schemeClr val="dk1"/>
              </a:buClr>
              <a:buSzPct val="25000"/>
            </a:pPr>
            <a:r>
              <a:rPr lang="en-US" sz="2200" dirty="0">
                <a:ea typeface="Arial"/>
                <a:cs typeface="Georgia"/>
                <a:sym typeface="Arial"/>
                <a:rtl val="0"/>
              </a:rPr>
              <a:t>Goal 5: To introduce the Time and Talk Tool, used to create a safe learning environment in which to learn and practice communication skills and clinical skills. </a:t>
            </a:r>
          </a:p>
          <a:p>
            <a:endParaRPr lang="en-US" sz="2200" dirty="0"/>
          </a:p>
        </p:txBody>
      </p:sp>
      <p:sp>
        <p:nvSpPr>
          <p:cNvPr id="6" name="Title 5">
            <a:extLst>
              <a:ext uri="{FF2B5EF4-FFF2-40B4-BE49-F238E27FC236}">
                <a16:creationId xmlns:a16="http://schemas.microsoft.com/office/drawing/2014/main" id="{B8E945A1-ED84-40F2-8BAE-5CEFDCE93F0B}"/>
              </a:ext>
            </a:extLst>
          </p:cNvPr>
          <p:cNvSpPr>
            <a:spLocks noGrp="1"/>
          </p:cNvSpPr>
          <p:nvPr>
            <p:ph type="title"/>
          </p:nvPr>
        </p:nvSpPr>
        <p:spPr/>
        <p:txBody>
          <a:bodyPr/>
          <a:lstStyle/>
          <a:p>
            <a:r>
              <a:rPr lang="en" dirty="0">
                <a:solidFill>
                  <a:srgbClr val="E63E4D"/>
                </a:solidFill>
                <a:sym typeface="Arial"/>
                <a:rtl val="0"/>
              </a:rPr>
              <a:t>Lecture Goals </a:t>
            </a:r>
            <a:endParaRPr lang="en-US" dirty="0"/>
          </a:p>
        </p:txBody>
      </p:sp>
    </p:spTree>
    <p:extLst>
      <p:ext uri="{BB962C8B-B14F-4D97-AF65-F5344CB8AC3E}">
        <p14:creationId xmlns:p14="http://schemas.microsoft.com/office/powerpoint/2010/main" val="2757787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F7796-7D81-44A3-BAE7-D2A407B05200}"/>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E7778AAF-DE07-4132-98A8-20F518CB2371}"/>
              </a:ext>
            </a:extLst>
          </p:cNvPr>
          <p:cNvSpPr>
            <a:spLocks noGrp="1"/>
          </p:cNvSpPr>
          <p:nvPr>
            <p:ph type="sldNum" sz="quarter" idx="12"/>
          </p:nvPr>
        </p:nvSpPr>
        <p:spPr/>
        <p:txBody>
          <a:bodyPr/>
          <a:lstStyle/>
          <a:p>
            <a:r>
              <a:rPr lang="da-DK" noProof="0"/>
              <a:t>Slide </a:t>
            </a:r>
            <a:fld id="{8A58E4B7-0C53-4D1B-89B3-DED3806AF999}" type="slidenum">
              <a:rPr lang="da-DK" noProof="0" smtClean="0"/>
              <a:pPr/>
              <a:t>20</a:t>
            </a:fld>
            <a:endParaRPr lang="da-DK" noProof="0"/>
          </a:p>
        </p:txBody>
      </p:sp>
      <p:sp>
        <p:nvSpPr>
          <p:cNvPr id="4" name="Text Placeholder 3">
            <a:extLst>
              <a:ext uri="{FF2B5EF4-FFF2-40B4-BE49-F238E27FC236}">
                <a16:creationId xmlns:a16="http://schemas.microsoft.com/office/drawing/2014/main" id="{A4A5C524-9D39-4CE4-A1A5-397ABDFE1365}"/>
              </a:ext>
            </a:extLst>
          </p:cNvPr>
          <p:cNvSpPr>
            <a:spLocks noGrp="1"/>
          </p:cNvSpPr>
          <p:nvPr>
            <p:ph type="body" sz="quarter" idx="13"/>
          </p:nvPr>
        </p:nvSpPr>
        <p:spPr>
          <a:xfrm>
            <a:off x="342000" y="1277896"/>
            <a:ext cx="11509527" cy="5031424"/>
          </a:xfrm>
        </p:spPr>
        <p:txBody>
          <a:bodyPr anchor="ctr"/>
          <a:lstStyle/>
          <a:p>
            <a:pPr marL="342900" indent="-342900">
              <a:lnSpc>
                <a:spcPct val="150000"/>
              </a:lnSpc>
              <a:spcBef>
                <a:spcPts val="0"/>
              </a:spcBef>
              <a:buFont typeface="Arial" panose="020B0604020202020204" pitchFamily="34" charset="0"/>
              <a:buChar char="•"/>
            </a:pPr>
            <a:r>
              <a:rPr lang="en-US" sz="2400" dirty="0"/>
              <a:t>Experiential Method of Teaching Counseling in Audiology</a:t>
            </a:r>
          </a:p>
          <a:p>
            <a:pPr marL="342900" indent="-342900">
              <a:lnSpc>
                <a:spcPct val="150000"/>
              </a:lnSpc>
              <a:spcBef>
                <a:spcPts val="0"/>
              </a:spcBef>
              <a:buFont typeface="Arial" panose="020B0604020202020204" pitchFamily="34" charset="0"/>
              <a:buChar char="•"/>
            </a:pPr>
            <a:r>
              <a:rPr lang="en-US" sz="2400" dirty="0"/>
              <a:t>Uses role-play and active learning to teach communication skills to audiology students</a:t>
            </a:r>
          </a:p>
          <a:p>
            <a:pPr marL="342900" indent="-342900">
              <a:lnSpc>
                <a:spcPct val="150000"/>
              </a:lnSpc>
              <a:spcBef>
                <a:spcPts val="0"/>
              </a:spcBef>
              <a:buFont typeface="Arial" panose="020B0604020202020204" pitchFamily="34" charset="0"/>
              <a:buChar char="•"/>
            </a:pPr>
            <a:r>
              <a:rPr lang="en-US" sz="2400" dirty="0"/>
              <a:t>Time and Talk provides a framework which delineates:</a:t>
            </a:r>
          </a:p>
          <a:p>
            <a:pPr marL="715963" lvl="2" indent="-439738">
              <a:lnSpc>
                <a:spcPct val="150000"/>
              </a:lnSpc>
              <a:spcBef>
                <a:spcPts val="0"/>
              </a:spcBef>
              <a:buSzPct val="70000"/>
            </a:pPr>
            <a:r>
              <a:rPr lang="en-US" dirty="0">
                <a:solidFill>
                  <a:schemeClr val="bg1"/>
                </a:solidFill>
                <a:latin typeface="+mn-lt"/>
              </a:rPr>
              <a:t>Ground Rules for Interaction in Role-Play</a:t>
            </a:r>
          </a:p>
          <a:p>
            <a:pPr marL="715963" lvl="2" indent="-439738">
              <a:lnSpc>
                <a:spcPct val="150000"/>
              </a:lnSpc>
              <a:spcBef>
                <a:spcPts val="0"/>
              </a:spcBef>
              <a:buSzPct val="70000"/>
            </a:pPr>
            <a:r>
              <a:rPr lang="en-US" dirty="0">
                <a:solidFill>
                  <a:schemeClr val="bg1"/>
                </a:solidFill>
                <a:latin typeface="+mn-lt"/>
              </a:rPr>
              <a:t>Preparation for Role-Play Orientation </a:t>
            </a:r>
          </a:p>
          <a:p>
            <a:pPr marL="715963" lvl="2" indent="-439738">
              <a:lnSpc>
                <a:spcPct val="150000"/>
              </a:lnSpc>
              <a:spcBef>
                <a:spcPts val="0"/>
              </a:spcBef>
              <a:buSzPct val="70000"/>
            </a:pPr>
            <a:r>
              <a:rPr lang="en-US" dirty="0">
                <a:solidFill>
                  <a:schemeClr val="bg1"/>
                </a:solidFill>
                <a:latin typeface="+mn-lt"/>
              </a:rPr>
              <a:t>How to work with simulated patients</a:t>
            </a:r>
          </a:p>
          <a:p>
            <a:pPr marL="715963" lvl="4" indent="-431800">
              <a:lnSpc>
                <a:spcPct val="150000"/>
              </a:lnSpc>
              <a:spcBef>
                <a:spcPts val="0"/>
              </a:spcBef>
              <a:buSzPct val="70000"/>
            </a:pPr>
            <a:r>
              <a:rPr lang="en-US" dirty="0">
                <a:solidFill>
                  <a:schemeClr val="bg1"/>
                </a:solidFill>
                <a:latin typeface="+mn-lt"/>
              </a:rPr>
              <a:t>How to  participate as an actor or as an observer</a:t>
            </a:r>
          </a:p>
          <a:p>
            <a:pPr marL="715963" lvl="4" indent="-431800">
              <a:lnSpc>
                <a:spcPct val="150000"/>
              </a:lnSpc>
              <a:spcBef>
                <a:spcPts val="0"/>
              </a:spcBef>
              <a:buSzPct val="70000"/>
            </a:pPr>
            <a:r>
              <a:rPr lang="en-US" dirty="0">
                <a:solidFill>
                  <a:schemeClr val="bg1"/>
                </a:solidFill>
                <a:latin typeface="+mn-lt"/>
              </a:rPr>
              <a:t>Topics for possible role play</a:t>
            </a:r>
          </a:p>
          <a:p>
            <a:pPr lvl="2">
              <a:lnSpc>
                <a:spcPct val="150000"/>
              </a:lnSpc>
              <a:spcBef>
                <a:spcPts val="0"/>
              </a:spcBef>
            </a:pPr>
            <a:r>
              <a:rPr lang="en-US" sz="2400" dirty="0">
                <a:solidFill>
                  <a:schemeClr val="bg1"/>
                </a:solidFill>
                <a:latin typeface="+mn-lt"/>
              </a:rPr>
              <a:t>Methods of providing feedback</a:t>
            </a:r>
          </a:p>
        </p:txBody>
      </p:sp>
      <p:sp>
        <p:nvSpPr>
          <p:cNvPr id="6" name="Title 5">
            <a:extLst>
              <a:ext uri="{FF2B5EF4-FFF2-40B4-BE49-F238E27FC236}">
                <a16:creationId xmlns:a16="http://schemas.microsoft.com/office/drawing/2014/main" id="{5635C616-D525-4F36-B517-7A3CCB1EA08F}"/>
              </a:ext>
            </a:extLst>
          </p:cNvPr>
          <p:cNvSpPr>
            <a:spLocks noGrp="1"/>
          </p:cNvSpPr>
          <p:nvPr>
            <p:ph type="title"/>
          </p:nvPr>
        </p:nvSpPr>
        <p:spPr/>
        <p:txBody>
          <a:bodyPr/>
          <a:lstStyle/>
          <a:p>
            <a:r>
              <a:rPr lang="en-US" dirty="0"/>
              <a:t>Time and Talk Tool</a:t>
            </a:r>
          </a:p>
        </p:txBody>
      </p:sp>
    </p:spTree>
    <p:extLst>
      <p:ext uri="{BB962C8B-B14F-4D97-AF65-F5344CB8AC3E}">
        <p14:creationId xmlns:p14="http://schemas.microsoft.com/office/powerpoint/2010/main" val="3637825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F7796-7D81-44A3-BAE7-D2A407B05200}"/>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E7778AAF-DE07-4132-98A8-20F518CB2371}"/>
              </a:ext>
            </a:extLst>
          </p:cNvPr>
          <p:cNvSpPr>
            <a:spLocks noGrp="1"/>
          </p:cNvSpPr>
          <p:nvPr>
            <p:ph type="sldNum" sz="quarter" idx="12"/>
          </p:nvPr>
        </p:nvSpPr>
        <p:spPr/>
        <p:txBody>
          <a:bodyPr/>
          <a:lstStyle/>
          <a:p>
            <a:r>
              <a:rPr lang="da-DK" noProof="0"/>
              <a:t>Slide </a:t>
            </a:r>
            <a:fld id="{8A58E4B7-0C53-4D1B-89B3-DED3806AF999}" type="slidenum">
              <a:rPr lang="da-DK" noProof="0" smtClean="0"/>
              <a:pPr/>
              <a:t>21</a:t>
            </a:fld>
            <a:endParaRPr lang="da-DK" noProof="0"/>
          </a:p>
        </p:txBody>
      </p:sp>
      <p:sp>
        <p:nvSpPr>
          <p:cNvPr id="4" name="Text Placeholder 3">
            <a:extLst>
              <a:ext uri="{FF2B5EF4-FFF2-40B4-BE49-F238E27FC236}">
                <a16:creationId xmlns:a16="http://schemas.microsoft.com/office/drawing/2014/main" id="{A4A5C524-9D39-4CE4-A1A5-397ABDFE1365}"/>
              </a:ext>
            </a:extLst>
          </p:cNvPr>
          <p:cNvSpPr>
            <a:spLocks noGrp="1"/>
          </p:cNvSpPr>
          <p:nvPr>
            <p:ph type="body" sz="quarter" idx="13"/>
          </p:nvPr>
        </p:nvSpPr>
        <p:spPr>
          <a:xfrm>
            <a:off x="342000" y="1277896"/>
            <a:ext cx="11509527" cy="5031424"/>
          </a:xfrm>
          <a:solidFill>
            <a:schemeClr val="accent2"/>
          </a:solidFill>
        </p:spPr>
        <p:txBody>
          <a:bodyPr anchor="ctr"/>
          <a:lstStyle/>
          <a:p>
            <a:r>
              <a:rPr lang="en-US" sz="2400" b="1" dirty="0"/>
              <a:t>Ground rules </a:t>
            </a:r>
          </a:p>
          <a:p>
            <a:pPr marL="342900" indent="-342900">
              <a:spcBef>
                <a:spcPts val="1200"/>
              </a:spcBef>
              <a:buFont typeface="Arial" panose="020B0604020202020204" pitchFamily="34" charset="0"/>
              <a:buChar char="•"/>
            </a:pPr>
            <a:r>
              <a:rPr lang="en-US" sz="2400" dirty="0"/>
              <a:t>Confidentiality (what happens in the group stays in  the group)</a:t>
            </a:r>
          </a:p>
          <a:p>
            <a:pPr marL="342900" indent="-342900">
              <a:spcBef>
                <a:spcPts val="1200"/>
              </a:spcBef>
              <a:buFont typeface="Arial" panose="020B0604020202020204" pitchFamily="34" charset="0"/>
              <a:buChar char="•"/>
            </a:pPr>
            <a:r>
              <a:rPr lang="en-US" sz="2400" dirty="0"/>
              <a:t>Observing is just as important as role-playing</a:t>
            </a:r>
          </a:p>
          <a:p>
            <a:pPr marL="342900" indent="-342900">
              <a:spcBef>
                <a:spcPts val="1200"/>
              </a:spcBef>
              <a:buFont typeface="Arial" panose="020B0604020202020204" pitchFamily="34" charset="0"/>
              <a:buChar char="•"/>
            </a:pPr>
            <a:r>
              <a:rPr lang="en-US" sz="2400" dirty="0"/>
              <a:t>Respect each other</a:t>
            </a:r>
          </a:p>
          <a:p>
            <a:pPr marL="342900" indent="-342900">
              <a:spcBef>
                <a:spcPts val="1200"/>
              </a:spcBef>
              <a:buFont typeface="Arial" panose="020B0604020202020204" pitchFamily="34" charset="0"/>
              <a:buChar char="•"/>
            </a:pPr>
            <a:r>
              <a:rPr lang="en-US" sz="2400" dirty="0"/>
              <a:t>Do not interrupt each other</a:t>
            </a:r>
          </a:p>
          <a:p>
            <a:pPr marL="342900" indent="-342900">
              <a:spcBef>
                <a:spcPts val="1200"/>
              </a:spcBef>
              <a:buFont typeface="Arial" panose="020B0604020202020204" pitchFamily="34" charset="0"/>
              <a:buChar char="•"/>
            </a:pPr>
            <a:r>
              <a:rPr lang="en-US" sz="2400" dirty="0"/>
              <a:t>The group takes joint responsibility for each role-play session</a:t>
            </a:r>
          </a:p>
          <a:p>
            <a:pPr marL="342900" indent="-342900">
              <a:spcBef>
                <a:spcPts val="1200"/>
              </a:spcBef>
              <a:buFont typeface="Arial" panose="020B0604020202020204" pitchFamily="34" charset="0"/>
              <a:buChar char="•"/>
            </a:pPr>
            <a:r>
              <a:rPr lang="en-US" sz="2400" dirty="0"/>
              <a:t>Give constructive, non-judgmental feedback</a:t>
            </a:r>
          </a:p>
          <a:p>
            <a:pPr marL="342900" indent="-342900">
              <a:spcBef>
                <a:spcPts val="1200"/>
              </a:spcBef>
              <a:buFont typeface="Arial" panose="020B0604020202020204" pitchFamily="34" charset="0"/>
              <a:buChar char="•"/>
            </a:pPr>
            <a:r>
              <a:rPr lang="en-US" sz="2400" dirty="0"/>
              <a:t>Freely ask for support from the group</a:t>
            </a:r>
          </a:p>
          <a:p>
            <a:pPr>
              <a:spcBef>
                <a:spcPts val="1200"/>
              </a:spcBef>
            </a:pPr>
            <a:endParaRPr lang="en-US" sz="2400" dirty="0"/>
          </a:p>
          <a:p>
            <a:pPr>
              <a:spcBef>
                <a:spcPts val="1200"/>
              </a:spcBef>
            </a:pPr>
            <a:r>
              <a:rPr lang="en-US" sz="2400" dirty="0"/>
              <a:t>Watch Group Rules – Creating a Safe Environment, by Dr. Leslie Jones</a:t>
            </a:r>
          </a:p>
        </p:txBody>
      </p:sp>
      <p:sp>
        <p:nvSpPr>
          <p:cNvPr id="6" name="Title 5">
            <a:extLst>
              <a:ext uri="{FF2B5EF4-FFF2-40B4-BE49-F238E27FC236}">
                <a16:creationId xmlns:a16="http://schemas.microsoft.com/office/drawing/2014/main" id="{5635C616-D525-4F36-B517-7A3CCB1EA08F}"/>
              </a:ext>
            </a:extLst>
          </p:cNvPr>
          <p:cNvSpPr>
            <a:spLocks noGrp="1"/>
          </p:cNvSpPr>
          <p:nvPr>
            <p:ph type="title"/>
          </p:nvPr>
        </p:nvSpPr>
        <p:spPr/>
        <p:txBody>
          <a:bodyPr/>
          <a:lstStyle/>
          <a:p>
            <a:r>
              <a:rPr lang="en-US" dirty="0"/>
              <a:t>Time and Talk:</a:t>
            </a:r>
            <a:br>
              <a:rPr lang="en-US" dirty="0"/>
            </a:br>
            <a:r>
              <a:rPr lang="en-US" dirty="0"/>
              <a:t>Ground Rules for Safe Learning Environment</a:t>
            </a:r>
          </a:p>
        </p:txBody>
      </p:sp>
    </p:spTree>
    <p:extLst>
      <p:ext uri="{BB962C8B-B14F-4D97-AF65-F5344CB8AC3E}">
        <p14:creationId xmlns:p14="http://schemas.microsoft.com/office/powerpoint/2010/main" val="391302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F7796-7D81-44A3-BAE7-D2A407B05200}"/>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E7778AAF-DE07-4132-98A8-20F518CB2371}"/>
              </a:ext>
            </a:extLst>
          </p:cNvPr>
          <p:cNvSpPr>
            <a:spLocks noGrp="1"/>
          </p:cNvSpPr>
          <p:nvPr>
            <p:ph type="sldNum" sz="quarter" idx="12"/>
          </p:nvPr>
        </p:nvSpPr>
        <p:spPr/>
        <p:txBody>
          <a:bodyPr/>
          <a:lstStyle/>
          <a:p>
            <a:r>
              <a:rPr lang="da-DK" noProof="0"/>
              <a:t>Slide </a:t>
            </a:r>
            <a:fld id="{8A58E4B7-0C53-4D1B-89B3-DED3806AF999}" type="slidenum">
              <a:rPr lang="da-DK" noProof="0" smtClean="0"/>
              <a:pPr/>
              <a:t>22</a:t>
            </a:fld>
            <a:endParaRPr lang="da-DK" noProof="0"/>
          </a:p>
        </p:txBody>
      </p:sp>
      <p:sp>
        <p:nvSpPr>
          <p:cNvPr id="4" name="Text Placeholder 3">
            <a:extLst>
              <a:ext uri="{FF2B5EF4-FFF2-40B4-BE49-F238E27FC236}">
                <a16:creationId xmlns:a16="http://schemas.microsoft.com/office/drawing/2014/main" id="{A4A5C524-9D39-4CE4-A1A5-397ABDFE1365}"/>
              </a:ext>
            </a:extLst>
          </p:cNvPr>
          <p:cNvSpPr>
            <a:spLocks noGrp="1"/>
          </p:cNvSpPr>
          <p:nvPr>
            <p:ph type="body" sz="quarter" idx="13"/>
          </p:nvPr>
        </p:nvSpPr>
        <p:spPr>
          <a:xfrm>
            <a:off x="342000" y="1277896"/>
            <a:ext cx="11509527" cy="5031424"/>
          </a:xfrm>
          <a:solidFill>
            <a:schemeClr val="accent6"/>
          </a:solidFill>
        </p:spPr>
        <p:txBody>
          <a:bodyPr anchor="ctr"/>
          <a:lstStyle/>
          <a:p>
            <a:r>
              <a:rPr lang="en-US" sz="2400" dirty="0"/>
              <a:t>A role-play session will typically, at a minimum, involve two characters:</a:t>
            </a:r>
          </a:p>
          <a:p>
            <a:pPr marL="342900" indent="-342900">
              <a:buFont typeface="Arial" panose="020B0604020202020204" pitchFamily="34" charset="0"/>
              <a:buChar char="•"/>
            </a:pPr>
            <a:r>
              <a:rPr lang="en-US" sz="2400" b="1" dirty="0"/>
              <a:t>A patient and </a:t>
            </a:r>
          </a:p>
          <a:p>
            <a:pPr marL="342900" indent="-342900">
              <a:buFont typeface="Arial" panose="020B0604020202020204" pitchFamily="34" charset="0"/>
              <a:buChar char="•"/>
            </a:pPr>
            <a:r>
              <a:rPr lang="en-US" sz="2400" b="1" dirty="0"/>
              <a:t>A hearing care professional </a:t>
            </a:r>
          </a:p>
          <a:p>
            <a:endParaRPr lang="en-US" sz="2400" dirty="0"/>
          </a:p>
          <a:p>
            <a:r>
              <a:rPr lang="en-US" sz="2400" dirty="0"/>
              <a:t>The patient can either be played by one of the participants in the group or you can choose to use an outside individual or an actor as a simulated patient. </a:t>
            </a:r>
          </a:p>
          <a:p>
            <a:endParaRPr lang="en-US" sz="2400" dirty="0"/>
          </a:p>
          <a:p>
            <a:r>
              <a:rPr lang="en-US" sz="2400" dirty="0"/>
              <a:t>All simulated patients, regardless of their own experience, bring a ‘non-medical’ patient perspective to the scenario.</a:t>
            </a:r>
          </a:p>
          <a:p>
            <a:r>
              <a:rPr lang="en-US" sz="2400" dirty="0"/>
              <a:t>	</a:t>
            </a:r>
          </a:p>
          <a:p>
            <a:endParaRPr lang="en-US" sz="2400" dirty="0"/>
          </a:p>
        </p:txBody>
      </p:sp>
      <p:sp>
        <p:nvSpPr>
          <p:cNvPr id="6" name="Title 5">
            <a:extLst>
              <a:ext uri="{FF2B5EF4-FFF2-40B4-BE49-F238E27FC236}">
                <a16:creationId xmlns:a16="http://schemas.microsoft.com/office/drawing/2014/main" id="{5635C616-D525-4F36-B517-7A3CCB1EA08F}"/>
              </a:ext>
            </a:extLst>
          </p:cNvPr>
          <p:cNvSpPr>
            <a:spLocks noGrp="1"/>
          </p:cNvSpPr>
          <p:nvPr>
            <p:ph type="title"/>
          </p:nvPr>
        </p:nvSpPr>
        <p:spPr/>
        <p:txBody>
          <a:bodyPr/>
          <a:lstStyle/>
          <a:p>
            <a:r>
              <a:rPr lang="en-US" dirty="0">
                <a:latin typeface="Verdana" panose="020B0604030504040204" pitchFamily="34" charset="0"/>
              </a:rPr>
              <a:t>Time and Talk:</a:t>
            </a:r>
            <a:br>
              <a:rPr lang="en-US" dirty="0">
                <a:latin typeface="Verdana" panose="020B0604030504040204" pitchFamily="34" charset="0"/>
              </a:rPr>
            </a:br>
            <a:r>
              <a:rPr lang="en-US" dirty="0">
                <a:latin typeface="Verdana" panose="020B0604030504040204" pitchFamily="34" charset="0"/>
              </a:rPr>
              <a:t>Preparing for Role Play: Use of Simulated Patients</a:t>
            </a:r>
          </a:p>
        </p:txBody>
      </p:sp>
    </p:spTree>
    <p:extLst>
      <p:ext uri="{BB962C8B-B14F-4D97-AF65-F5344CB8AC3E}">
        <p14:creationId xmlns:p14="http://schemas.microsoft.com/office/powerpoint/2010/main" val="119168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F7796-7D81-44A3-BAE7-D2A407B05200}"/>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E7778AAF-DE07-4132-98A8-20F518CB2371}"/>
              </a:ext>
            </a:extLst>
          </p:cNvPr>
          <p:cNvSpPr>
            <a:spLocks noGrp="1"/>
          </p:cNvSpPr>
          <p:nvPr>
            <p:ph type="sldNum" sz="quarter" idx="12"/>
          </p:nvPr>
        </p:nvSpPr>
        <p:spPr/>
        <p:txBody>
          <a:bodyPr/>
          <a:lstStyle/>
          <a:p>
            <a:r>
              <a:rPr lang="da-DK" noProof="0"/>
              <a:t>Slide </a:t>
            </a:r>
            <a:fld id="{8A58E4B7-0C53-4D1B-89B3-DED3806AF999}" type="slidenum">
              <a:rPr lang="da-DK" noProof="0" smtClean="0"/>
              <a:pPr/>
              <a:t>23</a:t>
            </a:fld>
            <a:endParaRPr lang="da-DK" noProof="0"/>
          </a:p>
        </p:txBody>
      </p:sp>
      <p:sp>
        <p:nvSpPr>
          <p:cNvPr id="4" name="Text Placeholder 3">
            <a:extLst>
              <a:ext uri="{FF2B5EF4-FFF2-40B4-BE49-F238E27FC236}">
                <a16:creationId xmlns:a16="http://schemas.microsoft.com/office/drawing/2014/main" id="{A4A5C524-9D39-4CE4-A1A5-397ABDFE1365}"/>
              </a:ext>
            </a:extLst>
          </p:cNvPr>
          <p:cNvSpPr>
            <a:spLocks noGrp="1"/>
          </p:cNvSpPr>
          <p:nvPr>
            <p:ph type="body" sz="quarter" idx="13"/>
          </p:nvPr>
        </p:nvSpPr>
        <p:spPr>
          <a:xfrm>
            <a:off x="342000" y="1277896"/>
            <a:ext cx="11509527" cy="5031424"/>
          </a:xfrm>
          <a:solidFill>
            <a:schemeClr val="accent4"/>
          </a:solidFill>
        </p:spPr>
        <p:txBody>
          <a:bodyPr anchor="ctr"/>
          <a:lstStyle/>
          <a:p>
            <a:r>
              <a:rPr lang="en-US" sz="2400" dirty="0"/>
              <a:t>Collaborative Learning Environment is obtained by:</a:t>
            </a:r>
          </a:p>
          <a:p>
            <a:pPr marL="457200" indent="-457200">
              <a:lnSpc>
                <a:spcPct val="150000"/>
              </a:lnSpc>
              <a:buFont typeface="+mj-lt"/>
              <a:buAutoNum type="arabicPeriod"/>
            </a:pPr>
            <a:r>
              <a:rPr lang="en-US" sz="2400" dirty="0"/>
              <a:t>Allowing all participants in the class to contribute and by</a:t>
            </a:r>
          </a:p>
          <a:p>
            <a:pPr marL="457200" indent="-457200">
              <a:lnSpc>
                <a:spcPct val="150000"/>
              </a:lnSpc>
              <a:buFont typeface="+mj-lt"/>
              <a:buAutoNum type="arabicPeriod"/>
            </a:pPr>
            <a:r>
              <a:rPr lang="en-US" sz="2400" dirty="0"/>
              <a:t>Providing Methods that allow students to contribute such as: </a:t>
            </a:r>
          </a:p>
          <a:p>
            <a:pPr marL="720725" indent="-269875">
              <a:spcBef>
                <a:spcPts val="1200"/>
              </a:spcBef>
              <a:buFont typeface="Arial" panose="020B0604020202020204" pitchFamily="34" charset="0"/>
              <a:buChar char="•"/>
            </a:pPr>
            <a:r>
              <a:rPr lang="en-US" sz="2400" dirty="0"/>
              <a:t>Hot Seating - Build a patient profile, developing a characters sketch</a:t>
            </a:r>
          </a:p>
          <a:p>
            <a:pPr marL="720725" indent="-269875">
              <a:spcBef>
                <a:spcPts val="1200"/>
              </a:spcBef>
              <a:buFont typeface="Arial" panose="020B0604020202020204" pitchFamily="34" charset="0"/>
              <a:buChar char="•"/>
            </a:pPr>
            <a:r>
              <a:rPr lang="en-US" sz="2400" dirty="0"/>
              <a:t>Alter Ego - Using to understand what may be going on in the heads of the clinician and patient as the conversation unfolds.</a:t>
            </a:r>
          </a:p>
          <a:p>
            <a:pPr marL="720725" indent="-269875">
              <a:spcBef>
                <a:spcPts val="1200"/>
              </a:spcBef>
              <a:buFont typeface="Arial" panose="020B0604020202020204" pitchFamily="34" charset="0"/>
              <a:buChar char="•"/>
            </a:pPr>
            <a:r>
              <a:rPr lang="en-US" sz="2400" dirty="0"/>
              <a:t>Life Line - Role-Players can pause and ask others for help.</a:t>
            </a:r>
          </a:p>
          <a:p>
            <a:pPr marL="720725" indent="-269875">
              <a:spcBef>
                <a:spcPts val="1200"/>
              </a:spcBef>
              <a:buFont typeface="Arial" panose="020B0604020202020204" pitchFamily="34" charset="0"/>
              <a:buChar char="•"/>
            </a:pPr>
            <a:r>
              <a:rPr lang="en-US" sz="2400" dirty="0"/>
              <a:t>Reality Check - How would you describe to a close friend, what happened at the appointment today? </a:t>
            </a:r>
          </a:p>
          <a:p>
            <a:pPr marL="720725" indent="-269875">
              <a:spcBef>
                <a:spcPts val="1200"/>
              </a:spcBef>
              <a:buFont typeface="Arial" panose="020B0604020202020204" pitchFamily="34" charset="0"/>
              <a:buChar char="•"/>
            </a:pPr>
            <a:r>
              <a:rPr lang="en-US" sz="2400" dirty="0"/>
              <a:t>Matching Game - to reflect on the session</a:t>
            </a:r>
          </a:p>
        </p:txBody>
      </p:sp>
      <p:sp>
        <p:nvSpPr>
          <p:cNvPr id="6" name="Title 5">
            <a:extLst>
              <a:ext uri="{FF2B5EF4-FFF2-40B4-BE49-F238E27FC236}">
                <a16:creationId xmlns:a16="http://schemas.microsoft.com/office/drawing/2014/main" id="{5635C616-D525-4F36-B517-7A3CCB1EA08F}"/>
              </a:ext>
            </a:extLst>
          </p:cNvPr>
          <p:cNvSpPr>
            <a:spLocks noGrp="1"/>
          </p:cNvSpPr>
          <p:nvPr>
            <p:ph type="title"/>
          </p:nvPr>
        </p:nvSpPr>
        <p:spPr/>
        <p:txBody>
          <a:bodyPr/>
          <a:lstStyle/>
          <a:p>
            <a:r>
              <a:rPr lang="en-US" dirty="0">
                <a:latin typeface="Verdana" panose="020B0604030504040204" pitchFamily="34" charset="0"/>
              </a:rPr>
              <a:t>Time and Talk:</a:t>
            </a:r>
            <a:br>
              <a:rPr lang="en-US" dirty="0">
                <a:latin typeface="Verdana" panose="020B0604030504040204" pitchFamily="34" charset="0"/>
              </a:rPr>
            </a:br>
            <a:r>
              <a:rPr lang="en-US" dirty="0">
                <a:latin typeface="Verdana" panose="020B0604030504040204" pitchFamily="34" charset="0"/>
              </a:rPr>
              <a:t>Preparation for Role Play: Group Engagement</a:t>
            </a:r>
          </a:p>
        </p:txBody>
      </p:sp>
    </p:spTree>
    <p:extLst>
      <p:ext uri="{BB962C8B-B14F-4D97-AF65-F5344CB8AC3E}">
        <p14:creationId xmlns:p14="http://schemas.microsoft.com/office/powerpoint/2010/main" val="2085058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F7796-7D81-44A3-BAE7-D2A407B05200}"/>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E7778AAF-DE07-4132-98A8-20F518CB2371}"/>
              </a:ext>
            </a:extLst>
          </p:cNvPr>
          <p:cNvSpPr>
            <a:spLocks noGrp="1"/>
          </p:cNvSpPr>
          <p:nvPr>
            <p:ph type="sldNum" sz="quarter" idx="12"/>
          </p:nvPr>
        </p:nvSpPr>
        <p:spPr/>
        <p:txBody>
          <a:bodyPr/>
          <a:lstStyle/>
          <a:p>
            <a:r>
              <a:rPr lang="da-DK" noProof="0"/>
              <a:t>Slide </a:t>
            </a:r>
            <a:fld id="{8A58E4B7-0C53-4D1B-89B3-DED3806AF999}" type="slidenum">
              <a:rPr lang="da-DK" noProof="0" smtClean="0"/>
              <a:pPr/>
              <a:t>24</a:t>
            </a:fld>
            <a:endParaRPr lang="da-DK" noProof="0"/>
          </a:p>
        </p:txBody>
      </p:sp>
      <p:sp>
        <p:nvSpPr>
          <p:cNvPr id="4" name="Text Placeholder 3">
            <a:extLst>
              <a:ext uri="{FF2B5EF4-FFF2-40B4-BE49-F238E27FC236}">
                <a16:creationId xmlns:a16="http://schemas.microsoft.com/office/drawing/2014/main" id="{A4A5C524-9D39-4CE4-A1A5-397ABDFE1365}"/>
              </a:ext>
            </a:extLst>
          </p:cNvPr>
          <p:cNvSpPr>
            <a:spLocks noGrp="1"/>
          </p:cNvSpPr>
          <p:nvPr>
            <p:ph type="body" sz="quarter" idx="13"/>
          </p:nvPr>
        </p:nvSpPr>
        <p:spPr>
          <a:xfrm>
            <a:off x="342000" y="1277896"/>
            <a:ext cx="11509527" cy="5031424"/>
          </a:xfrm>
          <a:solidFill>
            <a:schemeClr val="tx2"/>
          </a:solidFill>
        </p:spPr>
        <p:txBody>
          <a:bodyPr anchor="t"/>
          <a:lstStyle/>
          <a:p>
            <a:pPr>
              <a:spcBef>
                <a:spcPts val="0"/>
              </a:spcBef>
            </a:pPr>
            <a:r>
              <a:rPr lang="en-US" sz="2400" dirty="0"/>
              <a:t>Role-play is an effective, experiential way for the whole group to explore communication problems and challenges. By sharing observations, comments, and feedback, observers can learn at the same time as the people who are engaged in the role-play. </a:t>
            </a:r>
          </a:p>
          <a:p>
            <a:pPr>
              <a:spcBef>
                <a:spcPts val="0"/>
              </a:spcBef>
            </a:pPr>
            <a:endParaRPr lang="en-US" sz="2400" dirty="0"/>
          </a:p>
          <a:p>
            <a:pPr>
              <a:spcBef>
                <a:spcPts val="0"/>
              </a:spcBef>
            </a:pPr>
            <a:r>
              <a:rPr lang="en-US" sz="2400" dirty="0"/>
              <a:t>Students will benefit the most from role-playing if the scenarios are as true to real-life clinical situations as possible. </a:t>
            </a:r>
          </a:p>
          <a:p>
            <a:pPr>
              <a:spcBef>
                <a:spcPts val="0"/>
              </a:spcBef>
            </a:pPr>
            <a:endParaRPr lang="en-US" sz="2400" dirty="0"/>
          </a:p>
          <a:p>
            <a:pPr>
              <a:spcBef>
                <a:spcPts val="0"/>
              </a:spcBef>
            </a:pPr>
            <a:r>
              <a:rPr lang="en-US" sz="2400" dirty="0"/>
              <a:t>Role play topic examples can be found in the handout called “Role Play Topics” </a:t>
            </a:r>
          </a:p>
          <a:p>
            <a:pPr>
              <a:spcBef>
                <a:spcPts val="0"/>
              </a:spcBef>
            </a:pPr>
            <a:endParaRPr lang="en-US" sz="2400" dirty="0"/>
          </a:p>
        </p:txBody>
      </p:sp>
      <p:sp>
        <p:nvSpPr>
          <p:cNvPr id="6" name="Title 5">
            <a:extLst>
              <a:ext uri="{FF2B5EF4-FFF2-40B4-BE49-F238E27FC236}">
                <a16:creationId xmlns:a16="http://schemas.microsoft.com/office/drawing/2014/main" id="{5635C616-D525-4F36-B517-7A3CCB1EA08F}"/>
              </a:ext>
            </a:extLst>
          </p:cNvPr>
          <p:cNvSpPr>
            <a:spLocks noGrp="1"/>
          </p:cNvSpPr>
          <p:nvPr>
            <p:ph type="title"/>
          </p:nvPr>
        </p:nvSpPr>
        <p:spPr/>
        <p:txBody>
          <a:bodyPr/>
          <a:lstStyle/>
          <a:p>
            <a:r>
              <a:rPr lang="en-US" dirty="0">
                <a:latin typeface="Verdana" panose="020B0604030504040204" pitchFamily="34" charset="0"/>
              </a:rPr>
              <a:t>Time and Talk:</a:t>
            </a:r>
            <a:br>
              <a:rPr lang="en-US" dirty="0">
                <a:latin typeface="Verdana" panose="020B0604030504040204" pitchFamily="34" charset="0"/>
              </a:rPr>
            </a:br>
            <a:r>
              <a:rPr lang="en-US" dirty="0">
                <a:latin typeface="Verdana" panose="020B0604030504040204" pitchFamily="34" charset="0"/>
              </a:rPr>
              <a:t>Preparing for Role-Play: Selecting Role-Play Topics</a:t>
            </a:r>
            <a:br>
              <a:rPr lang="en-US" b="1" dirty="0">
                <a:latin typeface="Verdana" panose="020B0604030504040204" pitchFamily="34" charset="0"/>
              </a:rPr>
            </a:br>
            <a:endParaRPr lang="en-US" dirty="0">
              <a:latin typeface="Verdana" panose="020B0604030504040204" pitchFamily="34" charset="0"/>
            </a:endParaRPr>
          </a:p>
        </p:txBody>
      </p:sp>
    </p:spTree>
    <p:extLst>
      <p:ext uri="{BB962C8B-B14F-4D97-AF65-F5344CB8AC3E}">
        <p14:creationId xmlns:p14="http://schemas.microsoft.com/office/powerpoint/2010/main" val="226801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F7796-7D81-44A3-BAE7-D2A407B05200}"/>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E7778AAF-DE07-4132-98A8-20F518CB2371}"/>
              </a:ext>
            </a:extLst>
          </p:cNvPr>
          <p:cNvSpPr>
            <a:spLocks noGrp="1"/>
          </p:cNvSpPr>
          <p:nvPr>
            <p:ph type="sldNum" sz="quarter" idx="12"/>
          </p:nvPr>
        </p:nvSpPr>
        <p:spPr/>
        <p:txBody>
          <a:bodyPr/>
          <a:lstStyle/>
          <a:p>
            <a:r>
              <a:rPr lang="da-DK" noProof="0"/>
              <a:t>Slide </a:t>
            </a:r>
            <a:fld id="{8A58E4B7-0C53-4D1B-89B3-DED3806AF999}" type="slidenum">
              <a:rPr lang="da-DK" noProof="0" smtClean="0"/>
              <a:pPr/>
              <a:t>25</a:t>
            </a:fld>
            <a:endParaRPr lang="da-DK" noProof="0"/>
          </a:p>
        </p:txBody>
      </p:sp>
      <p:sp>
        <p:nvSpPr>
          <p:cNvPr id="4" name="Text Placeholder 3">
            <a:extLst>
              <a:ext uri="{FF2B5EF4-FFF2-40B4-BE49-F238E27FC236}">
                <a16:creationId xmlns:a16="http://schemas.microsoft.com/office/drawing/2014/main" id="{A4A5C524-9D39-4CE4-A1A5-397ABDFE1365}"/>
              </a:ext>
            </a:extLst>
          </p:cNvPr>
          <p:cNvSpPr>
            <a:spLocks noGrp="1"/>
          </p:cNvSpPr>
          <p:nvPr>
            <p:ph type="body" sz="quarter" idx="13"/>
          </p:nvPr>
        </p:nvSpPr>
        <p:spPr>
          <a:xfrm>
            <a:off x="342000" y="1277896"/>
            <a:ext cx="11509527" cy="5031424"/>
          </a:xfrm>
          <a:solidFill>
            <a:schemeClr val="accent3"/>
          </a:solidFill>
        </p:spPr>
        <p:txBody>
          <a:bodyPr anchor="t"/>
          <a:lstStyle/>
          <a:p>
            <a:r>
              <a:rPr lang="en-US" sz="2400" b="1" dirty="0"/>
              <a:t>Feedback should be:</a:t>
            </a:r>
          </a:p>
          <a:p>
            <a:pPr marL="360363" indent="-360363">
              <a:lnSpc>
                <a:spcPct val="130000"/>
              </a:lnSpc>
              <a:buFont typeface="Arial"/>
              <a:buChar char="•"/>
            </a:pPr>
            <a:r>
              <a:rPr lang="en-US" sz="2400" dirty="0"/>
              <a:t>Non-Judgmental</a:t>
            </a:r>
          </a:p>
          <a:p>
            <a:pPr marL="360363" indent="-360363">
              <a:lnSpc>
                <a:spcPct val="130000"/>
              </a:lnSpc>
              <a:buFont typeface="Arial"/>
              <a:buChar char="•"/>
            </a:pPr>
            <a:r>
              <a:rPr lang="en-US" sz="2400" dirty="0"/>
              <a:t>Honest</a:t>
            </a:r>
          </a:p>
          <a:p>
            <a:pPr marL="360363" indent="-360363">
              <a:lnSpc>
                <a:spcPct val="130000"/>
              </a:lnSpc>
              <a:buFont typeface="Arial"/>
              <a:buChar char="•"/>
            </a:pPr>
            <a:r>
              <a:rPr lang="en-US" sz="2400" dirty="0"/>
              <a:t>Relevant</a:t>
            </a:r>
          </a:p>
          <a:p>
            <a:pPr marL="360363" indent="-360363">
              <a:lnSpc>
                <a:spcPct val="130000"/>
              </a:lnSpc>
              <a:buFont typeface="Arial"/>
              <a:buChar char="•"/>
            </a:pPr>
            <a:r>
              <a:rPr lang="en-US" sz="2400" dirty="0"/>
              <a:t>Descriptive</a:t>
            </a:r>
          </a:p>
          <a:p>
            <a:pPr marL="360363" indent="-360363">
              <a:lnSpc>
                <a:spcPct val="130000"/>
              </a:lnSpc>
              <a:buFont typeface="Arial"/>
              <a:buChar char="•"/>
            </a:pPr>
            <a:r>
              <a:rPr lang="en-US" sz="2400" dirty="0"/>
              <a:t>Detailed</a:t>
            </a:r>
          </a:p>
          <a:p>
            <a:pPr marL="360363" indent="-360363">
              <a:lnSpc>
                <a:spcPct val="130000"/>
              </a:lnSpc>
              <a:buFont typeface="Arial"/>
              <a:buChar char="•"/>
            </a:pPr>
            <a:r>
              <a:rPr lang="en-US" sz="2400" dirty="0"/>
              <a:t>Formative</a:t>
            </a:r>
          </a:p>
          <a:p>
            <a:pPr>
              <a:buFont typeface="Arial"/>
              <a:buChar char="•"/>
            </a:pPr>
            <a:endParaRPr lang="en-US" sz="2400" dirty="0"/>
          </a:p>
          <a:p>
            <a:pPr>
              <a:buFont typeface="Arial"/>
              <a:buChar char="•"/>
            </a:pPr>
            <a:endParaRPr lang="en-US" sz="2400" dirty="0"/>
          </a:p>
          <a:p>
            <a:endParaRPr lang="en-US" sz="2400" dirty="0"/>
          </a:p>
          <a:p>
            <a:endParaRPr lang="en-US" sz="2400" dirty="0"/>
          </a:p>
          <a:p>
            <a:r>
              <a:rPr lang="en-US" sz="2400" dirty="0"/>
              <a:t>		</a:t>
            </a:r>
          </a:p>
        </p:txBody>
      </p:sp>
      <p:sp>
        <p:nvSpPr>
          <p:cNvPr id="6" name="Title 5">
            <a:extLst>
              <a:ext uri="{FF2B5EF4-FFF2-40B4-BE49-F238E27FC236}">
                <a16:creationId xmlns:a16="http://schemas.microsoft.com/office/drawing/2014/main" id="{5635C616-D525-4F36-B517-7A3CCB1EA08F}"/>
              </a:ext>
            </a:extLst>
          </p:cNvPr>
          <p:cNvSpPr>
            <a:spLocks noGrp="1"/>
          </p:cNvSpPr>
          <p:nvPr>
            <p:ph type="title"/>
          </p:nvPr>
        </p:nvSpPr>
        <p:spPr/>
        <p:txBody>
          <a:bodyPr/>
          <a:lstStyle/>
          <a:p>
            <a:r>
              <a:rPr lang="en-US" dirty="0"/>
              <a:t>Time and Talk: Providing Feedback</a:t>
            </a:r>
          </a:p>
        </p:txBody>
      </p:sp>
    </p:spTree>
    <p:extLst>
      <p:ext uri="{BB962C8B-B14F-4D97-AF65-F5344CB8AC3E}">
        <p14:creationId xmlns:p14="http://schemas.microsoft.com/office/powerpoint/2010/main" val="8710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2" name="Title 1"/>
          <p:cNvSpPr>
            <a:spLocks noGrp="1"/>
          </p:cNvSpPr>
          <p:nvPr>
            <p:ph type="title"/>
          </p:nvPr>
        </p:nvSpPr>
        <p:spPr/>
        <p:txBody>
          <a:bodyPr/>
          <a:lstStyle/>
          <a:p>
            <a:r>
              <a:rPr lang="en-US" dirty="0"/>
              <a:t>Class Activity 4: Putting It Together: Role Play Example</a:t>
            </a:r>
          </a:p>
        </p:txBody>
      </p:sp>
      <p:pic>
        <p:nvPicPr>
          <p:cNvPr id="4" name="Picture 3"/>
          <p:cNvPicPr>
            <a:picLocks noChangeAspect="1"/>
          </p:cNvPicPr>
          <p:nvPr/>
        </p:nvPicPr>
        <p:blipFill>
          <a:blip r:embed="rId3"/>
          <a:stretch>
            <a:fillRect/>
          </a:stretch>
        </p:blipFill>
        <p:spPr>
          <a:xfrm>
            <a:off x="1703512" y="2708920"/>
            <a:ext cx="5829300" cy="1676400"/>
          </a:xfrm>
          <a:prstGeom prst="rect">
            <a:avLst/>
          </a:prstGeom>
        </p:spPr>
      </p:pic>
      <p:pic>
        <p:nvPicPr>
          <p:cNvPr id="5" name="Picture 4"/>
          <p:cNvPicPr>
            <a:picLocks noChangeAspect="1"/>
          </p:cNvPicPr>
          <p:nvPr/>
        </p:nvPicPr>
        <p:blipFill>
          <a:blip r:embed="rId4"/>
          <a:stretch>
            <a:fillRect/>
          </a:stretch>
        </p:blipFill>
        <p:spPr>
          <a:xfrm>
            <a:off x="7536161" y="2737496"/>
            <a:ext cx="2905125" cy="1647825"/>
          </a:xfrm>
          <a:prstGeom prst="rect">
            <a:avLst/>
          </a:prstGeom>
        </p:spPr>
      </p:pic>
    </p:spTree>
    <p:extLst>
      <p:ext uri="{BB962C8B-B14F-4D97-AF65-F5344CB8AC3E}">
        <p14:creationId xmlns:p14="http://schemas.microsoft.com/office/powerpoint/2010/main" val="2690709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12E58-443A-4B21-8293-4268065E48B1}"/>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1E618BED-8550-41A7-9F9E-0AB2EF509910}"/>
              </a:ext>
            </a:extLst>
          </p:cNvPr>
          <p:cNvSpPr>
            <a:spLocks noGrp="1"/>
          </p:cNvSpPr>
          <p:nvPr>
            <p:ph type="sldNum" sz="quarter" idx="12"/>
          </p:nvPr>
        </p:nvSpPr>
        <p:spPr/>
        <p:txBody>
          <a:bodyPr/>
          <a:lstStyle/>
          <a:p>
            <a:r>
              <a:rPr lang="da-DK" noProof="0"/>
              <a:t>Slide </a:t>
            </a:r>
            <a:fld id="{8A58E4B7-0C53-4D1B-89B3-DED3806AF999}" type="slidenum">
              <a:rPr lang="da-DK" noProof="0" smtClean="0"/>
              <a:pPr/>
              <a:t>27</a:t>
            </a:fld>
            <a:endParaRPr lang="da-DK" noProof="0"/>
          </a:p>
        </p:txBody>
      </p:sp>
      <p:sp>
        <p:nvSpPr>
          <p:cNvPr id="4" name="Text Placeholder 3">
            <a:extLst>
              <a:ext uri="{FF2B5EF4-FFF2-40B4-BE49-F238E27FC236}">
                <a16:creationId xmlns:a16="http://schemas.microsoft.com/office/drawing/2014/main" id="{AC47F7DF-75ED-4BF5-B619-D1277EC98EFB}"/>
              </a:ext>
            </a:extLst>
          </p:cNvPr>
          <p:cNvSpPr>
            <a:spLocks noGrp="1"/>
          </p:cNvSpPr>
          <p:nvPr>
            <p:ph type="body" sz="quarter" idx="13"/>
          </p:nvPr>
        </p:nvSpPr>
        <p:spPr>
          <a:solidFill>
            <a:schemeClr val="accent6"/>
          </a:solidFill>
        </p:spPr>
        <p:txBody>
          <a:bodyPr/>
          <a:lstStyle/>
          <a:p>
            <a:r>
              <a:rPr lang="en-US" dirty="0"/>
              <a:t>Use the Time and Talk Method to practice using clinical and communication skills together  </a:t>
            </a:r>
          </a:p>
        </p:txBody>
      </p:sp>
      <p:sp>
        <p:nvSpPr>
          <p:cNvPr id="6" name="Title 5">
            <a:extLst>
              <a:ext uri="{FF2B5EF4-FFF2-40B4-BE49-F238E27FC236}">
                <a16:creationId xmlns:a16="http://schemas.microsoft.com/office/drawing/2014/main" id="{EBBA79B0-E3E3-4725-8F59-0F13E97FADEC}"/>
              </a:ext>
            </a:extLst>
          </p:cNvPr>
          <p:cNvSpPr>
            <a:spLocks noGrp="1"/>
          </p:cNvSpPr>
          <p:nvPr>
            <p:ph type="title"/>
          </p:nvPr>
        </p:nvSpPr>
        <p:spPr>
          <a:xfrm>
            <a:off x="360000" y="270000"/>
            <a:ext cx="11521038" cy="855537"/>
          </a:xfrm>
        </p:spPr>
        <p:txBody>
          <a:bodyPr/>
          <a:lstStyle/>
          <a:p>
            <a:r>
              <a:rPr lang="en-US" dirty="0">
                <a:latin typeface="Verdana" panose="020B0604030504040204" pitchFamily="34" charset="0"/>
              </a:rPr>
              <a:t>Class Activity 5: Using Time and Talk in Role Play</a:t>
            </a:r>
          </a:p>
        </p:txBody>
      </p:sp>
      <p:pic>
        <p:nvPicPr>
          <p:cNvPr id="10" name="Picture Placeholder 9">
            <a:extLst>
              <a:ext uri="{FF2B5EF4-FFF2-40B4-BE49-F238E27FC236}">
                <a16:creationId xmlns:a16="http://schemas.microsoft.com/office/drawing/2014/main" id="{8196F5C0-9AB7-4937-B7A1-86362FD2D51F}"/>
              </a:ext>
            </a:extLst>
          </p:cNvPr>
          <p:cNvPicPr>
            <a:picLocks noGrp="1" noChangeAspect="1"/>
          </p:cNvPicPr>
          <p:nvPr>
            <p:ph type="pic" sz="quarter" idx="15"/>
          </p:nvPr>
        </p:nvPicPr>
        <p:blipFill>
          <a:blip r:embed="rId3"/>
          <a:srcRect l="49" r="49"/>
          <a:stretch>
            <a:fillRect/>
          </a:stretch>
        </p:blipFill>
        <p:spPr/>
      </p:pic>
    </p:spTree>
    <p:extLst>
      <p:ext uri="{BB962C8B-B14F-4D97-AF65-F5344CB8AC3E}">
        <p14:creationId xmlns:p14="http://schemas.microsoft.com/office/powerpoint/2010/main" val="1532814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668F-C52C-409C-9B4E-6500D01A81D1}"/>
              </a:ext>
            </a:extLst>
          </p:cNvPr>
          <p:cNvSpPr>
            <a:spLocks noGrp="1"/>
          </p:cNvSpPr>
          <p:nvPr>
            <p:ph type="title"/>
          </p:nvPr>
        </p:nvSpPr>
        <p:spPr/>
        <p:txBody>
          <a:bodyPr/>
          <a:lstStyle/>
          <a:p>
            <a:r>
              <a:rPr lang="en-US" dirty="0">
                <a:latin typeface="Verdana" pitchFamily="34" charset="0"/>
              </a:rPr>
              <a:t>Reflection </a:t>
            </a:r>
            <a:endParaRPr lang="en-US" dirty="0"/>
          </a:p>
        </p:txBody>
      </p:sp>
      <p:sp>
        <p:nvSpPr>
          <p:cNvPr id="3" name="Date Placeholder 2">
            <a:extLst>
              <a:ext uri="{FF2B5EF4-FFF2-40B4-BE49-F238E27FC236}">
                <a16:creationId xmlns:a16="http://schemas.microsoft.com/office/drawing/2014/main" id="{6EFD9EAA-EAD6-4442-938B-2C0CC837D809}"/>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A15C309F-E16E-4D4E-8455-F26C2757DD9C}"/>
              </a:ext>
            </a:extLst>
          </p:cNvPr>
          <p:cNvSpPr>
            <a:spLocks noGrp="1"/>
          </p:cNvSpPr>
          <p:nvPr>
            <p:ph type="sldNum" sz="quarter" idx="12"/>
          </p:nvPr>
        </p:nvSpPr>
        <p:spPr/>
        <p:txBody>
          <a:bodyPr/>
          <a:lstStyle/>
          <a:p>
            <a:r>
              <a:rPr lang="da-DK" noProof="0"/>
              <a:t>Slide </a:t>
            </a:r>
            <a:fld id="{8A58E4B7-0C53-4D1B-89B3-DED3806AF999}" type="slidenum">
              <a:rPr lang="da-DK" noProof="0" smtClean="0"/>
              <a:pPr/>
              <a:t>28</a:t>
            </a:fld>
            <a:endParaRPr lang="da-DK" noProof="0"/>
          </a:p>
        </p:txBody>
      </p:sp>
      <p:sp>
        <p:nvSpPr>
          <p:cNvPr id="5" name="Text Placeholder 4">
            <a:extLst>
              <a:ext uri="{FF2B5EF4-FFF2-40B4-BE49-F238E27FC236}">
                <a16:creationId xmlns:a16="http://schemas.microsoft.com/office/drawing/2014/main" id="{F6993706-8494-4C45-A60D-449D8635C323}"/>
              </a:ext>
            </a:extLst>
          </p:cNvPr>
          <p:cNvSpPr>
            <a:spLocks noGrp="1"/>
          </p:cNvSpPr>
          <p:nvPr>
            <p:ph type="body" sz="quarter" idx="13"/>
          </p:nvPr>
        </p:nvSpPr>
        <p:spPr>
          <a:solidFill>
            <a:schemeClr val="tx2"/>
          </a:solidFill>
        </p:spPr>
        <p:txBody>
          <a:bodyPr/>
          <a:lstStyle/>
          <a:p>
            <a:r>
              <a:rPr lang="en-US" dirty="0"/>
              <a:t>How has this lecture changed the way you think about communication skills used during appointments in which you have to complete clinical tasks? </a:t>
            </a:r>
          </a:p>
        </p:txBody>
      </p:sp>
      <p:sp>
        <p:nvSpPr>
          <p:cNvPr id="18" name="Oval 17">
            <a:extLst>
              <a:ext uri="{FF2B5EF4-FFF2-40B4-BE49-F238E27FC236}">
                <a16:creationId xmlns:a16="http://schemas.microsoft.com/office/drawing/2014/main" id="{F9DAF5EC-1E3B-4929-880D-9F01748FEAE2}"/>
              </a:ext>
            </a:extLst>
          </p:cNvPr>
          <p:cNvSpPr/>
          <p:nvPr/>
        </p:nvSpPr>
        <p:spPr>
          <a:xfrm>
            <a:off x="7608168" y="4797152"/>
            <a:ext cx="338336" cy="1943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ormAutofit fontScale="25000" lnSpcReduction="20000"/>
          </a:bodyPr>
          <a:lstStyle/>
          <a:p>
            <a:pPr algn="ctr"/>
            <a:endParaRPr lang="en-US" sz="1400" dirty="0">
              <a:latin typeface="Georgia" pitchFamily="18" charset="0"/>
            </a:endParaRPr>
          </a:p>
        </p:txBody>
      </p:sp>
      <p:pic>
        <p:nvPicPr>
          <p:cNvPr id="9" name="Picture Placeholder 8">
            <a:extLst>
              <a:ext uri="{FF2B5EF4-FFF2-40B4-BE49-F238E27FC236}">
                <a16:creationId xmlns:a16="http://schemas.microsoft.com/office/drawing/2014/main" id="{EB383F2A-FFE6-47CE-A75E-C74B6B5BC8E6}"/>
              </a:ext>
            </a:extLst>
          </p:cNvPr>
          <p:cNvPicPr>
            <a:picLocks noGrp="1" noChangeAspect="1"/>
          </p:cNvPicPr>
          <p:nvPr>
            <p:ph type="pic" sz="quarter" idx="14"/>
          </p:nvPr>
        </p:nvPicPr>
        <p:blipFill>
          <a:blip r:embed="rId2"/>
          <a:srcRect t="6486" b="6486"/>
          <a:stretch>
            <a:fillRect/>
          </a:stretch>
        </p:blipFill>
        <p:spPr/>
      </p:pic>
    </p:spTree>
    <p:extLst>
      <p:ext uri="{BB962C8B-B14F-4D97-AF65-F5344CB8AC3E}">
        <p14:creationId xmlns:p14="http://schemas.microsoft.com/office/powerpoint/2010/main" val="405050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27DF-26E6-4F42-B291-08907460460B}"/>
              </a:ext>
            </a:extLst>
          </p:cNvPr>
          <p:cNvSpPr>
            <a:spLocks noGrp="1"/>
          </p:cNvSpPr>
          <p:nvPr>
            <p:ph type="title"/>
          </p:nvPr>
        </p:nvSpPr>
        <p:spPr/>
        <p:txBody>
          <a:bodyPr/>
          <a:lstStyle/>
          <a:p>
            <a:r>
              <a:rPr lang="en-US" dirty="0">
                <a:latin typeface="Verdana" panose="020B0604030504040204" pitchFamily="34" charset="0"/>
              </a:rPr>
              <a:t>Key Aspects of the PRCC Approach</a:t>
            </a:r>
          </a:p>
        </p:txBody>
      </p:sp>
      <p:sp>
        <p:nvSpPr>
          <p:cNvPr id="3" name="Date Placeholder 2">
            <a:extLst>
              <a:ext uri="{FF2B5EF4-FFF2-40B4-BE49-F238E27FC236}">
                <a16:creationId xmlns:a16="http://schemas.microsoft.com/office/drawing/2014/main" id="{52A1D36D-7E61-44CC-BFA2-C4ADC19B5C1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C5CDFB45-A87B-4DF6-8913-63C8D30753A7}"/>
              </a:ext>
            </a:extLst>
          </p:cNvPr>
          <p:cNvSpPr>
            <a:spLocks noGrp="1"/>
          </p:cNvSpPr>
          <p:nvPr>
            <p:ph type="sldNum" sz="quarter" idx="12"/>
          </p:nvPr>
        </p:nvSpPr>
        <p:spPr/>
        <p:txBody>
          <a:bodyPr/>
          <a:lstStyle/>
          <a:p>
            <a:r>
              <a:rPr lang="da-DK" noProof="0"/>
              <a:t>Slide </a:t>
            </a:r>
            <a:fld id="{8A58E4B7-0C53-4D1B-89B3-DED3806AF999}" type="slidenum">
              <a:rPr lang="da-DK" noProof="0" smtClean="0"/>
              <a:pPr/>
              <a:t>3</a:t>
            </a:fld>
            <a:endParaRPr lang="da-DK" noProof="0"/>
          </a:p>
        </p:txBody>
      </p:sp>
      <p:sp>
        <p:nvSpPr>
          <p:cNvPr id="5" name="Text Placeholder 4">
            <a:extLst>
              <a:ext uri="{FF2B5EF4-FFF2-40B4-BE49-F238E27FC236}">
                <a16:creationId xmlns:a16="http://schemas.microsoft.com/office/drawing/2014/main" id="{377AF04A-5268-4980-8BB0-0DC8D7DCF520}"/>
              </a:ext>
            </a:extLst>
          </p:cNvPr>
          <p:cNvSpPr>
            <a:spLocks noGrp="1"/>
          </p:cNvSpPr>
          <p:nvPr>
            <p:ph type="body" sz="quarter" idx="13"/>
          </p:nvPr>
        </p:nvSpPr>
        <p:spPr>
          <a:xfrm>
            <a:off x="336550" y="1364400"/>
            <a:ext cx="5615434" cy="4823866"/>
          </a:xfrm>
          <a:solidFill>
            <a:schemeClr val="accent1"/>
          </a:solidFill>
        </p:spPr>
        <p:txBody>
          <a:bodyPr anchor="t"/>
          <a:lstStyle/>
          <a:p>
            <a:pPr marL="0" indent="0">
              <a:lnSpc>
                <a:spcPct val="150000"/>
              </a:lnSpc>
              <a:buNone/>
            </a:pPr>
            <a:r>
              <a:rPr lang="en-US" sz="2000" b="1" dirty="0"/>
              <a:t>Philosophic</a:t>
            </a:r>
          </a:p>
          <a:p>
            <a:pPr marL="12700" indent="-360000">
              <a:lnSpc>
                <a:spcPct val="150000"/>
              </a:lnSpc>
            </a:pPr>
            <a:r>
              <a:rPr lang="en-US" sz="2000" dirty="0">
                <a:cs typeface="Georgia"/>
              </a:rPr>
              <a:t>Whole person/biopsychosocial</a:t>
            </a:r>
          </a:p>
          <a:p>
            <a:pPr marL="0" indent="0">
              <a:lnSpc>
                <a:spcPct val="150000"/>
              </a:lnSpc>
              <a:buNone/>
            </a:pPr>
            <a:r>
              <a:rPr lang="da-DK" sz="2000" b="1" dirty="0"/>
              <a:t> </a:t>
            </a:r>
            <a:endParaRPr lang="en-US" sz="2000" b="1" dirty="0"/>
          </a:p>
          <a:p>
            <a:pPr marL="0" indent="0">
              <a:lnSpc>
                <a:spcPct val="150000"/>
              </a:lnSpc>
              <a:buNone/>
            </a:pPr>
            <a:r>
              <a:rPr lang="en-US" sz="2000" b="1" dirty="0"/>
              <a:t>Perspective</a:t>
            </a:r>
          </a:p>
          <a:p>
            <a:pPr marL="12700" indent="-360000">
              <a:lnSpc>
                <a:spcPct val="150000"/>
              </a:lnSpc>
            </a:pPr>
            <a:r>
              <a:rPr lang="en-US" sz="2000" dirty="0">
                <a:cs typeface="Georgia"/>
              </a:rPr>
              <a:t>Therapeutic context and environment</a:t>
            </a:r>
          </a:p>
          <a:p>
            <a:pPr marL="12700" indent="-360000"/>
            <a:r>
              <a:rPr lang="en-US" sz="2000" dirty="0">
                <a:cs typeface="Georgia"/>
              </a:rPr>
              <a:t>Therapeutic relationship</a:t>
            </a:r>
          </a:p>
        </p:txBody>
      </p:sp>
      <p:sp>
        <p:nvSpPr>
          <p:cNvPr id="6" name="Text Placeholder 5">
            <a:extLst>
              <a:ext uri="{FF2B5EF4-FFF2-40B4-BE49-F238E27FC236}">
                <a16:creationId xmlns:a16="http://schemas.microsoft.com/office/drawing/2014/main" id="{DE81FCA5-5E83-4BFB-9942-1411F4CB559C}"/>
              </a:ext>
            </a:extLst>
          </p:cNvPr>
          <p:cNvSpPr>
            <a:spLocks noGrp="1"/>
          </p:cNvSpPr>
          <p:nvPr>
            <p:ph type="body" sz="quarter" idx="14"/>
          </p:nvPr>
        </p:nvSpPr>
        <p:spPr>
          <a:solidFill>
            <a:schemeClr val="accent4"/>
          </a:solidFill>
        </p:spPr>
        <p:txBody>
          <a:bodyPr/>
          <a:lstStyle/>
          <a:p>
            <a:pPr marL="355600" indent="-355600">
              <a:buNone/>
            </a:pPr>
            <a:r>
              <a:rPr lang="en-US" sz="2000" b="1" dirty="0"/>
              <a:t>Process</a:t>
            </a:r>
            <a:endParaRPr lang="en-US" sz="2000" dirty="0">
              <a:cs typeface="Georgia"/>
            </a:endParaRPr>
          </a:p>
          <a:p>
            <a:pPr marL="355600" indent="-355600"/>
            <a:r>
              <a:rPr lang="en-US" sz="2000" dirty="0">
                <a:cs typeface="Georgia"/>
              </a:rPr>
              <a:t>Eliciting narratives, hearing </a:t>
            </a:r>
            <a:r>
              <a:rPr lang="en-US" sz="2000" dirty="0" err="1">
                <a:cs typeface="Georgia"/>
              </a:rPr>
              <a:t>patients’stories</a:t>
            </a:r>
            <a:r>
              <a:rPr lang="en-US" sz="2000" dirty="0">
                <a:cs typeface="Georgia"/>
              </a:rPr>
              <a:t> </a:t>
            </a:r>
          </a:p>
          <a:p>
            <a:pPr marL="355600" indent="-355600"/>
            <a:r>
              <a:rPr lang="en-US" sz="2000" dirty="0">
                <a:cs typeface="Georgia"/>
              </a:rPr>
              <a:t>Providing empathy for validation, trust </a:t>
            </a:r>
          </a:p>
          <a:p>
            <a:pPr marL="355600" indent="-355600"/>
            <a:r>
              <a:rPr lang="en-US" sz="2000" dirty="0">
                <a:cs typeface="Georgia"/>
              </a:rPr>
              <a:t>Mutual understanding, shared decisions </a:t>
            </a:r>
          </a:p>
          <a:p>
            <a:pPr marL="355600" indent="-355600"/>
            <a:r>
              <a:rPr lang="en-US" sz="2000" dirty="0">
                <a:cs typeface="Georgia"/>
              </a:rPr>
              <a:t>Promoting self-efficacy, self-management</a:t>
            </a:r>
          </a:p>
          <a:p>
            <a:r>
              <a:rPr lang="en-US" sz="2000" dirty="0"/>
              <a:t>Clinical benefits </a:t>
            </a:r>
          </a:p>
          <a:p>
            <a:pPr marL="355600" indent="-355600">
              <a:buNone/>
            </a:pPr>
            <a:endParaRPr lang="en-US" sz="2000" b="1" dirty="0"/>
          </a:p>
          <a:p>
            <a:pPr marL="355600" indent="-355600">
              <a:buNone/>
            </a:pPr>
            <a:r>
              <a:rPr lang="en-US" sz="2000" b="1" dirty="0"/>
              <a:t>Results</a:t>
            </a:r>
          </a:p>
          <a:p>
            <a:pPr marL="355600" marR="2385695" indent="-355600"/>
            <a:r>
              <a:rPr lang="en-US" sz="2000" dirty="0">
                <a:cs typeface="Georgia"/>
              </a:rPr>
              <a:t>Cost benefits</a:t>
            </a:r>
          </a:p>
          <a:p>
            <a:pPr marL="355600" indent="-355600">
              <a:spcBef>
                <a:spcPts val="560"/>
              </a:spcBef>
            </a:pPr>
            <a:r>
              <a:rPr lang="en-US" sz="2000" dirty="0">
                <a:cs typeface="Georgia"/>
              </a:rPr>
              <a:t>Intra- and interpersonal benefits</a:t>
            </a:r>
          </a:p>
        </p:txBody>
      </p:sp>
    </p:spTree>
    <p:extLst>
      <p:ext uri="{BB962C8B-B14F-4D97-AF65-F5344CB8AC3E}">
        <p14:creationId xmlns:p14="http://schemas.microsoft.com/office/powerpoint/2010/main" val="250084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27DF-26E6-4F42-B291-08907460460B}"/>
              </a:ext>
            </a:extLst>
          </p:cNvPr>
          <p:cNvSpPr>
            <a:spLocks noGrp="1"/>
          </p:cNvSpPr>
          <p:nvPr>
            <p:ph type="title"/>
          </p:nvPr>
        </p:nvSpPr>
        <p:spPr/>
        <p:txBody>
          <a:bodyPr/>
          <a:lstStyle/>
          <a:p>
            <a:r>
              <a:rPr lang="en-US" dirty="0">
                <a:latin typeface="Verdana"/>
                <a:ea typeface="ＭＳ Ｐゴシック" charset="0"/>
                <a:cs typeface="Verdana"/>
              </a:rPr>
              <a:t>Research Findings - EVIDENCE….</a:t>
            </a:r>
            <a:endParaRPr lang="en-US" dirty="0"/>
          </a:p>
        </p:txBody>
      </p:sp>
      <p:sp>
        <p:nvSpPr>
          <p:cNvPr id="3" name="Date Placeholder 2">
            <a:extLst>
              <a:ext uri="{FF2B5EF4-FFF2-40B4-BE49-F238E27FC236}">
                <a16:creationId xmlns:a16="http://schemas.microsoft.com/office/drawing/2014/main" id="{52A1D36D-7E61-44CC-BFA2-C4ADC19B5C1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C5CDFB45-A87B-4DF6-8913-63C8D30753A7}"/>
              </a:ext>
            </a:extLst>
          </p:cNvPr>
          <p:cNvSpPr>
            <a:spLocks noGrp="1"/>
          </p:cNvSpPr>
          <p:nvPr>
            <p:ph type="sldNum" sz="quarter" idx="12"/>
          </p:nvPr>
        </p:nvSpPr>
        <p:spPr/>
        <p:txBody>
          <a:bodyPr/>
          <a:lstStyle/>
          <a:p>
            <a:r>
              <a:rPr lang="da-DK" noProof="0"/>
              <a:t>Slide </a:t>
            </a:r>
            <a:fld id="{8A58E4B7-0C53-4D1B-89B3-DED3806AF999}" type="slidenum">
              <a:rPr lang="da-DK" noProof="0" smtClean="0"/>
              <a:pPr/>
              <a:t>4</a:t>
            </a:fld>
            <a:endParaRPr lang="da-DK" noProof="0"/>
          </a:p>
        </p:txBody>
      </p:sp>
      <p:sp>
        <p:nvSpPr>
          <p:cNvPr id="5" name="Text Placeholder 4">
            <a:extLst>
              <a:ext uri="{FF2B5EF4-FFF2-40B4-BE49-F238E27FC236}">
                <a16:creationId xmlns:a16="http://schemas.microsoft.com/office/drawing/2014/main" id="{377AF04A-5268-4980-8BB0-0DC8D7DCF520}"/>
              </a:ext>
            </a:extLst>
          </p:cNvPr>
          <p:cNvSpPr>
            <a:spLocks noGrp="1"/>
          </p:cNvSpPr>
          <p:nvPr>
            <p:ph type="body" sz="quarter" idx="13"/>
          </p:nvPr>
        </p:nvSpPr>
        <p:spPr>
          <a:xfrm>
            <a:off x="336550" y="2348880"/>
            <a:ext cx="5615434" cy="3839386"/>
          </a:xfrm>
          <a:solidFill>
            <a:schemeClr val="accent2"/>
          </a:solidFill>
        </p:spPr>
        <p:txBody>
          <a:bodyPr anchor="t"/>
          <a:lstStyle/>
          <a:p>
            <a:r>
              <a:rPr lang="en-US" b="1" dirty="0">
                <a:ea typeface="ＭＳ Ｐゴシック" charset="0"/>
                <a:cs typeface="Verdana"/>
              </a:rPr>
              <a:t>Increasing: </a:t>
            </a:r>
          </a:p>
          <a:p>
            <a:pPr marL="360363" lvl="2" indent="-360363">
              <a:lnSpc>
                <a:spcPct val="150000"/>
              </a:lnSpc>
              <a:spcBef>
                <a:spcPts val="0"/>
              </a:spcBef>
              <a:buFont typeface="Arial"/>
              <a:buChar char="•"/>
            </a:pPr>
            <a:r>
              <a:rPr lang="en-US" dirty="0">
                <a:solidFill>
                  <a:schemeClr val="bg1"/>
                </a:solidFill>
                <a:latin typeface="+mn-lt"/>
                <a:ea typeface="ＭＳ Ｐゴシック" charset="0"/>
                <a:cs typeface="Verdana"/>
              </a:rPr>
              <a:t> Patient understanding &amp; recall </a:t>
            </a:r>
          </a:p>
          <a:p>
            <a:pPr marL="360363" lvl="2" indent="-360363">
              <a:lnSpc>
                <a:spcPct val="150000"/>
              </a:lnSpc>
              <a:spcBef>
                <a:spcPts val="0"/>
              </a:spcBef>
              <a:buFont typeface="Arial"/>
              <a:buChar char="•"/>
            </a:pPr>
            <a:r>
              <a:rPr lang="en-US" dirty="0">
                <a:solidFill>
                  <a:schemeClr val="bg1"/>
                </a:solidFill>
                <a:latin typeface="+mn-lt"/>
                <a:ea typeface="ＭＳ Ｐゴシック" charset="0"/>
                <a:cs typeface="Verdana"/>
                <a:sym typeface="Wingdings" charset="0"/>
              </a:rPr>
              <a:t> </a:t>
            </a:r>
            <a:r>
              <a:rPr lang="en-US" dirty="0">
                <a:solidFill>
                  <a:schemeClr val="bg1"/>
                </a:solidFill>
                <a:latin typeface="+mn-lt"/>
                <a:ea typeface="ＭＳ Ｐゴシック" charset="0"/>
                <a:cs typeface="Verdana"/>
              </a:rPr>
              <a:t>Symptom relief </a:t>
            </a:r>
          </a:p>
          <a:p>
            <a:pPr marL="360363" lvl="2" indent="-360363">
              <a:lnSpc>
                <a:spcPct val="150000"/>
              </a:lnSpc>
              <a:spcBef>
                <a:spcPts val="0"/>
              </a:spcBef>
              <a:buFont typeface="Arial"/>
              <a:buChar char="•"/>
            </a:pPr>
            <a:r>
              <a:rPr lang="en-US" dirty="0">
                <a:solidFill>
                  <a:schemeClr val="bg1"/>
                </a:solidFill>
                <a:latin typeface="+mn-lt"/>
                <a:ea typeface="ＭＳ Ｐゴシック" charset="0"/>
                <a:cs typeface="Verdana"/>
                <a:sym typeface="Wingdings" charset="0"/>
              </a:rPr>
              <a:t> </a:t>
            </a:r>
            <a:r>
              <a:rPr lang="en-US" dirty="0">
                <a:solidFill>
                  <a:schemeClr val="bg1"/>
                </a:solidFill>
                <a:latin typeface="+mn-lt"/>
                <a:ea typeface="ＭＳ Ｐゴシック" charset="0"/>
                <a:cs typeface="Verdana"/>
              </a:rPr>
              <a:t>Adherence &amp; concordance </a:t>
            </a:r>
          </a:p>
          <a:p>
            <a:pPr marL="360363" lvl="2" indent="-360363">
              <a:lnSpc>
                <a:spcPct val="150000"/>
              </a:lnSpc>
              <a:spcBef>
                <a:spcPts val="0"/>
              </a:spcBef>
              <a:buFont typeface="Arial"/>
              <a:buChar char="•"/>
            </a:pPr>
            <a:r>
              <a:rPr lang="en-US" dirty="0">
                <a:solidFill>
                  <a:schemeClr val="bg1"/>
                </a:solidFill>
                <a:latin typeface="+mn-lt"/>
                <a:ea typeface="ＭＳ Ｐゴシック" charset="0"/>
                <a:cs typeface="Verdana"/>
              </a:rPr>
              <a:t> Physiological outcomes </a:t>
            </a:r>
          </a:p>
          <a:p>
            <a:pPr marL="360363" lvl="2" indent="-360363">
              <a:lnSpc>
                <a:spcPct val="150000"/>
              </a:lnSpc>
              <a:spcBef>
                <a:spcPts val="0"/>
              </a:spcBef>
              <a:buFont typeface="Arial"/>
              <a:buChar char="•"/>
            </a:pPr>
            <a:r>
              <a:rPr lang="en-US" dirty="0">
                <a:solidFill>
                  <a:schemeClr val="bg1"/>
                </a:solidFill>
                <a:latin typeface="+mn-lt"/>
                <a:ea typeface="ＭＳ Ｐゴシック" charset="0"/>
                <a:cs typeface="Verdana"/>
              </a:rPr>
              <a:t> Patient safety</a:t>
            </a:r>
          </a:p>
          <a:p>
            <a:pPr marL="360363" lvl="2" indent="-360363">
              <a:lnSpc>
                <a:spcPct val="150000"/>
              </a:lnSpc>
              <a:spcBef>
                <a:spcPts val="0"/>
              </a:spcBef>
              <a:buFont typeface="Arial"/>
              <a:buChar char="•"/>
            </a:pPr>
            <a:r>
              <a:rPr lang="en-US" dirty="0">
                <a:solidFill>
                  <a:schemeClr val="bg1"/>
                </a:solidFill>
                <a:latin typeface="+mn-lt"/>
                <a:ea typeface="ＭＳ Ｐゴシック" charset="0"/>
                <a:cs typeface="Verdana"/>
              </a:rPr>
              <a:t> Patient satisfaction</a:t>
            </a:r>
          </a:p>
          <a:p>
            <a:pPr marL="360363" lvl="2" indent="-360363">
              <a:lnSpc>
                <a:spcPct val="150000"/>
              </a:lnSpc>
              <a:spcBef>
                <a:spcPts val="0"/>
              </a:spcBef>
              <a:buFont typeface="Arial"/>
              <a:buChar char="•"/>
            </a:pPr>
            <a:r>
              <a:rPr lang="en-US" dirty="0">
                <a:solidFill>
                  <a:schemeClr val="bg1"/>
                </a:solidFill>
                <a:latin typeface="+mn-lt"/>
                <a:ea typeface="ＭＳ Ｐゴシック" charset="0"/>
                <a:cs typeface="Verdana"/>
              </a:rPr>
              <a:t> Doctor satisfaction</a:t>
            </a:r>
          </a:p>
          <a:p>
            <a:pPr marL="360363" lvl="2" indent="-360363">
              <a:lnSpc>
                <a:spcPct val="150000"/>
              </a:lnSpc>
              <a:spcBef>
                <a:spcPts val="0"/>
              </a:spcBef>
              <a:buFont typeface="Arial"/>
              <a:buChar char="•"/>
            </a:pPr>
            <a:endParaRPr lang="da-DK" dirty="0">
              <a:solidFill>
                <a:schemeClr val="bg1"/>
              </a:solidFill>
              <a:latin typeface="+mn-lt"/>
              <a:ea typeface="ＭＳ Ｐゴシック" charset="0"/>
              <a:cs typeface="Verdana"/>
            </a:endParaRPr>
          </a:p>
          <a:p>
            <a:pPr marL="360363" lvl="2" indent="-360363">
              <a:lnSpc>
                <a:spcPct val="150000"/>
              </a:lnSpc>
              <a:spcBef>
                <a:spcPts val="0"/>
              </a:spcBef>
              <a:buFont typeface="Arial"/>
              <a:buChar char="•"/>
            </a:pPr>
            <a:endParaRPr lang="en-US" dirty="0">
              <a:solidFill>
                <a:schemeClr val="bg1"/>
              </a:solidFill>
              <a:latin typeface="+mn-lt"/>
              <a:ea typeface="ＭＳ Ｐゴシック" charset="0"/>
              <a:cs typeface="Verdana"/>
            </a:endParaRPr>
          </a:p>
        </p:txBody>
      </p:sp>
      <p:sp>
        <p:nvSpPr>
          <p:cNvPr id="6" name="Text Placeholder 5">
            <a:extLst>
              <a:ext uri="{FF2B5EF4-FFF2-40B4-BE49-F238E27FC236}">
                <a16:creationId xmlns:a16="http://schemas.microsoft.com/office/drawing/2014/main" id="{DE81FCA5-5E83-4BFB-9942-1411F4CB559C}"/>
              </a:ext>
            </a:extLst>
          </p:cNvPr>
          <p:cNvSpPr>
            <a:spLocks noGrp="1"/>
          </p:cNvSpPr>
          <p:nvPr>
            <p:ph type="body" sz="quarter" idx="14"/>
          </p:nvPr>
        </p:nvSpPr>
        <p:spPr>
          <a:xfrm>
            <a:off x="6245768" y="2348879"/>
            <a:ext cx="5615434" cy="3840719"/>
          </a:xfrm>
          <a:solidFill>
            <a:schemeClr val="accent3"/>
          </a:solidFill>
        </p:spPr>
        <p:txBody>
          <a:bodyPr/>
          <a:lstStyle/>
          <a:p>
            <a:pPr>
              <a:buFontTx/>
              <a:buNone/>
            </a:pPr>
            <a:r>
              <a:rPr lang="en-US" b="1" dirty="0">
                <a:ea typeface="ＭＳ Ｐゴシック" charset="0"/>
                <a:cs typeface="Verdana"/>
              </a:rPr>
              <a:t>Decreasing</a:t>
            </a:r>
            <a:r>
              <a:rPr lang="en-US" sz="2000" b="1" dirty="0">
                <a:ea typeface="ＭＳ Ｐゴシック" charset="0"/>
                <a:cs typeface="Verdana"/>
              </a:rPr>
              <a:t>:</a:t>
            </a:r>
          </a:p>
          <a:p>
            <a:pPr marL="269875" lvl="2" indent="-269875">
              <a:lnSpc>
                <a:spcPct val="150000"/>
              </a:lnSpc>
              <a:buFont typeface="Arial"/>
              <a:buChar char="•"/>
            </a:pPr>
            <a:r>
              <a:rPr lang="en-US" dirty="0">
                <a:solidFill>
                  <a:schemeClr val="bg1"/>
                </a:solidFill>
                <a:latin typeface="+mn-lt"/>
                <a:ea typeface="ＭＳ Ｐゴシック" charset="0"/>
                <a:cs typeface="Verdana"/>
              </a:rPr>
              <a:t> Costs </a:t>
            </a:r>
          </a:p>
          <a:p>
            <a:pPr marL="269875" lvl="2" indent="-269875">
              <a:lnSpc>
                <a:spcPct val="150000"/>
              </a:lnSpc>
              <a:buFont typeface="Arial"/>
              <a:buChar char="•"/>
            </a:pPr>
            <a:r>
              <a:rPr lang="en-US" dirty="0">
                <a:solidFill>
                  <a:schemeClr val="bg1"/>
                </a:solidFill>
                <a:latin typeface="+mn-lt"/>
                <a:ea typeface="ＭＳ Ｐゴシック" charset="0"/>
                <a:cs typeface="Verdana"/>
                <a:sym typeface="Wingdings" charset="0"/>
              </a:rPr>
              <a:t> C</a:t>
            </a:r>
            <a:r>
              <a:rPr lang="en-US" dirty="0">
                <a:solidFill>
                  <a:schemeClr val="bg1"/>
                </a:solidFill>
                <a:latin typeface="+mn-lt"/>
                <a:ea typeface="ＭＳ Ｐゴシック" charset="0"/>
                <a:cs typeface="Verdana"/>
              </a:rPr>
              <a:t>omplaints and malpractice litigation </a:t>
            </a:r>
          </a:p>
        </p:txBody>
      </p:sp>
      <p:pic>
        <p:nvPicPr>
          <p:cNvPr id="7" name="Picture 6">
            <a:extLst>
              <a:ext uri="{FF2B5EF4-FFF2-40B4-BE49-F238E27FC236}">
                <a16:creationId xmlns:a16="http://schemas.microsoft.com/office/drawing/2014/main" id="{AB425363-1224-4DCA-A982-E7414C530921}"/>
              </a:ext>
            </a:extLst>
          </p:cNvPr>
          <p:cNvPicPr>
            <a:picLocks noChangeAspect="1"/>
          </p:cNvPicPr>
          <p:nvPr/>
        </p:nvPicPr>
        <p:blipFill>
          <a:blip r:embed="rId3"/>
          <a:stretch>
            <a:fillRect/>
          </a:stretch>
        </p:blipFill>
        <p:spPr>
          <a:xfrm>
            <a:off x="336000" y="1354874"/>
            <a:ext cx="11510246" cy="859611"/>
          </a:xfrm>
          <a:prstGeom prst="rect">
            <a:avLst/>
          </a:prstGeom>
        </p:spPr>
      </p:pic>
      <p:sp>
        <p:nvSpPr>
          <p:cNvPr id="8" name="Rectangle 7">
            <a:extLst>
              <a:ext uri="{FF2B5EF4-FFF2-40B4-BE49-F238E27FC236}">
                <a16:creationId xmlns:a16="http://schemas.microsoft.com/office/drawing/2014/main" id="{1BEAF18F-4F6D-4ED9-8526-F73337152F36}"/>
              </a:ext>
            </a:extLst>
          </p:cNvPr>
          <p:cNvSpPr/>
          <p:nvPr/>
        </p:nvSpPr>
        <p:spPr>
          <a:xfrm>
            <a:off x="406876" y="1417039"/>
            <a:ext cx="11439370" cy="577850"/>
          </a:xfrm>
          <a:prstGeom prst="rect">
            <a:avLst/>
          </a:prstGeom>
        </p:spPr>
        <p:txBody>
          <a:bodyPr wrap="square">
            <a:spAutoFit/>
          </a:bodyPr>
          <a:lstStyle/>
          <a:p>
            <a:pPr marL="0" lvl="2" indent="0">
              <a:lnSpc>
                <a:spcPct val="150000"/>
              </a:lnSpc>
              <a:spcBef>
                <a:spcPts val="0"/>
              </a:spcBef>
              <a:buNone/>
            </a:pPr>
            <a:r>
              <a:rPr lang="en-US" sz="2400" dirty="0">
                <a:solidFill>
                  <a:schemeClr val="bg1"/>
                </a:solidFill>
                <a:ea typeface="ＭＳ Ｐゴシック" charset="0"/>
                <a:cs typeface="Verdana"/>
              </a:rPr>
              <a:t>Enhancing communication leads to better outcomes.</a:t>
            </a:r>
          </a:p>
        </p:txBody>
      </p:sp>
    </p:spTree>
    <p:extLst>
      <p:ext uri="{BB962C8B-B14F-4D97-AF65-F5344CB8AC3E}">
        <p14:creationId xmlns:p14="http://schemas.microsoft.com/office/powerpoint/2010/main" val="270110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29113-C248-40EF-81B8-6339F0C6CAA6}"/>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7A0F57C2-634D-4208-BB7E-BE70AA7AF840}"/>
              </a:ext>
            </a:extLst>
          </p:cNvPr>
          <p:cNvSpPr>
            <a:spLocks noGrp="1"/>
          </p:cNvSpPr>
          <p:nvPr>
            <p:ph type="sldNum" sz="quarter" idx="12"/>
          </p:nvPr>
        </p:nvSpPr>
        <p:spPr/>
        <p:txBody>
          <a:bodyPr/>
          <a:lstStyle/>
          <a:p>
            <a:r>
              <a:rPr lang="da-DK" noProof="0"/>
              <a:t>Slide </a:t>
            </a:r>
            <a:fld id="{8A58E4B7-0C53-4D1B-89B3-DED3806AF999}" type="slidenum">
              <a:rPr lang="da-DK" noProof="0" smtClean="0"/>
              <a:pPr/>
              <a:t>5</a:t>
            </a:fld>
            <a:endParaRPr lang="da-DK" noProof="0"/>
          </a:p>
        </p:txBody>
      </p:sp>
      <p:sp>
        <p:nvSpPr>
          <p:cNvPr id="4" name="Text Placeholder 3">
            <a:extLst>
              <a:ext uri="{FF2B5EF4-FFF2-40B4-BE49-F238E27FC236}">
                <a16:creationId xmlns:a16="http://schemas.microsoft.com/office/drawing/2014/main" id="{58D8C30B-F0DD-4005-9626-4C0FA001D18C}"/>
              </a:ext>
            </a:extLst>
          </p:cNvPr>
          <p:cNvSpPr>
            <a:spLocks noGrp="1"/>
          </p:cNvSpPr>
          <p:nvPr>
            <p:ph type="body" sz="quarter" idx="13"/>
          </p:nvPr>
        </p:nvSpPr>
        <p:spPr>
          <a:xfrm>
            <a:off x="342000" y="1277896"/>
            <a:ext cx="11509527" cy="4959416"/>
          </a:xfrm>
          <a:solidFill>
            <a:schemeClr val="tx2"/>
          </a:solidFill>
        </p:spPr>
        <p:txBody>
          <a:bodyPr/>
          <a:lstStyle/>
          <a:p>
            <a:pPr algn="ctr"/>
            <a:endParaRPr lang="en-US" dirty="0"/>
          </a:p>
          <a:p>
            <a:pPr algn="ctr"/>
            <a:endParaRPr lang="en-US" dirty="0"/>
          </a:p>
          <a:p>
            <a:pPr algn="ctr"/>
            <a:r>
              <a:rPr lang="en-US" dirty="0"/>
              <a:t>“Extensive research has shown that no matter</a:t>
            </a:r>
          </a:p>
          <a:p>
            <a:pPr algn="ctr"/>
            <a:r>
              <a:rPr lang="en-US" dirty="0"/>
              <a:t> how knowledgeable a clinician might be, </a:t>
            </a:r>
          </a:p>
          <a:p>
            <a:pPr algn="ctr"/>
            <a:r>
              <a:rPr lang="en-US" dirty="0"/>
              <a:t>if he or she is not able to open good communication</a:t>
            </a:r>
          </a:p>
          <a:p>
            <a:pPr algn="ctr"/>
            <a:r>
              <a:rPr lang="en-US" dirty="0"/>
              <a:t> with the patient, he or she may be of no help.” </a:t>
            </a:r>
          </a:p>
          <a:p>
            <a:pPr algn="r"/>
            <a:r>
              <a:rPr lang="da-DK" dirty="0" err="1"/>
              <a:t>Asnani</a:t>
            </a:r>
            <a:r>
              <a:rPr lang="da-DK" dirty="0"/>
              <a:t>, 2009</a:t>
            </a:r>
            <a:endParaRPr lang="en-US" dirty="0"/>
          </a:p>
          <a:p>
            <a:endParaRPr lang="en-US" dirty="0"/>
          </a:p>
        </p:txBody>
      </p:sp>
      <p:sp>
        <p:nvSpPr>
          <p:cNvPr id="6" name="Title 5">
            <a:extLst>
              <a:ext uri="{FF2B5EF4-FFF2-40B4-BE49-F238E27FC236}">
                <a16:creationId xmlns:a16="http://schemas.microsoft.com/office/drawing/2014/main" id="{29956EB1-3D42-47FC-99A9-13312017B3F0}"/>
              </a:ext>
            </a:extLst>
          </p:cNvPr>
          <p:cNvSpPr>
            <a:spLocks noGrp="1"/>
          </p:cNvSpPr>
          <p:nvPr>
            <p:ph type="title"/>
          </p:nvPr>
        </p:nvSpPr>
        <p:spPr/>
        <p:txBody>
          <a:bodyPr/>
          <a:lstStyle/>
          <a:p>
            <a:r>
              <a:rPr lang="en-US" dirty="0"/>
              <a:t>Evidence for Need for Good Communication</a:t>
            </a:r>
          </a:p>
        </p:txBody>
      </p:sp>
    </p:spTree>
    <p:extLst>
      <p:ext uri="{BB962C8B-B14F-4D97-AF65-F5344CB8AC3E}">
        <p14:creationId xmlns:p14="http://schemas.microsoft.com/office/powerpoint/2010/main" val="272926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27DF-26E6-4F42-B291-08907460460B}"/>
              </a:ext>
            </a:extLst>
          </p:cNvPr>
          <p:cNvSpPr>
            <a:spLocks noGrp="1"/>
          </p:cNvSpPr>
          <p:nvPr>
            <p:ph type="title"/>
          </p:nvPr>
        </p:nvSpPr>
        <p:spPr/>
        <p:txBody>
          <a:bodyPr/>
          <a:lstStyle/>
          <a:p>
            <a:r>
              <a:rPr lang="en-US" dirty="0">
                <a:latin typeface="Verdana" panose="020B0604030504040204" pitchFamily="34" charset="0"/>
              </a:rPr>
              <a:t>Types of Communication Skills</a:t>
            </a:r>
          </a:p>
        </p:txBody>
      </p:sp>
      <p:sp>
        <p:nvSpPr>
          <p:cNvPr id="3" name="Date Placeholder 2">
            <a:extLst>
              <a:ext uri="{FF2B5EF4-FFF2-40B4-BE49-F238E27FC236}">
                <a16:creationId xmlns:a16="http://schemas.microsoft.com/office/drawing/2014/main" id="{52A1D36D-7E61-44CC-BFA2-C4ADC19B5C15}"/>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4" name="Slide Number Placeholder 3">
            <a:extLst>
              <a:ext uri="{FF2B5EF4-FFF2-40B4-BE49-F238E27FC236}">
                <a16:creationId xmlns:a16="http://schemas.microsoft.com/office/drawing/2014/main" id="{C5CDFB45-A87B-4DF6-8913-63C8D30753A7}"/>
              </a:ext>
            </a:extLst>
          </p:cNvPr>
          <p:cNvSpPr>
            <a:spLocks noGrp="1"/>
          </p:cNvSpPr>
          <p:nvPr>
            <p:ph type="sldNum" sz="quarter" idx="12"/>
          </p:nvPr>
        </p:nvSpPr>
        <p:spPr/>
        <p:txBody>
          <a:bodyPr/>
          <a:lstStyle/>
          <a:p>
            <a:r>
              <a:rPr lang="da-DK" noProof="0"/>
              <a:t>Slide </a:t>
            </a:r>
            <a:fld id="{8A58E4B7-0C53-4D1B-89B3-DED3806AF999}" type="slidenum">
              <a:rPr lang="da-DK" noProof="0" smtClean="0"/>
              <a:pPr/>
              <a:t>6</a:t>
            </a:fld>
            <a:endParaRPr lang="da-DK" noProof="0"/>
          </a:p>
        </p:txBody>
      </p:sp>
      <p:sp>
        <p:nvSpPr>
          <p:cNvPr id="5" name="Text Placeholder 4">
            <a:extLst>
              <a:ext uri="{FF2B5EF4-FFF2-40B4-BE49-F238E27FC236}">
                <a16:creationId xmlns:a16="http://schemas.microsoft.com/office/drawing/2014/main" id="{377AF04A-5268-4980-8BB0-0DC8D7DCF520}"/>
              </a:ext>
            </a:extLst>
          </p:cNvPr>
          <p:cNvSpPr>
            <a:spLocks noGrp="1"/>
          </p:cNvSpPr>
          <p:nvPr>
            <p:ph type="body" sz="quarter" idx="13"/>
          </p:nvPr>
        </p:nvSpPr>
        <p:spPr>
          <a:xfrm>
            <a:off x="336550" y="1364400"/>
            <a:ext cx="5615434" cy="4823866"/>
          </a:xfrm>
          <a:solidFill>
            <a:schemeClr val="accent1"/>
          </a:solidFill>
        </p:spPr>
        <p:txBody>
          <a:bodyPr anchor="t"/>
          <a:lstStyle/>
          <a:p>
            <a:pPr marL="0" indent="0">
              <a:lnSpc>
                <a:spcPct val="80000"/>
              </a:lnSpc>
              <a:spcBef>
                <a:spcPts val="1200"/>
              </a:spcBef>
              <a:buNone/>
            </a:pPr>
            <a:r>
              <a:rPr lang="en-US" sz="2000" b="1" dirty="0">
                <a:ea typeface="ＭＳ Ｐゴシック" charset="0"/>
                <a:cs typeface="ＭＳ Ｐゴシック" charset="0"/>
              </a:rPr>
              <a:t>Content skills (clinical methods)     </a:t>
            </a:r>
          </a:p>
          <a:p>
            <a:pPr>
              <a:lnSpc>
                <a:spcPct val="80000"/>
              </a:lnSpc>
              <a:spcBef>
                <a:spcPts val="1200"/>
              </a:spcBef>
            </a:pPr>
            <a:r>
              <a:rPr lang="en-US" sz="2000" dirty="0">
                <a:ea typeface="ＭＳ Ｐゴシック" charset="0"/>
                <a:cs typeface="ＭＳ Ｐゴシック" charset="0"/>
              </a:rPr>
              <a:t>History taking and information gathering</a:t>
            </a:r>
          </a:p>
          <a:p>
            <a:pPr>
              <a:lnSpc>
                <a:spcPct val="80000"/>
              </a:lnSpc>
              <a:spcBef>
                <a:spcPts val="1200"/>
              </a:spcBef>
            </a:pPr>
            <a:r>
              <a:rPr lang="en-US" sz="2000" dirty="0">
                <a:ea typeface="ＭＳ Ｐゴシック" charset="0"/>
                <a:cs typeface="ＭＳ Ｐゴシック" charset="0"/>
              </a:rPr>
              <a:t>Physical Exam</a:t>
            </a:r>
          </a:p>
          <a:p>
            <a:pPr>
              <a:lnSpc>
                <a:spcPct val="80000"/>
              </a:lnSpc>
              <a:spcBef>
                <a:spcPts val="1200"/>
              </a:spcBef>
            </a:pPr>
            <a:r>
              <a:rPr lang="en-US" sz="2000" dirty="0">
                <a:ea typeface="ＭＳ Ｐゴシック" charset="0"/>
                <a:cs typeface="ＭＳ Ｐゴシック" charset="0"/>
              </a:rPr>
              <a:t>Diagnosis</a:t>
            </a:r>
          </a:p>
          <a:p>
            <a:pPr>
              <a:lnSpc>
                <a:spcPct val="80000"/>
              </a:lnSpc>
              <a:spcBef>
                <a:spcPts val="1200"/>
              </a:spcBef>
            </a:pPr>
            <a:r>
              <a:rPr lang="en-US" sz="2000" dirty="0">
                <a:ea typeface="ＭＳ Ｐゴシック" charset="0"/>
                <a:cs typeface="ＭＳ Ｐゴシック" charset="0"/>
              </a:rPr>
              <a:t>Planning and Discussing</a:t>
            </a:r>
            <a:endParaRPr lang="en-US" sz="2000" dirty="0">
              <a:cs typeface="Georgia"/>
            </a:endParaRPr>
          </a:p>
        </p:txBody>
      </p:sp>
      <p:sp>
        <p:nvSpPr>
          <p:cNvPr id="6" name="Text Placeholder 5">
            <a:extLst>
              <a:ext uri="{FF2B5EF4-FFF2-40B4-BE49-F238E27FC236}">
                <a16:creationId xmlns:a16="http://schemas.microsoft.com/office/drawing/2014/main" id="{DE81FCA5-5E83-4BFB-9942-1411F4CB559C}"/>
              </a:ext>
            </a:extLst>
          </p:cNvPr>
          <p:cNvSpPr>
            <a:spLocks noGrp="1"/>
          </p:cNvSpPr>
          <p:nvPr>
            <p:ph type="body" sz="quarter" idx="14"/>
          </p:nvPr>
        </p:nvSpPr>
        <p:spPr>
          <a:solidFill>
            <a:schemeClr val="accent4"/>
          </a:solidFill>
        </p:spPr>
        <p:txBody>
          <a:bodyPr/>
          <a:lstStyle/>
          <a:p>
            <a:pPr marL="0" indent="0">
              <a:lnSpc>
                <a:spcPct val="80000"/>
              </a:lnSpc>
              <a:spcBef>
                <a:spcPts val="3000"/>
              </a:spcBef>
              <a:buNone/>
            </a:pPr>
            <a:r>
              <a:rPr lang="en-US" sz="2000" b="1" dirty="0">
                <a:ea typeface="ＭＳ Ｐゴシック" charset="0"/>
                <a:cs typeface="ＭＳ Ｐゴシック" charset="0"/>
              </a:rPr>
              <a:t>Process skills       </a:t>
            </a:r>
          </a:p>
          <a:p>
            <a:pPr>
              <a:lnSpc>
                <a:spcPct val="80000"/>
              </a:lnSpc>
              <a:spcBef>
                <a:spcPts val="1200"/>
              </a:spcBef>
            </a:pPr>
            <a:r>
              <a:rPr lang="en-US" sz="2000" dirty="0">
                <a:ea typeface="ＭＳ Ｐゴシック" charset="0"/>
                <a:cs typeface="ＭＳ Ｐゴシック" charset="0"/>
              </a:rPr>
              <a:t>How you communicate </a:t>
            </a:r>
          </a:p>
          <a:p>
            <a:pPr>
              <a:lnSpc>
                <a:spcPct val="80000"/>
              </a:lnSpc>
              <a:spcBef>
                <a:spcPts val="1200"/>
              </a:spcBef>
            </a:pPr>
            <a:r>
              <a:rPr lang="en-US" sz="2000" dirty="0">
                <a:ea typeface="ＭＳ Ｐゴシック" charset="0"/>
                <a:cs typeface="ＭＳ Ｐゴシック" charset="0"/>
              </a:rPr>
              <a:t>How you structure interaction</a:t>
            </a:r>
          </a:p>
          <a:p>
            <a:pPr>
              <a:lnSpc>
                <a:spcPct val="80000"/>
              </a:lnSpc>
              <a:spcBef>
                <a:spcPts val="1200"/>
              </a:spcBef>
            </a:pPr>
            <a:r>
              <a:rPr lang="en-US" sz="2000" dirty="0">
                <a:ea typeface="ＭＳ Ｐゴシック" charset="0"/>
                <a:cs typeface="ＭＳ Ｐゴシック" charset="0"/>
              </a:rPr>
              <a:t>How you relate to patients</a:t>
            </a:r>
          </a:p>
          <a:p>
            <a:pPr>
              <a:lnSpc>
                <a:spcPct val="80000"/>
              </a:lnSpc>
              <a:spcBef>
                <a:spcPts val="1200"/>
              </a:spcBef>
            </a:pPr>
            <a:r>
              <a:rPr lang="en-US" sz="2000" dirty="0">
                <a:ea typeface="ＭＳ Ｐゴシック" charset="0"/>
                <a:cs typeface="ＭＳ Ｐゴシック" charset="0"/>
              </a:rPr>
              <a:t>Nonverbal skills</a:t>
            </a:r>
          </a:p>
          <a:p>
            <a:pPr>
              <a:lnSpc>
                <a:spcPct val="80000"/>
              </a:lnSpc>
              <a:buNone/>
            </a:pPr>
            <a:endParaRPr lang="en-US" sz="1400" dirty="0">
              <a:ea typeface="ＭＳ Ｐゴシック" charset="0"/>
              <a:cs typeface="ＭＳ Ｐゴシック" charset="0"/>
            </a:endParaRPr>
          </a:p>
          <a:p>
            <a:pPr>
              <a:lnSpc>
                <a:spcPct val="80000"/>
              </a:lnSpc>
              <a:buNone/>
            </a:pPr>
            <a:endParaRPr lang="en-US" sz="2000" dirty="0">
              <a:ea typeface="ＭＳ Ｐゴシック" charset="0"/>
              <a:cs typeface="ＭＳ Ｐゴシック" charset="0"/>
            </a:endParaRPr>
          </a:p>
          <a:p>
            <a:pPr>
              <a:lnSpc>
                <a:spcPct val="80000"/>
              </a:lnSpc>
              <a:buNone/>
            </a:pPr>
            <a:endParaRPr lang="en-US" sz="2000" dirty="0">
              <a:ea typeface="ＭＳ Ｐゴシック" charset="0"/>
              <a:cs typeface="ＭＳ Ｐゴシック" charset="0"/>
            </a:endParaRPr>
          </a:p>
          <a:p>
            <a:pPr>
              <a:lnSpc>
                <a:spcPct val="80000"/>
              </a:lnSpc>
              <a:buNone/>
            </a:pPr>
            <a:endParaRPr lang="en-US" sz="2000" dirty="0">
              <a:ea typeface="ＭＳ Ｐゴシック" charset="0"/>
              <a:cs typeface="ＭＳ Ｐゴシック" charset="0"/>
            </a:endParaRPr>
          </a:p>
          <a:p>
            <a:pPr marL="0" indent="0">
              <a:lnSpc>
                <a:spcPct val="80000"/>
              </a:lnSpc>
              <a:buNone/>
            </a:pPr>
            <a:r>
              <a:rPr lang="en-US" sz="2000" dirty="0">
                <a:ea typeface="ＭＳ Ｐゴシック" charset="0"/>
                <a:cs typeface="ＭＳ Ｐゴシック" charset="0"/>
              </a:rPr>
              <a:t>The goal is to integrate both types of skills at the same time!</a:t>
            </a:r>
            <a:endParaRPr lang="en-US" sz="2000" dirty="0">
              <a:cs typeface="Georgia"/>
            </a:endParaRPr>
          </a:p>
        </p:txBody>
      </p:sp>
    </p:spTree>
    <p:extLst>
      <p:ext uri="{BB962C8B-B14F-4D97-AF65-F5344CB8AC3E}">
        <p14:creationId xmlns:p14="http://schemas.microsoft.com/office/powerpoint/2010/main" val="196491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12E58-443A-4B21-8293-4268065E48B1}"/>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1E618BED-8550-41A7-9F9E-0AB2EF509910}"/>
              </a:ext>
            </a:extLst>
          </p:cNvPr>
          <p:cNvSpPr>
            <a:spLocks noGrp="1"/>
          </p:cNvSpPr>
          <p:nvPr>
            <p:ph type="sldNum" sz="quarter" idx="12"/>
          </p:nvPr>
        </p:nvSpPr>
        <p:spPr/>
        <p:txBody>
          <a:bodyPr/>
          <a:lstStyle/>
          <a:p>
            <a:r>
              <a:rPr lang="da-DK" noProof="0"/>
              <a:t>Slide </a:t>
            </a:r>
            <a:fld id="{8A58E4B7-0C53-4D1B-89B3-DED3806AF999}" type="slidenum">
              <a:rPr lang="da-DK" noProof="0" smtClean="0"/>
              <a:pPr/>
              <a:t>7</a:t>
            </a:fld>
            <a:endParaRPr lang="da-DK" noProof="0"/>
          </a:p>
        </p:txBody>
      </p:sp>
      <p:sp>
        <p:nvSpPr>
          <p:cNvPr id="4" name="Text Placeholder 3">
            <a:extLst>
              <a:ext uri="{FF2B5EF4-FFF2-40B4-BE49-F238E27FC236}">
                <a16:creationId xmlns:a16="http://schemas.microsoft.com/office/drawing/2014/main" id="{AC47F7DF-75ED-4BF5-B619-D1277EC98EFB}"/>
              </a:ext>
            </a:extLst>
          </p:cNvPr>
          <p:cNvSpPr>
            <a:spLocks noGrp="1"/>
          </p:cNvSpPr>
          <p:nvPr>
            <p:ph type="body" sz="quarter" idx="13"/>
          </p:nvPr>
        </p:nvSpPr>
        <p:spPr/>
        <p:txBody>
          <a:bodyPr/>
          <a:lstStyle/>
          <a:p>
            <a:pPr marL="457200" indent="-457200">
              <a:buFont typeface="+mj-lt"/>
              <a:buAutoNum type="arabicPeriod"/>
            </a:pPr>
            <a:r>
              <a:rPr lang="en-US" dirty="0"/>
              <a:t>What clinical tasks do you have to accomplish during an audiologic appointment for a new patient appointment?</a:t>
            </a:r>
          </a:p>
          <a:p>
            <a:endParaRPr lang="en-US" dirty="0"/>
          </a:p>
          <a:p>
            <a:r>
              <a:rPr lang="en-US" dirty="0"/>
              <a:t>2. 	What communication tasks do you need to accomplish for the same 	appointment above? </a:t>
            </a:r>
          </a:p>
        </p:txBody>
      </p:sp>
      <p:sp>
        <p:nvSpPr>
          <p:cNvPr id="6" name="Title 5">
            <a:extLst>
              <a:ext uri="{FF2B5EF4-FFF2-40B4-BE49-F238E27FC236}">
                <a16:creationId xmlns:a16="http://schemas.microsoft.com/office/drawing/2014/main" id="{EBBA79B0-E3E3-4725-8F59-0F13E97FADEC}"/>
              </a:ext>
            </a:extLst>
          </p:cNvPr>
          <p:cNvSpPr>
            <a:spLocks noGrp="1"/>
          </p:cNvSpPr>
          <p:nvPr>
            <p:ph type="title"/>
          </p:nvPr>
        </p:nvSpPr>
        <p:spPr>
          <a:xfrm>
            <a:off x="360000" y="270000"/>
            <a:ext cx="11521038" cy="855537"/>
          </a:xfrm>
        </p:spPr>
        <p:txBody>
          <a:bodyPr/>
          <a:lstStyle/>
          <a:p>
            <a:r>
              <a:rPr lang="en-US" dirty="0">
                <a:latin typeface="Verdana" panose="020B0604030504040204" pitchFamily="34" charset="0"/>
              </a:rPr>
              <a:t>Class Activity 1: </a:t>
            </a:r>
          </a:p>
        </p:txBody>
      </p:sp>
      <p:pic>
        <p:nvPicPr>
          <p:cNvPr id="10" name="Picture Placeholder 9">
            <a:extLst>
              <a:ext uri="{FF2B5EF4-FFF2-40B4-BE49-F238E27FC236}">
                <a16:creationId xmlns:a16="http://schemas.microsoft.com/office/drawing/2014/main" id="{5841672C-99DB-42DC-A347-20E80921A1F9}"/>
              </a:ext>
            </a:extLst>
          </p:cNvPr>
          <p:cNvPicPr>
            <a:picLocks noGrp="1" noChangeAspect="1"/>
          </p:cNvPicPr>
          <p:nvPr>
            <p:ph type="pic" sz="quarter" idx="15"/>
          </p:nvPr>
        </p:nvPicPr>
        <p:blipFill>
          <a:blip r:embed="rId3"/>
          <a:srcRect l="25" r="25"/>
          <a:stretch>
            <a:fillRect/>
          </a:stretch>
        </p:blipFill>
        <p:spPr/>
      </p:pic>
    </p:spTree>
    <p:extLst>
      <p:ext uri="{BB962C8B-B14F-4D97-AF65-F5344CB8AC3E}">
        <p14:creationId xmlns:p14="http://schemas.microsoft.com/office/powerpoint/2010/main" val="224147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29113-C248-40EF-81B8-6339F0C6CAA6}"/>
              </a:ext>
            </a:extLst>
          </p:cNvPr>
          <p:cNvSpPr>
            <a:spLocks noGrp="1"/>
          </p:cNvSpPr>
          <p:nvPr>
            <p:ph type="dt" sz="half" idx="10"/>
          </p:nvPr>
        </p:nvSpPr>
        <p:spPr/>
        <p:txBody>
          <a:bodyPr/>
          <a:lstStyle/>
          <a:p>
            <a:fld id="{38AF6AC0-A584-4699-A38E-B7D230F9D472}" type="datetime6">
              <a:rPr lang="da-DK" noProof="0" smtClean="0"/>
              <a:pPr/>
              <a:t>25.1.2019</a:t>
            </a:fld>
            <a:endParaRPr lang="da-DK" noProof="0"/>
          </a:p>
        </p:txBody>
      </p:sp>
      <p:sp>
        <p:nvSpPr>
          <p:cNvPr id="3" name="Slide Number Placeholder 2">
            <a:extLst>
              <a:ext uri="{FF2B5EF4-FFF2-40B4-BE49-F238E27FC236}">
                <a16:creationId xmlns:a16="http://schemas.microsoft.com/office/drawing/2014/main" id="{7A0F57C2-634D-4208-BB7E-BE70AA7AF840}"/>
              </a:ext>
            </a:extLst>
          </p:cNvPr>
          <p:cNvSpPr>
            <a:spLocks noGrp="1"/>
          </p:cNvSpPr>
          <p:nvPr>
            <p:ph type="sldNum" sz="quarter" idx="12"/>
          </p:nvPr>
        </p:nvSpPr>
        <p:spPr/>
        <p:txBody>
          <a:bodyPr/>
          <a:lstStyle/>
          <a:p>
            <a:r>
              <a:rPr lang="da-DK" noProof="0"/>
              <a:t>Slide </a:t>
            </a:r>
            <a:fld id="{8A58E4B7-0C53-4D1B-89B3-DED3806AF999}" type="slidenum">
              <a:rPr lang="da-DK" noProof="0" smtClean="0"/>
              <a:pPr/>
              <a:t>8</a:t>
            </a:fld>
            <a:endParaRPr lang="da-DK" noProof="0"/>
          </a:p>
        </p:txBody>
      </p:sp>
      <p:sp>
        <p:nvSpPr>
          <p:cNvPr id="4" name="Text Placeholder 3">
            <a:extLst>
              <a:ext uri="{FF2B5EF4-FFF2-40B4-BE49-F238E27FC236}">
                <a16:creationId xmlns:a16="http://schemas.microsoft.com/office/drawing/2014/main" id="{58D8C30B-F0DD-4005-9626-4C0FA001D18C}"/>
              </a:ext>
            </a:extLst>
          </p:cNvPr>
          <p:cNvSpPr>
            <a:spLocks noGrp="1"/>
          </p:cNvSpPr>
          <p:nvPr>
            <p:ph type="body" sz="quarter" idx="13"/>
          </p:nvPr>
        </p:nvSpPr>
        <p:spPr>
          <a:xfrm>
            <a:off x="342000" y="1277896"/>
            <a:ext cx="11509527" cy="4959416"/>
          </a:xfrm>
          <a:solidFill>
            <a:schemeClr val="accent2"/>
          </a:solidFill>
        </p:spPr>
        <p:txBody>
          <a:bodyPr/>
          <a:lstStyle/>
          <a:p>
            <a:pPr marL="358775" indent="-358775">
              <a:buFont typeface="Arial" panose="020B0604020202020204" pitchFamily="34" charset="0"/>
              <a:buChar char="•"/>
            </a:pPr>
            <a:r>
              <a:rPr lang="en-US" sz="2400" dirty="0"/>
              <a:t>Integrates: the traditional clinical method with  effective communication skills</a:t>
            </a:r>
          </a:p>
          <a:p>
            <a:pPr marL="358775" lvl="2" indent="-358775"/>
            <a:r>
              <a:rPr lang="en-US" sz="2400" dirty="0">
                <a:solidFill>
                  <a:schemeClr val="bg1"/>
                </a:solidFill>
                <a:latin typeface="+mn-lt"/>
              </a:rPr>
              <a:t>Incorporates Patient Centered Care into both content and process teaching</a:t>
            </a:r>
          </a:p>
          <a:p>
            <a:pPr marL="358775" lvl="2" indent="-358775"/>
            <a:r>
              <a:rPr lang="en-US" sz="2400" dirty="0">
                <a:solidFill>
                  <a:schemeClr val="bg1"/>
                </a:solidFill>
                <a:latin typeface="+mn-lt"/>
              </a:rPr>
              <a:t>Provides a way of eliciting information about: the biomedical disease process and the patient’s perspective </a:t>
            </a:r>
          </a:p>
          <a:p>
            <a:pPr marL="358775" lvl="2" indent="-358775"/>
            <a:r>
              <a:rPr lang="en-US" sz="2400" dirty="0">
                <a:solidFill>
                  <a:schemeClr val="bg1"/>
                </a:solidFill>
                <a:latin typeface="+mn-lt"/>
              </a:rPr>
              <a:t>Provides a framework of three diagrams that delineate the </a:t>
            </a:r>
          </a:p>
          <a:p>
            <a:pPr marL="358775" lvl="2" indent="-358775"/>
            <a:r>
              <a:rPr lang="en-US" sz="2400" dirty="0">
                <a:solidFill>
                  <a:schemeClr val="bg1"/>
                </a:solidFill>
                <a:latin typeface="+mn-lt"/>
              </a:rPr>
              <a:t>Tasks to be accomplished during a clinical interview</a:t>
            </a:r>
          </a:p>
          <a:p>
            <a:pPr marL="358775" lvl="2" indent="-358775"/>
            <a:r>
              <a:rPr lang="en-US" sz="2400" dirty="0">
                <a:solidFill>
                  <a:schemeClr val="bg1"/>
                </a:solidFill>
                <a:latin typeface="+mn-lt"/>
              </a:rPr>
              <a:t>Objectives to be accomplished under each</a:t>
            </a:r>
          </a:p>
          <a:p>
            <a:pPr marL="358775" lvl="2" indent="-358775"/>
            <a:r>
              <a:rPr lang="en-US" sz="2400" dirty="0">
                <a:solidFill>
                  <a:schemeClr val="bg1"/>
                </a:solidFill>
                <a:latin typeface="+mn-lt"/>
              </a:rPr>
              <a:t>Communication Process Skill Lists (Detailed in the Guides) required to accomplish the Objectives.</a:t>
            </a:r>
          </a:p>
        </p:txBody>
      </p:sp>
      <p:sp>
        <p:nvSpPr>
          <p:cNvPr id="6" name="Title 5">
            <a:extLst>
              <a:ext uri="{FF2B5EF4-FFF2-40B4-BE49-F238E27FC236}">
                <a16:creationId xmlns:a16="http://schemas.microsoft.com/office/drawing/2014/main" id="{29956EB1-3D42-47FC-99A9-13312017B3F0}"/>
              </a:ext>
            </a:extLst>
          </p:cNvPr>
          <p:cNvSpPr>
            <a:spLocks noGrp="1"/>
          </p:cNvSpPr>
          <p:nvPr>
            <p:ph type="title"/>
          </p:nvPr>
        </p:nvSpPr>
        <p:spPr/>
        <p:txBody>
          <a:bodyPr/>
          <a:lstStyle/>
          <a:p>
            <a:r>
              <a:rPr lang="en-US" dirty="0"/>
              <a:t>Calgary-Cambridge Consultation Model</a:t>
            </a:r>
            <a:br>
              <a:rPr lang="en-US" dirty="0"/>
            </a:br>
            <a:r>
              <a:rPr lang="en-US" dirty="0"/>
              <a:t>(Kurtz, et al. 2005)</a:t>
            </a:r>
          </a:p>
        </p:txBody>
      </p:sp>
    </p:spTree>
    <p:extLst>
      <p:ext uri="{BB962C8B-B14F-4D97-AF65-F5344CB8AC3E}">
        <p14:creationId xmlns:p14="http://schemas.microsoft.com/office/powerpoint/2010/main" val="277369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1CambridgeModelFi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1592898"/>
            <a:ext cx="8820472" cy="3708311"/>
          </a:xfrm>
          <a:prstGeom prst="rect">
            <a:avLst/>
          </a:prstGeom>
        </p:spPr>
      </p:pic>
      <p:sp>
        <p:nvSpPr>
          <p:cNvPr id="8" name="TextBox 7"/>
          <p:cNvSpPr txBox="1"/>
          <p:nvPr/>
        </p:nvSpPr>
        <p:spPr>
          <a:xfrm>
            <a:off x="1847528" y="5714092"/>
            <a:ext cx="8263544" cy="523220"/>
          </a:xfrm>
          <a:prstGeom prst="rect">
            <a:avLst/>
          </a:prstGeom>
          <a:noFill/>
        </p:spPr>
        <p:txBody>
          <a:bodyPr wrap="none" rtlCol="0">
            <a:spAutoFit/>
          </a:bodyPr>
          <a:lstStyle/>
          <a:p>
            <a:r>
              <a:rPr lang="en-US" sz="1400" dirty="0">
                <a:solidFill>
                  <a:srgbClr val="7F7F7F"/>
                </a:solidFill>
                <a:latin typeface="+mn-lt"/>
              </a:rPr>
              <a:t>Kurtz, S., Silverman, J., Bensons, J. Draper, J.(2005). Marrying content and process in clinical method</a:t>
            </a:r>
          </a:p>
          <a:p>
            <a:r>
              <a:rPr lang="en-US" sz="1400" dirty="0">
                <a:solidFill>
                  <a:srgbClr val="7F7F7F"/>
                </a:solidFill>
                <a:latin typeface="+mn-lt"/>
              </a:rPr>
              <a:t>teaching:  Enhancing the Calgary-Cambridge Guides. </a:t>
            </a:r>
            <a:r>
              <a:rPr lang="en-US" sz="1400" i="1" dirty="0">
                <a:solidFill>
                  <a:srgbClr val="7F7F7F"/>
                </a:solidFill>
                <a:latin typeface="+mn-lt"/>
              </a:rPr>
              <a:t>Academic Medicine,78(8)</a:t>
            </a:r>
            <a:r>
              <a:rPr lang="en-US" sz="1400" dirty="0">
                <a:solidFill>
                  <a:srgbClr val="7F7F7F"/>
                </a:solidFill>
                <a:latin typeface="+mn-lt"/>
              </a:rPr>
              <a:t>,802-809.  </a:t>
            </a:r>
          </a:p>
        </p:txBody>
      </p:sp>
      <p:sp>
        <p:nvSpPr>
          <p:cNvPr id="5" name="Title 5">
            <a:extLst>
              <a:ext uri="{FF2B5EF4-FFF2-40B4-BE49-F238E27FC236}">
                <a16:creationId xmlns:a16="http://schemas.microsoft.com/office/drawing/2014/main" id="{943EF8EA-C650-4738-A64E-6A2B0EB13DBB}"/>
              </a:ext>
            </a:extLst>
          </p:cNvPr>
          <p:cNvSpPr txBox="1">
            <a:spLocks/>
          </p:cNvSpPr>
          <p:nvPr/>
        </p:nvSpPr>
        <p:spPr bwMode="auto">
          <a:xfrm>
            <a:off x="360000" y="270000"/>
            <a:ext cx="11521038" cy="855537"/>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lgn="l" defTabSz="457200" rtl="0" eaLnBrk="1" fontAlgn="base" hangingPunct="1">
              <a:spcBef>
                <a:spcPts val="0"/>
              </a:spcBef>
              <a:spcAft>
                <a:spcPct val="0"/>
              </a:spcAft>
              <a:defRPr sz="2800" kern="1200" cap="all" baseline="0">
                <a:solidFill>
                  <a:schemeClr val="accent2"/>
                </a:solidFill>
                <a:latin typeface="Verdana" pitchFamily="34" charset="0"/>
                <a:ea typeface="Verdana" pitchFamily="34" charset="0"/>
                <a:cs typeface="Verdana" pitchFamily="34" charset="0"/>
              </a:defRPr>
            </a:lvl1pPr>
            <a:lvl2pPr algn="l" defTabSz="457200" rtl="0" eaLnBrk="1" fontAlgn="base" hangingPunct="1">
              <a:spcBef>
                <a:spcPts val="0"/>
              </a:spcBef>
              <a:spcAft>
                <a:spcPct val="0"/>
              </a:spcAft>
              <a:defRPr sz="2400">
                <a:solidFill>
                  <a:schemeClr val="tx2"/>
                </a:solidFill>
                <a:latin typeface="Gotham Light" pitchFamily="50" charset="0"/>
              </a:defRPr>
            </a:lvl2pPr>
            <a:lvl3pPr algn="l" defTabSz="457200" rtl="0" eaLnBrk="1" fontAlgn="base" hangingPunct="1">
              <a:spcBef>
                <a:spcPts val="0"/>
              </a:spcBef>
              <a:spcAft>
                <a:spcPct val="0"/>
              </a:spcAft>
              <a:defRPr sz="2400">
                <a:solidFill>
                  <a:schemeClr val="tx2"/>
                </a:solidFill>
                <a:latin typeface="Gotham Light" pitchFamily="50" charset="0"/>
              </a:defRPr>
            </a:lvl3pPr>
            <a:lvl4pPr algn="l" defTabSz="457200" rtl="0" eaLnBrk="1" fontAlgn="base" hangingPunct="1">
              <a:spcBef>
                <a:spcPts val="0"/>
              </a:spcBef>
              <a:spcAft>
                <a:spcPct val="0"/>
              </a:spcAft>
              <a:defRPr sz="2400">
                <a:solidFill>
                  <a:schemeClr val="tx2"/>
                </a:solidFill>
                <a:latin typeface="Gotham Light" pitchFamily="50" charset="0"/>
              </a:defRPr>
            </a:lvl4pPr>
            <a:lvl5pPr algn="l" defTabSz="457200" rtl="0" eaLnBrk="1" fontAlgn="base" hangingPunct="1">
              <a:spcBef>
                <a:spcPts val="0"/>
              </a:spcBef>
              <a:spcAft>
                <a:spcPct val="0"/>
              </a:spcAft>
              <a:defRPr sz="2400">
                <a:solidFill>
                  <a:schemeClr val="tx2"/>
                </a:solidFill>
                <a:latin typeface="Gotham Light" pitchFamily="50" charset="0"/>
              </a:defRPr>
            </a:lvl5pPr>
            <a:lvl6pPr marL="457200" algn="l" defTabSz="457200" rtl="0" eaLnBrk="1" fontAlgn="base" hangingPunct="1">
              <a:spcBef>
                <a:spcPts val="0"/>
              </a:spcBef>
              <a:spcAft>
                <a:spcPct val="0"/>
              </a:spcAft>
              <a:defRPr sz="2400">
                <a:solidFill>
                  <a:schemeClr val="tx2"/>
                </a:solidFill>
                <a:latin typeface="Gotham Light" pitchFamily="50" charset="0"/>
              </a:defRPr>
            </a:lvl6pPr>
            <a:lvl7pPr marL="914400" algn="l" defTabSz="457200" rtl="0" eaLnBrk="1" fontAlgn="base" hangingPunct="1">
              <a:spcBef>
                <a:spcPts val="0"/>
              </a:spcBef>
              <a:spcAft>
                <a:spcPct val="0"/>
              </a:spcAft>
              <a:defRPr sz="2400">
                <a:solidFill>
                  <a:schemeClr val="tx2"/>
                </a:solidFill>
                <a:latin typeface="Gotham Light" pitchFamily="50" charset="0"/>
              </a:defRPr>
            </a:lvl7pPr>
            <a:lvl8pPr marL="1371600" algn="l" defTabSz="457200" rtl="0" eaLnBrk="1" fontAlgn="base" hangingPunct="1">
              <a:spcBef>
                <a:spcPts val="0"/>
              </a:spcBef>
              <a:spcAft>
                <a:spcPct val="0"/>
              </a:spcAft>
              <a:defRPr sz="2400">
                <a:solidFill>
                  <a:schemeClr val="tx2"/>
                </a:solidFill>
                <a:latin typeface="Gotham Light" pitchFamily="50" charset="0"/>
              </a:defRPr>
            </a:lvl8pPr>
            <a:lvl9pPr marL="1828800" algn="l" defTabSz="457200" rtl="0" eaLnBrk="1" fontAlgn="base" hangingPunct="1">
              <a:spcBef>
                <a:spcPts val="0"/>
              </a:spcBef>
              <a:spcAft>
                <a:spcPct val="0"/>
              </a:spcAft>
              <a:defRPr sz="2400">
                <a:solidFill>
                  <a:schemeClr val="tx2"/>
                </a:solidFill>
                <a:latin typeface="Gotham Light" pitchFamily="50" charset="0"/>
              </a:defRPr>
            </a:lvl9pPr>
          </a:lstStyle>
          <a:p>
            <a:r>
              <a:rPr lang="en-US" dirty="0"/>
              <a:t>Calgary-Cambridge Consultation Guide BASIC TASKS</a:t>
            </a:r>
            <a:br>
              <a:rPr lang="en-US" dirty="0"/>
            </a:br>
            <a:endParaRPr lang="en-US" dirty="0"/>
          </a:p>
        </p:txBody>
      </p:sp>
    </p:spTree>
    <p:extLst>
      <p:ext uri="{BB962C8B-B14F-4D97-AF65-F5344CB8AC3E}">
        <p14:creationId xmlns:p14="http://schemas.microsoft.com/office/powerpoint/2010/main" val="3736989227"/>
      </p:ext>
    </p:extLst>
  </p:cSld>
  <p:clrMapOvr>
    <a:masterClrMapping/>
  </p:clrMapOvr>
</p:sld>
</file>

<file path=ppt/theme/theme1.xml><?xml version="1.0" encoding="utf-8"?>
<a:theme xmlns:a="http://schemas.openxmlformats.org/drawingml/2006/main" name="IDAinstitute (2)">
  <a:themeElements>
    <a:clrScheme name="Custom 1">
      <a:dk1>
        <a:srgbClr val="000000"/>
      </a:dk1>
      <a:lt1>
        <a:srgbClr val="FFFFFF"/>
      </a:lt1>
      <a:dk2>
        <a:srgbClr val="898989"/>
      </a:dk2>
      <a:lt2>
        <a:srgbClr val="CECECE"/>
      </a:lt2>
      <a:accent1>
        <a:srgbClr val="0098AA"/>
      </a:accent1>
      <a:accent2>
        <a:srgbClr val="E63E4D"/>
      </a:accent2>
      <a:accent3>
        <a:srgbClr val="A1ABD3"/>
      </a:accent3>
      <a:accent4>
        <a:srgbClr val="676696"/>
      </a:accent4>
      <a:accent5>
        <a:srgbClr val="CECECE"/>
      </a:accent5>
      <a:accent6>
        <a:srgbClr val="F5A52B"/>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144000" tIns="144000" rIns="144000" bIns="144000" rtlCol="0" anchor="t">
        <a:normAutofit/>
      </a:bodyPr>
      <a:lstStyle>
        <a:defPPr>
          <a:defRPr sz="1400" dirty="0" smtClean="0">
            <a:latin typeface="Georgia" pitchFamily="18" charset="0"/>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44000" tIns="144000" rIns="144000" bIns="144000" rtlCol="0">
        <a:normAutofit/>
      </a:bodyPr>
      <a:lstStyle>
        <a:defPPr>
          <a:defRPr sz="1400" dirty="0" smtClean="0">
            <a:latin typeface="Georgia" pitchFamily="18" charset="0"/>
          </a:defRPr>
        </a:defPPr>
      </a:lstStyle>
    </a:txDef>
  </a:objectDefaults>
  <a:extraClrSchemeLst/>
  <a:extLst>
    <a:ext uri="{05A4C25C-085E-4340-85A3-A5531E510DB2}">
      <thm15:themeFamily xmlns:thm15="http://schemas.microsoft.com/office/thememl/2012/main" name="Ida Presentation Template 2017.potx" id="{5EC3D8ED-DE24-429D-A6AF-CF1C7C049FFA}" vid="{B0453E79-3CB6-4652-AE68-DDF57EFA0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446</TotalTime>
  <Words>8034</Words>
  <Application>Microsoft Office PowerPoint</Application>
  <PresentationFormat>Widescreen</PresentationFormat>
  <Paragraphs>657</Paragraphs>
  <Slides>28</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Calibri</vt:lpstr>
      <vt:lpstr>Georgia</vt:lpstr>
      <vt:lpstr>Gotham Light</vt:lpstr>
      <vt:lpstr>Times New Roman</vt:lpstr>
      <vt:lpstr>Verdana</vt:lpstr>
      <vt:lpstr>Wingdings</vt:lpstr>
      <vt:lpstr>IDAinstitute (2)</vt:lpstr>
      <vt:lpstr>Time and Talk:  Aligning Communication Skills with Clinical Tasks </vt:lpstr>
      <vt:lpstr>Lecture Goals </vt:lpstr>
      <vt:lpstr>Key Aspects of the PRCC Approach</vt:lpstr>
      <vt:lpstr>Research Findings - EVIDENCE….</vt:lpstr>
      <vt:lpstr>Evidence for Need for Good Communication</vt:lpstr>
      <vt:lpstr>Types of Communication Skills</vt:lpstr>
      <vt:lpstr>Class Activity 1: </vt:lpstr>
      <vt:lpstr>Calgary-Cambridge Consultation Model (Kurtz, et al. 2005)</vt:lpstr>
      <vt:lpstr>PowerPoint Presentation</vt:lpstr>
      <vt:lpstr>Calgary-Cambridge Consultation Guide Expanded Model:  OBJECTIVES</vt:lpstr>
      <vt:lpstr>Calgary-Cambridge Consultation Guide Expanded Model - SKILLS</vt:lpstr>
      <vt:lpstr>Calgary-Cambridge Guides</vt:lpstr>
      <vt:lpstr>Task 1: Initiating the Session</vt:lpstr>
      <vt:lpstr>Task 2: Gathering Information</vt:lpstr>
      <vt:lpstr>Class Activity 2: Information Gathering</vt:lpstr>
      <vt:lpstr>Task 3: Physical Examination</vt:lpstr>
      <vt:lpstr>Task 4: Explanation and Planning</vt:lpstr>
      <vt:lpstr>Task 5: Closing the Session</vt:lpstr>
      <vt:lpstr>Class Activity 3: Time and Talk Introduction</vt:lpstr>
      <vt:lpstr>Time and Talk Tool</vt:lpstr>
      <vt:lpstr>Time and Talk: Ground Rules for Safe Learning Environment</vt:lpstr>
      <vt:lpstr>Time and Talk: Preparing for Role Play: Use of Simulated Patients</vt:lpstr>
      <vt:lpstr>Time and Talk: Preparation for Role Play: Group Engagement</vt:lpstr>
      <vt:lpstr>Time and Talk: Preparing for Role-Play: Selecting Role-Play Topics </vt:lpstr>
      <vt:lpstr>Time and Talk: Providing Feedback</vt:lpstr>
      <vt:lpstr>Class Activity 4: Putting It Together: Role Play Example</vt:lpstr>
      <vt:lpstr>Class Activity 5: Using Time and Talk in Role Play</vt:lpstr>
      <vt:lpstr>Reflection </vt:lpstr>
    </vt:vector>
  </TitlesOfParts>
  <Company>William Demant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and Talk:  Aligning Communication Skills with Clinical Tasks</dc:title>
  <dc:creator>Anne Hedvig Westenholz</dc:creator>
  <cp:lastModifiedBy>Anne Hedvig Westenholz</cp:lastModifiedBy>
  <cp:revision>13</cp:revision>
  <cp:lastPrinted>2008-08-26T10:39:23Z</cp:lastPrinted>
  <dcterms:created xsi:type="dcterms:W3CDTF">2018-07-10T09:58:10Z</dcterms:created>
  <dcterms:modified xsi:type="dcterms:W3CDTF">2019-01-25T10:02:29Z</dcterms:modified>
</cp:coreProperties>
</file>