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6.jpg" ContentType="image/jpg"/>
  <Override PartName="/ppt/media/image8.jpg" ContentType="image/jp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handoutMasterIdLst>
    <p:handoutMasterId r:id="rId33"/>
  </p:handoutMasterIdLst>
  <p:sldIdLst>
    <p:sldId id="272" r:id="rId2"/>
    <p:sldId id="322" r:id="rId3"/>
    <p:sldId id="344" r:id="rId4"/>
    <p:sldId id="297" r:id="rId5"/>
    <p:sldId id="325" r:id="rId6"/>
    <p:sldId id="299" r:id="rId7"/>
    <p:sldId id="326" r:id="rId8"/>
    <p:sldId id="327" r:id="rId9"/>
    <p:sldId id="328" r:id="rId10"/>
    <p:sldId id="329" r:id="rId11"/>
    <p:sldId id="330" r:id="rId12"/>
    <p:sldId id="331" r:id="rId13"/>
    <p:sldId id="332" r:id="rId14"/>
    <p:sldId id="333" r:id="rId15"/>
    <p:sldId id="334" r:id="rId16"/>
    <p:sldId id="335" r:id="rId17"/>
    <p:sldId id="336" r:id="rId18"/>
    <p:sldId id="311" r:id="rId19"/>
    <p:sldId id="337" r:id="rId20"/>
    <p:sldId id="313" r:id="rId21"/>
    <p:sldId id="314" r:id="rId22"/>
    <p:sldId id="315" r:id="rId23"/>
    <p:sldId id="316" r:id="rId24"/>
    <p:sldId id="317" r:id="rId25"/>
    <p:sldId id="338" r:id="rId26"/>
    <p:sldId id="339" r:id="rId27"/>
    <p:sldId id="340" r:id="rId28"/>
    <p:sldId id="341" r:id="rId29"/>
    <p:sldId id="342" r:id="rId30"/>
    <p:sldId id="343" r:id="rId31"/>
  </p:sldIdLst>
  <p:sldSz cx="12192000" cy="6858000"/>
  <p:notesSz cx="6797675" cy="9928225"/>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6696"/>
    <a:srgbClr val="D0D3E7"/>
    <a:srgbClr val="CECECE"/>
    <a:srgbClr val="EFD096"/>
    <a:srgbClr val="B1B1C8"/>
    <a:srgbClr val="DE9DA4"/>
    <a:srgbClr val="99CAD3"/>
    <a:srgbClr val="EBEBEB"/>
    <a:srgbClr val="B2B2B2"/>
    <a:srgbClr val="4898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4497" autoAdjust="0"/>
  </p:normalViewPr>
  <p:slideViewPr>
    <p:cSldViewPr showGuides="1">
      <p:cViewPr varScale="1">
        <p:scale>
          <a:sx n="107" d="100"/>
          <a:sy n="107" d="100"/>
        </p:scale>
        <p:origin x="498" y="96"/>
      </p:cViewPr>
      <p:guideLst/>
    </p:cSldViewPr>
  </p:slideViewPr>
  <p:notesTextViewPr>
    <p:cViewPr>
      <p:scale>
        <a:sx n="100" d="100"/>
        <a:sy n="100" d="100"/>
      </p:scale>
      <p:origin x="0" y="0"/>
    </p:cViewPr>
  </p:notesTextViewPr>
  <p:sorterViewPr>
    <p:cViewPr varScale="1">
      <p:scale>
        <a:sx n="100" d="100"/>
        <a:sy n="100" d="100"/>
      </p:scale>
      <p:origin x="0" y="-24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DVH:Desktop:IDA%20:Ida%20Course:Ida%20Course%20Part%202Aug-12-14:Unit%201:Literature:Work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Patient Preference for Communication Style</a:t>
            </a:r>
          </a:p>
        </c:rich>
      </c:tx>
      <c:layout>
        <c:manualLayout>
          <c:xMode val="edge"/>
          <c:yMode val="edge"/>
          <c:x val="0.26816221420966102"/>
          <c:y val="8.1091141973988305E-3"/>
        </c:manualLayout>
      </c:layout>
      <c:overlay val="0"/>
    </c:title>
    <c:autoTitleDeleted val="0"/>
    <c:plotArea>
      <c:layout>
        <c:manualLayout>
          <c:layoutTarget val="inner"/>
          <c:xMode val="edge"/>
          <c:yMode val="edge"/>
          <c:x val="0.167387939743328"/>
          <c:y val="0.16282037120161999"/>
          <c:w val="0.73248491856311904"/>
          <c:h val="0.67642867799941997"/>
        </c:manualLayout>
      </c:layout>
      <c:barChart>
        <c:barDir val="col"/>
        <c:grouping val="clustered"/>
        <c:varyColors val="0"/>
        <c:ser>
          <c:idx val="0"/>
          <c:order val="0"/>
          <c:invertIfNegative val="0"/>
          <c:dPt>
            <c:idx val="0"/>
            <c:invertIfNegative val="0"/>
            <c:bubble3D val="0"/>
            <c:spPr>
              <a:solidFill>
                <a:schemeClr val="accent6"/>
              </a:solidFill>
            </c:spPr>
            <c:extLst>
              <c:ext xmlns:c16="http://schemas.microsoft.com/office/drawing/2014/chart" uri="{C3380CC4-5D6E-409C-BE32-E72D297353CC}">
                <c16:uniqueId val="{00000001-FABE-42BF-BD83-8FFC575B66CB}"/>
              </c:ext>
            </c:extLst>
          </c:dPt>
          <c:dPt>
            <c:idx val="1"/>
            <c:invertIfNegative val="0"/>
            <c:bubble3D val="0"/>
            <c:spPr>
              <a:solidFill>
                <a:schemeClr val="accent4"/>
              </a:solidFill>
            </c:spPr>
            <c:extLst>
              <c:ext xmlns:c16="http://schemas.microsoft.com/office/drawing/2014/chart" uri="{C3380CC4-5D6E-409C-BE32-E72D297353CC}">
                <c16:uniqueId val="{00000003-FABE-42BF-BD83-8FFC575B66CB}"/>
              </c:ext>
            </c:extLst>
          </c:dPt>
          <c:cat>
            <c:strRef>
              <c:f>Sheet1!$A$2:$B$2</c:f>
              <c:strCache>
                <c:ptCount val="2"/>
                <c:pt idx="0">
                  <c:v>Biomedical</c:v>
                </c:pt>
                <c:pt idx="1">
                  <c:v>Patient-Centered</c:v>
                </c:pt>
              </c:strCache>
            </c:strRef>
          </c:cat>
          <c:val>
            <c:numRef>
              <c:f>Sheet1!$A$3:$B$3</c:f>
              <c:numCache>
                <c:formatCode>General</c:formatCode>
                <c:ptCount val="2"/>
                <c:pt idx="0">
                  <c:v>31</c:v>
                </c:pt>
                <c:pt idx="1">
                  <c:v>69</c:v>
                </c:pt>
              </c:numCache>
            </c:numRef>
          </c:val>
          <c:extLst>
            <c:ext xmlns:c16="http://schemas.microsoft.com/office/drawing/2014/chart" uri="{C3380CC4-5D6E-409C-BE32-E72D297353CC}">
              <c16:uniqueId val="{00000004-FABE-42BF-BD83-8FFC575B66CB}"/>
            </c:ext>
          </c:extLst>
        </c:ser>
        <c:dLbls>
          <c:showLegendKey val="0"/>
          <c:showVal val="0"/>
          <c:showCatName val="0"/>
          <c:showSerName val="0"/>
          <c:showPercent val="0"/>
          <c:showBubbleSize val="0"/>
        </c:dLbls>
        <c:gapWidth val="150"/>
        <c:axId val="114990200"/>
        <c:axId val="114990840"/>
      </c:barChart>
      <c:catAx>
        <c:axId val="114990200"/>
        <c:scaling>
          <c:orientation val="minMax"/>
        </c:scaling>
        <c:delete val="0"/>
        <c:axPos val="b"/>
        <c:title>
          <c:tx>
            <c:rich>
              <a:bodyPr/>
              <a:lstStyle/>
              <a:p>
                <a:pPr>
                  <a:defRPr sz="1800"/>
                </a:pPr>
                <a:r>
                  <a:rPr lang="en-US" sz="1800"/>
                  <a:t>Communciation Style</a:t>
                </a:r>
              </a:p>
            </c:rich>
          </c:tx>
          <c:layout>
            <c:manualLayout>
              <c:xMode val="edge"/>
              <c:yMode val="edge"/>
              <c:x val="0.299072052715954"/>
              <c:y val="0.93364347278329296"/>
            </c:manualLayout>
          </c:layout>
          <c:overlay val="0"/>
        </c:title>
        <c:numFmt formatCode="General" sourceLinked="0"/>
        <c:majorTickMark val="out"/>
        <c:minorTickMark val="none"/>
        <c:tickLblPos val="nextTo"/>
        <c:txPr>
          <a:bodyPr/>
          <a:lstStyle/>
          <a:p>
            <a:pPr>
              <a:defRPr sz="1800"/>
            </a:pPr>
            <a:endParaRPr lang="en-US"/>
          </a:p>
        </c:txPr>
        <c:crossAx val="114990840"/>
        <c:crosses val="autoZero"/>
        <c:auto val="1"/>
        <c:lblAlgn val="ctr"/>
        <c:lblOffset val="100"/>
        <c:noMultiLvlLbl val="0"/>
      </c:catAx>
      <c:valAx>
        <c:axId val="114990840"/>
        <c:scaling>
          <c:orientation val="minMax"/>
        </c:scaling>
        <c:delete val="0"/>
        <c:axPos val="l"/>
        <c:majorGridlines/>
        <c:title>
          <c:tx>
            <c:rich>
              <a:bodyPr rot="-5400000" vert="horz"/>
              <a:lstStyle/>
              <a:p>
                <a:pPr>
                  <a:defRPr sz="1800"/>
                </a:pPr>
                <a:r>
                  <a:rPr lang="en-US" sz="1800"/>
                  <a:t>Percent (%)</a:t>
                </a:r>
              </a:p>
            </c:rich>
          </c:tx>
          <c:overlay val="0"/>
        </c:title>
        <c:numFmt formatCode="General" sourceLinked="1"/>
        <c:majorTickMark val="out"/>
        <c:minorTickMark val="none"/>
        <c:tickLblPos val="nextTo"/>
        <c:txPr>
          <a:bodyPr/>
          <a:lstStyle/>
          <a:p>
            <a:pPr>
              <a:defRPr sz="1800"/>
            </a:pPr>
            <a:endParaRPr lang="en-US"/>
          </a:p>
        </c:txPr>
        <c:crossAx val="11499020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Sheet1!$I$7</c:f>
              <c:strCache>
                <c:ptCount val="1"/>
                <c:pt idx="0">
                  <c:v>Australia(n=166)</c:v>
                </c:pt>
              </c:strCache>
            </c:strRef>
          </c:tx>
          <c:spPr>
            <a:solidFill>
              <a:schemeClr val="accent6"/>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Sheet1!$J$6:$L$6</c:f>
              <c:strCache>
                <c:ptCount val="3"/>
                <c:pt idx="0">
                  <c:v>Sharing</c:v>
                </c:pt>
                <c:pt idx="1">
                  <c:v> Caring</c:v>
                </c:pt>
                <c:pt idx="2">
                  <c:v>Total PPOS</c:v>
                </c:pt>
              </c:strCache>
            </c:strRef>
          </c:cat>
          <c:val>
            <c:numRef>
              <c:f>Sheet1!$J$7:$L$7</c:f>
              <c:numCache>
                <c:formatCode>0.0</c:formatCode>
                <c:ptCount val="3"/>
                <c:pt idx="0">
                  <c:v>4.546666666666666</c:v>
                </c:pt>
                <c:pt idx="1">
                  <c:v>4.3677777777777678</c:v>
                </c:pt>
                <c:pt idx="2">
                  <c:v>4.4572222222222218</c:v>
                </c:pt>
              </c:numCache>
            </c:numRef>
          </c:val>
          <c:extLst>
            <c:ext xmlns:c16="http://schemas.microsoft.com/office/drawing/2014/chart" uri="{C3380CC4-5D6E-409C-BE32-E72D297353CC}">
              <c16:uniqueId val="{00000000-9200-41DC-AFE3-B46D144A6B13}"/>
            </c:ext>
          </c:extLst>
        </c:ser>
        <c:ser>
          <c:idx val="1"/>
          <c:order val="1"/>
          <c:tx>
            <c:strRef>
              <c:f>Sheet1!$I$8</c:f>
              <c:strCache>
                <c:ptCount val="1"/>
                <c:pt idx="0">
                  <c:v>Portugal(n=55)</c:v>
                </c:pt>
              </c:strCache>
            </c:strRef>
          </c:tx>
          <c:spPr>
            <a:solidFill>
              <a:schemeClr val="accent1"/>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Sheet1!$J$6:$L$6</c:f>
              <c:strCache>
                <c:ptCount val="3"/>
                <c:pt idx="0">
                  <c:v>Sharing</c:v>
                </c:pt>
                <c:pt idx="1">
                  <c:v> Caring</c:v>
                </c:pt>
                <c:pt idx="2">
                  <c:v>Total PPOS</c:v>
                </c:pt>
              </c:strCache>
            </c:strRef>
          </c:cat>
          <c:val>
            <c:numRef>
              <c:f>Sheet1!$J$8:$L$8</c:f>
              <c:numCache>
                <c:formatCode>0.0</c:formatCode>
                <c:ptCount val="3"/>
                <c:pt idx="0">
                  <c:v>4.2</c:v>
                </c:pt>
                <c:pt idx="1">
                  <c:v>4.0999999999999996</c:v>
                </c:pt>
                <c:pt idx="2">
                  <c:v>4.2</c:v>
                </c:pt>
              </c:numCache>
            </c:numRef>
          </c:val>
          <c:extLst>
            <c:ext xmlns:c16="http://schemas.microsoft.com/office/drawing/2014/chart" uri="{C3380CC4-5D6E-409C-BE32-E72D297353CC}">
              <c16:uniqueId val="{00000001-9200-41DC-AFE3-B46D144A6B13}"/>
            </c:ext>
          </c:extLst>
        </c:ser>
        <c:ser>
          <c:idx val="2"/>
          <c:order val="2"/>
          <c:tx>
            <c:strRef>
              <c:f>Sheet1!$I$9</c:f>
              <c:strCache>
                <c:ptCount val="1"/>
                <c:pt idx="0">
                  <c:v>India(n=78)</c:v>
                </c:pt>
              </c:strCache>
            </c:strRef>
          </c:tx>
          <c:spPr>
            <a:solidFill>
              <a:schemeClr val="accent2"/>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Sheet1!$J$6:$L$6</c:f>
              <c:strCache>
                <c:ptCount val="3"/>
                <c:pt idx="0">
                  <c:v>Sharing</c:v>
                </c:pt>
                <c:pt idx="1">
                  <c:v> Caring</c:v>
                </c:pt>
                <c:pt idx="2">
                  <c:v>Total PPOS</c:v>
                </c:pt>
              </c:strCache>
            </c:strRef>
          </c:cat>
          <c:val>
            <c:numRef>
              <c:f>Sheet1!$J$9:$L$9</c:f>
              <c:numCache>
                <c:formatCode>0.0</c:formatCode>
                <c:ptCount val="3"/>
                <c:pt idx="0">
                  <c:v>3.4</c:v>
                </c:pt>
                <c:pt idx="1">
                  <c:v>3.5</c:v>
                </c:pt>
                <c:pt idx="2">
                  <c:v>3.5</c:v>
                </c:pt>
              </c:numCache>
            </c:numRef>
          </c:val>
          <c:extLst>
            <c:ext xmlns:c16="http://schemas.microsoft.com/office/drawing/2014/chart" uri="{C3380CC4-5D6E-409C-BE32-E72D297353CC}">
              <c16:uniqueId val="{00000002-9200-41DC-AFE3-B46D144A6B13}"/>
            </c:ext>
          </c:extLst>
        </c:ser>
        <c:ser>
          <c:idx val="3"/>
          <c:order val="3"/>
          <c:tx>
            <c:strRef>
              <c:f>Sheet1!$I$10</c:f>
              <c:strCache>
                <c:ptCount val="1"/>
                <c:pt idx="0">
                  <c:v>Iran(n=58)</c:v>
                </c:pt>
              </c:strCache>
            </c:strRef>
          </c:tx>
          <c:spPr>
            <a:solidFill>
              <a:schemeClr val="accent4"/>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Sheet1!$J$6:$L$6</c:f>
              <c:strCache>
                <c:ptCount val="3"/>
                <c:pt idx="0">
                  <c:v>Sharing</c:v>
                </c:pt>
                <c:pt idx="1">
                  <c:v> Caring</c:v>
                </c:pt>
                <c:pt idx="2">
                  <c:v>Total PPOS</c:v>
                </c:pt>
              </c:strCache>
            </c:strRef>
          </c:cat>
          <c:val>
            <c:numRef>
              <c:f>Sheet1!$J$10:$L$10</c:f>
              <c:numCache>
                <c:formatCode>0.0</c:formatCode>
                <c:ptCount val="3"/>
                <c:pt idx="0">
                  <c:v>3.2</c:v>
                </c:pt>
                <c:pt idx="1">
                  <c:v>3.6</c:v>
                </c:pt>
                <c:pt idx="2">
                  <c:v>3.4</c:v>
                </c:pt>
              </c:numCache>
            </c:numRef>
          </c:val>
          <c:extLst>
            <c:ext xmlns:c16="http://schemas.microsoft.com/office/drawing/2014/chart" uri="{C3380CC4-5D6E-409C-BE32-E72D297353CC}">
              <c16:uniqueId val="{00000003-9200-41DC-AFE3-B46D144A6B13}"/>
            </c:ext>
          </c:extLst>
        </c:ser>
        <c:dLbls>
          <c:showLegendKey val="0"/>
          <c:showVal val="0"/>
          <c:showCatName val="0"/>
          <c:showSerName val="0"/>
          <c:showPercent val="0"/>
          <c:showBubbleSize val="0"/>
        </c:dLbls>
        <c:gapWidth val="150"/>
        <c:axId val="157025864"/>
        <c:axId val="157185816"/>
      </c:barChart>
      <c:catAx>
        <c:axId val="157025864"/>
        <c:scaling>
          <c:orientation val="minMax"/>
        </c:scaling>
        <c:delete val="0"/>
        <c:axPos val="b"/>
        <c:title>
          <c:tx>
            <c:rich>
              <a:bodyPr/>
              <a:lstStyle/>
              <a:p>
                <a:pPr>
                  <a:defRPr sz="1400"/>
                </a:pPr>
                <a:r>
                  <a:rPr lang="en-US" sz="1400"/>
                  <a:t>Score Type</a:t>
                </a:r>
              </a:p>
            </c:rich>
          </c:tx>
          <c:overlay val="0"/>
        </c:title>
        <c:numFmt formatCode="General" sourceLinked="0"/>
        <c:majorTickMark val="out"/>
        <c:minorTickMark val="none"/>
        <c:tickLblPos val="nextTo"/>
        <c:txPr>
          <a:bodyPr/>
          <a:lstStyle/>
          <a:p>
            <a:pPr>
              <a:defRPr sz="1400"/>
            </a:pPr>
            <a:endParaRPr lang="en-US"/>
          </a:p>
        </c:txPr>
        <c:crossAx val="157185816"/>
        <c:crosses val="autoZero"/>
        <c:auto val="1"/>
        <c:lblAlgn val="ctr"/>
        <c:lblOffset val="100"/>
        <c:noMultiLvlLbl val="0"/>
      </c:catAx>
      <c:valAx>
        <c:axId val="157185816"/>
        <c:scaling>
          <c:orientation val="minMax"/>
          <c:max val="6"/>
        </c:scaling>
        <c:delete val="0"/>
        <c:axPos val="l"/>
        <c:majorGridlines/>
        <c:title>
          <c:tx>
            <c:rich>
              <a:bodyPr rot="-5400000" vert="horz"/>
              <a:lstStyle/>
              <a:p>
                <a:pPr>
                  <a:defRPr sz="1400"/>
                </a:pPr>
                <a:r>
                  <a:rPr lang="en-US" sz="1400"/>
                  <a:t>Mean Score</a:t>
                </a:r>
              </a:p>
            </c:rich>
          </c:tx>
          <c:overlay val="0"/>
        </c:title>
        <c:numFmt formatCode="0.0" sourceLinked="1"/>
        <c:majorTickMark val="out"/>
        <c:minorTickMark val="none"/>
        <c:tickLblPos val="nextTo"/>
        <c:txPr>
          <a:bodyPr/>
          <a:lstStyle/>
          <a:p>
            <a:pPr>
              <a:defRPr sz="1400"/>
            </a:pPr>
            <a:endParaRPr lang="en-US"/>
          </a:p>
        </c:txPr>
        <c:crossAx val="157025864"/>
        <c:crosses val="autoZero"/>
        <c:crossBetween val="between"/>
      </c:valAx>
    </c:plotArea>
    <c:legend>
      <c:legendPos val="r"/>
      <c:overlay val="0"/>
      <c:txPr>
        <a:bodyPr/>
        <a:lstStyle/>
        <a:p>
          <a:pPr>
            <a:defRPr sz="140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da-DK"/>
          </a:p>
        </p:txBody>
      </p:sp>
      <p:sp>
        <p:nvSpPr>
          <p:cNvPr id="17411" name="Rectangle 3"/>
          <p:cNvSpPr>
            <a:spLocks noGrp="1" noChangeArrowheads="1"/>
          </p:cNvSpPr>
          <p:nvPr>
            <p:ph type="dt" sz="quarter" idx="1"/>
          </p:nvPr>
        </p:nvSpPr>
        <p:spPr bwMode="auto">
          <a:xfrm>
            <a:off x="3850443"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9D2AF37B-E2AC-47AA-BDCC-611064C9784D}" type="datetimeFigureOut">
              <a:rPr lang="da-DK"/>
              <a:pPr/>
              <a:t>25-01-2019</a:t>
            </a:fld>
            <a:endParaRPr lang="da-DK"/>
          </a:p>
        </p:txBody>
      </p:sp>
      <p:sp>
        <p:nvSpPr>
          <p:cNvPr id="17412" name="Rectangle 4"/>
          <p:cNvSpPr>
            <a:spLocks noGrp="1" noChangeArrowheads="1"/>
          </p:cNvSpPr>
          <p:nvPr>
            <p:ph type="ftr" sz="quarter" idx="2"/>
          </p:nvPr>
        </p:nvSpPr>
        <p:spPr bwMode="auto">
          <a:xfrm>
            <a:off x="0"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da-DK"/>
          </a:p>
        </p:txBody>
      </p:sp>
      <p:sp>
        <p:nvSpPr>
          <p:cNvPr id="17413" name="Rectangle 5"/>
          <p:cNvSpPr>
            <a:spLocks noGrp="1" noChangeArrowheads="1"/>
          </p:cNvSpPr>
          <p:nvPr>
            <p:ph type="sldNum" sz="quarter" idx="3"/>
          </p:nvPr>
        </p:nvSpPr>
        <p:spPr bwMode="auto">
          <a:xfrm>
            <a:off x="3850443"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2804DC3B-D4DD-4E15-A916-8A12C9CCC723}" type="slidenum">
              <a:rPr lang="da-DK"/>
              <a:pPr/>
              <a:t>‹#›</a:t>
            </a:fld>
            <a:endParaRPr lang="da-DK"/>
          </a:p>
        </p:txBody>
      </p:sp>
    </p:spTree>
    <p:extLst>
      <p:ext uri="{BB962C8B-B14F-4D97-AF65-F5344CB8AC3E}">
        <p14:creationId xmlns:p14="http://schemas.microsoft.com/office/powerpoint/2010/main" val="439567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da-DK" noProof="0"/>
              <a:t>Click to edit Master text styles</a:t>
            </a:r>
          </a:p>
          <a:p>
            <a:pPr lvl="1"/>
            <a:r>
              <a:rPr lang="da-DK" noProof="0"/>
              <a:t>Second level</a:t>
            </a:r>
          </a:p>
          <a:p>
            <a:pPr lvl="2"/>
            <a:r>
              <a:rPr lang="da-DK" noProof="0"/>
              <a:t>Third level</a:t>
            </a:r>
          </a:p>
          <a:p>
            <a:pPr lvl="3"/>
            <a:r>
              <a:rPr lang="da-DK" noProof="0"/>
              <a:t>Fourth level</a:t>
            </a:r>
          </a:p>
          <a:p>
            <a:pPr lvl="4"/>
            <a:r>
              <a:rPr lang="da-DK" noProof="0"/>
              <a:t>Fifth level</a:t>
            </a:r>
            <a:endParaRPr lang="en-US" noProof="0"/>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C043411-9BC9-4D67-B1BC-2D2322A39B58}" type="slidenum">
              <a:rPr/>
              <a:pPr>
                <a:defRPr/>
              </a:pPr>
              <a:t>‹#›</a:t>
            </a:fld>
            <a:endParaRPr lang="en-US"/>
          </a:p>
        </p:txBody>
      </p:sp>
    </p:spTree>
    <p:extLst>
      <p:ext uri="{BB962C8B-B14F-4D97-AF65-F5344CB8AC3E}">
        <p14:creationId xmlns:p14="http://schemas.microsoft.com/office/powerpoint/2010/main" val="32883272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idainstitute.com/toolbox/university_course/videos_and_handouts/unit_i/"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idainstitute.com/toolbox/university_course/videos_and_handouts/unit_i/"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0" noProof="0" dirty="0"/>
              <a:t>Today</a:t>
            </a:r>
            <a:r>
              <a:rPr lang="en-US" b="0" baseline="0" noProof="0" dirty="0"/>
              <a:t> we are going to introduce the topic of Person Centered Care and we will talk about why it’s important for us to focus on this type of care as opposed to more traditional models of care.  In each of the lectures preceding this one on the Ida University Course we have made reference to patient-centered care.  We said that  when we do not take the patient perspective into account we are not engaging in person-centered care, that when we do not actively engage our patients  and we do not take the time to listen to their story we are not engaging in person centered care. Finally we said that patient centered care is tied to outcomes in audiology.</a:t>
            </a:r>
          </a:p>
          <a:p>
            <a:endParaRPr lang="en-US" b="0" baseline="0" noProof="0" dirty="0"/>
          </a:p>
          <a:p>
            <a:r>
              <a:rPr lang="en-US" b="0" baseline="0" noProof="0" dirty="0"/>
              <a:t>As we learned from the encounter model, we have to be able to listen to the patient’s story, consider where they are on their personal hearing loss journey, and incorporate that into the management of the problem with the patient.  We really can’t do that if we do not focus on the relationship aspect of the care. </a:t>
            </a:r>
          </a:p>
          <a:p>
            <a:endParaRPr lang="en-US" baseline="0" noProof="0"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u="none" kern="1200" noProof="0" dirty="0">
                <a:solidFill>
                  <a:schemeClr val="tx1"/>
                </a:solidFill>
                <a:effectLst/>
                <a:latin typeface="+mn-lt"/>
                <a:ea typeface="+mn-ea"/>
                <a:cs typeface="+mn-cs"/>
              </a:rPr>
              <a:t>Ultimately purpose of this course is to explore how practicing patient centered care can result in quantifiable benefits to clinicians and their clients.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u="none" kern="1200" noProof="0" dirty="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u="none" kern="1200" noProof="0" dirty="0">
                <a:solidFill>
                  <a:schemeClr val="tx1"/>
                </a:solidFill>
                <a:effectLst/>
                <a:latin typeface="+mn-lt"/>
                <a:ea typeface="+mn-ea"/>
                <a:cs typeface="+mn-cs"/>
              </a:rPr>
              <a:t>This </a:t>
            </a:r>
            <a:r>
              <a:rPr lang="en-US" sz="1200" u="none" kern="1200" baseline="0" noProof="0" dirty="0">
                <a:solidFill>
                  <a:schemeClr val="tx1"/>
                </a:solidFill>
                <a:effectLst/>
                <a:latin typeface="+mn-lt"/>
                <a:ea typeface="+mn-ea"/>
                <a:cs typeface="+mn-cs"/>
              </a:rPr>
              <a:t>lecture will allow us to explore our philosophy of practice.  Additionally we will explore definitions of  person centered care both from our own personal experience, and from established clinical practice models.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u="none" kern="1200" baseline="0" noProof="0" dirty="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u="none" kern="1200" baseline="0" noProof="0" dirty="0">
                <a:solidFill>
                  <a:schemeClr val="tx1"/>
                </a:solidFill>
                <a:effectLst/>
                <a:latin typeface="+mn-lt"/>
                <a:ea typeface="+mn-ea"/>
                <a:cs typeface="+mn-cs"/>
              </a:rPr>
              <a:t>In this unit we will introduce the history of the clinical/biomedical method and we will explore how it relates to current audiological practices.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u="none" kern="1200" baseline="0" noProof="0" dirty="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u="none" kern="1200" baseline="0" noProof="0" dirty="0">
                <a:solidFill>
                  <a:schemeClr val="tx1"/>
                </a:solidFill>
                <a:effectLst/>
                <a:latin typeface="+mn-lt"/>
                <a:ea typeface="+mn-ea"/>
                <a:cs typeface="+mn-cs"/>
              </a:rPr>
              <a:t>We will review the tenets of Person/Relationship Centered Care and Explore a rationale and evidence for promoting RCC in medicine/Audiology.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u="sng" kern="1200" baseline="0" noProof="0" dirty="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u="sng" kern="1200" noProof="0" dirty="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u="sng" kern="1200" noProof="0" dirty="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noProof="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4C043411-9BC9-4D67-B1BC-2D2322A39B58}" type="slidenum">
              <a:rPr lang="en-US" smtClean="0"/>
              <a:pPr>
                <a:defRPr/>
              </a:pPr>
              <a:t>2</a:t>
            </a:fld>
            <a:endParaRPr lang="en-US"/>
          </a:p>
        </p:txBody>
      </p:sp>
    </p:spTree>
    <p:extLst>
      <p:ext uri="{BB962C8B-B14F-4D97-AF65-F5344CB8AC3E}">
        <p14:creationId xmlns:p14="http://schemas.microsoft.com/office/powerpoint/2010/main" val="969849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different reasons</a:t>
            </a:r>
            <a:r>
              <a:rPr lang="en-US" baseline="0" dirty="0"/>
              <a:t> people gave for their preference of communication style.  These are some of the most frequent reasons given by participants in the Swenson study discussed in the previous slide.  </a:t>
            </a:r>
          </a:p>
          <a:p>
            <a:endParaRPr lang="en-US" baseline="0" dirty="0"/>
          </a:p>
          <a:p>
            <a:r>
              <a:rPr lang="en-US" baseline="0" dirty="0"/>
              <a:t>As practitioners we should be aware of some of the reasons people may prefer one style over the other.</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C043411-9BC9-4D67-B1BC-2D2322A39B58}" type="slidenum">
              <a:rPr lang="en-US" smtClean="0"/>
              <a:pPr>
                <a:defRPr/>
              </a:pPr>
              <a:t>19</a:t>
            </a:fld>
            <a:endParaRPr lang="en-US"/>
          </a:p>
        </p:txBody>
      </p:sp>
    </p:spTree>
    <p:extLst>
      <p:ext uri="{BB962C8B-B14F-4D97-AF65-F5344CB8AC3E}">
        <p14:creationId xmlns:p14="http://schemas.microsoft.com/office/powerpoint/2010/main" val="3881854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Increasingly, research has begun to examine patient and practitioner communication preferences.  The idea is to know our preference for communication style (doctor centered or patient centered) and match it to our patient’s needs.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Recent research has shown that a questionnaire called the Patient-Practitioner Orientation Scale (the one that was filled out at the beginning of class)  created by </a:t>
            </a:r>
            <a:r>
              <a:rPr lang="en-US" sz="1200" b="0" i="0" u="none" strike="noStrike" kern="1200" baseline="0" dirty="0" err="1">
                <a:solidFill>
                  <a:schemeClr val="tx1"/>
                </a:solidFill>
                <a:latin typeface="+mn-lt"/>
                <a:ea typeface="+mn-ea"/>
                <a:cs typeface="+mn-cs"/>
              </a:rPr>
              <a:t>Krupat</a:t>
            </a:r>
            <a:r>
              <a:rPr lang="en-US" sz="1200" b="0" i="0" u="none" strike="noStrike" kern="1200" baseline="0" dirty="0">
                <a:solidFill>
                  <a:schemeClr val="tx1"/>
                </a:solidFill>
                <a:latin typeface="+mn-lt"/>
                <a:ea typeface="+mn-ea"/>
                <a:cs typeface="+mn-cs"/>
              </a:rPr>
              <a:t> and colleagues, yields a valid representation of clinicians and patient’s perceived communication preferences during clinical encounters.   The PPOS has been used to establish how patient-centered clinicians perceive themselves to be in a number of different fields, including medicine, surgery, dentistry, and physical therapy.  More recently it has been used to establish how “patient-centered” audiologists perceive themselves to be. The PPOS has been modified to explore audiologists preferred communication style.  The above scale is the modification developed by </a:t>
            </a:r>
            <a:r>
              <a:rPr lang="en-US" dirty="0" err="1"/>
              <a:t>Laplante</a:t>
            </a:r>
            <a:r>
              <a:rPr lang="en-US" dirty="0"/>
              <a:t>-Lévesque, </a:t>
            </a:r>
            <a:r>
              <a:rPr lang="en-US" dirty="0" err="1"/>
              <a:t>Hickson</a:t>
            </a:r>
            <a:r>
              <a:rPr lang="en-US" dirty="0"/>
              <a:t>, &amp; </a:t>
            </a:r>
            <a:r>
              <a:rPr lang="en-US" dirty="0" err="1"/>
              <a:t>Grenness</a:t>
            </a:r>
            <a:r>
              <a:rPr lang="en-US" dirty="0"/>
              <a:t> (2014)</a:t>
            </a:r>
            <a:r>
              <a:rPr lang="en-US" sz="1200" b="0" i="0" u="none" strike="noStrike" kern="1200" baseline="0" dirty="0">
                <a:solidFill>
                  <a:schemeClr val="tx1"/>
                </a:solidFill>
                <a:latin typeface="+mn-lt"/>
                <a:ea typeface="+mn-ea"/>
                <a:cs typeface="+mn-cs"/>
              </a:rPr>
              <a:t>.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52304210-DACD-475D-B4A4-BD1AD98C0CAB}" type="slidenum">
              <a:rPr lang="en-US" smtClean="0"/>
              <a:pPr>
                <a:defRPr/>
              </a:pPr>
              <a:t>20</a:t>
            </a:fld>
            <a:endParaRPr lang="en-US" dirty="0"/>
          </a:p>
        </p:txBody>
      </p:sp>
    </p:spTree>
    <p:extLst>
      <p:ext uri="{BB962C8B-B14F-4D97-AF65-F5344CB8AC3E}">
        <p14:creationId xmlns:p14="http://schemas.microsoft.com/office/powerpoint/2010/main" val="3005375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As stated earlier the PPOS has been adapted to examine </a:t>
            </a:r>
            <a:r>
              <a:rPr lang="en-US" sz="1200" b="0" i="0" u="none" strike="noStrike" kern="1200" baseline="0" dirty="0">
                <a:solidFill>
                  <a:schemeClr val="tx1"/>
                </a:solidFill>
                <a:latin typeface="+mn-lt"/>
                <a:ea typeface="+mn-ea"/>
                <a:cs typeface="+mn-cs"/>
              </a:rPr>
              <a:t>the roles that audiologists and patients believe each should play in the course of their interaction.  We will review recent research that has been done across different cultures.  Specifically, we will review data provided by </a:t>
            </a:r>
            <a:r>
              <a:rPr lang="en-US" dirty="0" err="1"/>
              <a:t>Laplante</a:t>
            </a:r>
            <a:r>
              <a:rPr lang="en-US" dirty="0"/>
              <a:t>-Lévesque, </a:t>
            </a:r>
            <a:r>
              <a:rPr lang="en-US" dirty="0" err="1"/>
              <a:t>Hickson</a:t>
            </a:r>
            <a:r>
              <a:rPr lang="en-US" dirty="0"/>
              <a:t>, &amp; </a:t>
            </a:r>
            <a:r>
              <a:rPr lang="en-US" dirty="0" err="1"/>
              <a:t>Grenness</a:t>
            </a:r>
            <a:r>
              <a:rPr lang="en-US" dirty="0"/>
              <a:t> (2014) on Australian</a:t>
            </a:r>
            <a:r>
              <a:rPr lang="en-US" baseline="0" dirty="0"/>
              <a:t> Audiologists, and data provided by </a:t>
            </a:r>
            <a:r>
              <a:rPr lang="en-US" baseline="0" dirty="0" err="1"/>
              <a:t>Manchaiah</a:t>
            </a:r>
            <a:r>
              <a:rPr lang="en-US" baseline="0" dirty="0"/>
              <a:t>, </a:t>
            </a:r>
            <a:r>
              <a:rPr lang="en-US" baseline="0" dirty="0" err="1"/>
              <a:t>Gomersall</a:t>
            </a:r>
            <a:r>
              <a:rPr lang="en-US" baseline="0" dirty="0"/>
              <a:t>, Tomé, </a:t>
            </a:r>
            <a:r>
              <a:rPr lang="en-US" baseline="0" dirty="0" err="1"/>
              <a:t>Ahmadi</a:t>
            </a:r>
            <a:r>
              <a:rPr lang="en-US" baseline="0" dirty="0"/>
              <a:t>, and Krishna (2014) on Audiologists from Portugal, India, and Iran.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dirty="0" err="1"/>
              <a:t>Laplante</a:t>
            </a:r>
            <a:r>
              <a:rPr lang="en-US" dirty="0"/>
              <a:t>-Lévesque, </a:t>
            </a:r>
            <a:r>
              <a:rPr lang="en-US" dirty="0" err="1"/>
              <a:t>Hickson</a:t>
            </a:r>
            <a:r>
              <a:rPr lang="en-US" dirty="0"/>
              <a:t>, &amp; </a:t>
            </a:r>
            <a:r>
              <a:rPr lang="en-US" dirty="0" err="1"/>
              <a:t>Grenness</a:t>
            </a:r>
            <a:r>
              <a:rPr lang="en-US" dirty="0"/>
              <a:t> (2014) investigated audiologists’ preferences for patient-centeredness using a modified version of the PPOS and a demographic questionnaire. A similar method was used by </a:t>
            </a:r>
            <a:r>
              <a:rPr lang="en-US" baseline="0" dirty="0" err="1"/>
              <a:t>Manchaiah</a:t>
            </a:r>
            <a:r>
              <a:rPr lang="en-US" baseline="0" dirty="0"/>
              <a:t>, </a:t>
            </a:r>
            <a:r>
              <a:rPr lang="en-US" baseline="0" dirty="0" err="1"/>
              <a:t>Gomersall</a:t>
            </a:r>
            <a:r>
              <a:rPr lang="en-US" baseline="0" dirty="0"/>
              <a:t>, Tomé, </a:t>
            </a:r>
            <a:r>
              <a:rPr lang="en-US" baseline="0" dirty="0" err="1"/>
              <a:t>Ahmadi</a:t>
            </a:r>
            <a:r>
              <a:rPr lang="en-US" baseline="0" dirty="0"/>
              <a:t>, and Krishna (2014).  </a:t>
            </a:r>
            <a:endParaRPr lang="en-US" sz="1200" b="0" i="0" u="none" strike="noStrike" kern="1200" baseline="0" dirty="0">
              <a:solidFill>
                <a:schemeClr val="tx1"/>
              </a:solidFill>
              <a:latin typeface="+mn-lt"/>
              <a:ea typeface="+mn-ea"/>
              <a:cs typeface="+mn-cs"/>
            </a:endParaRPr>
          </a:p>
          <a:p>
            <a:endParaRPr lang="en-US" dirty="0"/>
          </a:p>
          <a:p>
            <a:r>
              <a:rPr lang="en-US" dirty="0"/>
              <a:t>These researchers  were interested in finding out what</a:t>
            </a:r>
            <a:r>
              <a:rPr lang="en-US" baseline="0" dirty="0"/>
              <a:t> audiologists preferences are for patient-centeredness, but also were interested in determining whether there were certain demographic characteristics that predict whether audiologists prefer patient centeredness.  </a:t>
            </a:r>
            <a:endParaRPr lang="en-US" dirty="0"/>
          </a:p>
          <a:p>
            <a:endParaRPr lang="en-US" baseline="0" dirty="0"/>
          </a:p>
          <a:p>
            <a:r>
              <a:rPr lang="en-US" baseline="0" dirty="0"/>
              <a:t>The above figure shows the mean sharing, caring and total scores for both studies cited above.  The graph was created by taking the mean PPOS scores presented in Table 2 of the </a:t>
            </a:r>
            <a:r>
              <a:rPr lang="en-US" dirty="0" err="1"/>
              <a:t>Laplante</a:t>
            </a:r>
            <a:r>
              <a:rPr lang="en-US" dirty="0"/>
              <a:t>-Lévesque, </a:t>
            </a:r>
            <a:r>
              <a:rPr lang="en-US" dirty="0" err="1"/>
              <a:t>Hickson</a:t>
            </a:r>
            <a:r>
              <a:rPr lang="en-US" dirty="0"/>
              <a:t>, &amp; </a:t>
            </a:r>
            <a:r>
              <a:rPr lang="en-US" dirty="0" err="1"/>
              <a:t>Grenness</a:t>
            </a:r>
            <a:r>
              <a:rPr lang="en-US" dirty="0"/>
              <a:t> (2014) study, and</a:t>
            </a:r>
            <a:r>
              <a:rPr lang="en-US" baseline="0" dirty="0"/>
              <a:t> comparing those to the mean PPOS scores presented in Table 2 of the </a:t>
            </a:r>
            <a:r>
              <a:rPr lang="en-US" baseline="0" dirty="0" err="1"/>
              <a:t>Manchaiah</a:t>
            </a:r>
            <a:r>
              <a:rPr lang="en-US" baseline="0" dirty="0"/>
              <a:t>, </a:t>
            </a:r>
            <a:r>
              <a:rPr lang="en-US" baseline="0" dirty="0" err="1"/>
              <a:t>Gomersall</a:t>
            </a:r>
            <a:r>
              <a:rPr lang="en-US" baseline="0" dirty="0"/>
              <a:t>, Tomé, </a:t>
            </a:r>
            <a:r>
              <a:rPr lang="en-US" baseline="0" dirty="0" err="1"/>
              <a:t>Ahmadi</a:t>
            </a:r>
            <a:r>
              <a:rPr lang="en-US" baseline="0" dirty="0"/>
              <a:t>, and Krishna (2014) study. </a:t>
            </a:r>
          </a:p>
          <a:p>
            <a:endParaRPr lang="en-US" baseline="0" dirty="0"/>
          </a:p>
          <a:p>
            <a:r>
              <a:rPr lang="en-US" baseline="0" dirty="0"/>
              <a:t>The figure above shows several things.  First, that audiologists’ beliefs about the roles patients and practitioners should play in the course of a clinical interaction tend to vary by culture.  This is expected, as cultural norms for healthcare vary throughout the world, with some having more paternalistic systems of healthcare than others.  </a:t>
            </a:r>
          </a:p>
          <a:p>
            <a:endParaRPr lang="en-US" baseline="0" dirty="0"/>
          </a:p>
          <a:p>
            <a:r>
              <a:rPr lang="en-US" baseline="0" dirty="0"/>
              <a:t>Second, the results of the total scores across countries show scores ranging from 3.4-4.5., which is around the middle of the scale.   In general audiologists are moderately patient-centered (Ranging in the 3-4.5 range).  It is perhaps note worthy that although audiologists in general exceed the middle of the scale, they don’t  show any data in the high range of the scale (between 5-6), suggesting perhaps that patient centered practices could improve in our field. </a:t>
            </a:r>
          </a:p>
          <a:p>
            <a:endParaRPr lang="en-US" baseline="0" dirty="0"/>
          </a:p>
          <a:p>
            <a:r>
              <a:rPr lang="en-US" baseline="0" dirty="0"/>
              <a:t>How does your PPOS compare to the PPOS of Australia, Portugal, India, and Iran?  What can you do to improve your PPOS score?</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2304210-DACD-475D-B4A4-BD1AD98C0CAB}" type="slidenum">
              <a:rPr lang="en-US" smtClean="0"/>
              <a:pPr>
                <a:defRPr/>
              </a:pPr>
              <a:t>21</a:t>
            </a:fld>
            <a:endParaRPr lang="en-US" dirty="0"/>
          </a:p>
        </p:txBody>
      </p:sp>
    </p:spTree>
    <p:extLst>
      <p:ext uri="{BB962C8B-B14F-4D97-AF65-F5344CB8AC3E}">
        <p14:creationId xmlns:p14="http://schemas.microsoft.com/office/powerpoint/2010/main" val="1328263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0" i="0" u="none" strike="noStrike" kern="1200" baseline="0" dirty="0" err="1">
                <a:solidFill>
                  <a:schemeClr val="tx1"/>
                </a:solidFill>
                <a:latin typeface="+mn-lt"/>
                <a:ea typeface="+mn-ea"/>
                <a:cs typeface="+mn-cs"/>
              </a:rPr>
              <a:t>Krupat</a:t>
            </a:r>
            <a:r>
              <a:rPr lang="en-US" sz="1200" b="0" i="0" u="none" strike="noStrike" kern="1200" baseline="0" dirty="0">
                <a:solidFill>
                  <a:schemeClr val="tx1"/>
                </a:solidFill>
                <a:latin typeface="+mn-lt"/>
                <a:ea typeface="+mn-ea"/>
                <a:cs typeface="+mn-cs"/>
              </a:rPr>
              <a:t> et al., (the developers of the PPOS) initially reported on data from 57 physicians  and 453 of their patients.  The doctors and patients filled out the same questionnaire, the Patient-Practitioner Orientation Scale (PPOS), which measures the roles that doctors and patients believe each should play in the course of their interaction.  Additionally, patients also rated their satisfaction with their physicians.  </a:t>
            </a:r>
          </a:p>
          <a:p>
            <a:endParaRPr lang="en-US" sz="1200" b="0" i="0" u="none" strike="noStrike" kern="1200" baseline="0" dirty="0">
              <a:solidFill>
                <a:schemeClr val="tx1"/>
              </a:solidFill>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Because both physicians and patients filled out the same questionnaire, they were able to explore the relationship between patient satisfaction, and the match in communication style between patient and physician.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They  found that Sharing scores predicted patient satisfaction better than Caring scores.  And the remaining analyses were performed on sharing.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Table 5 shows the percent of patients that where maximally satisfied according to the match/mismatch of communication styles with their doctors on the sharing score.  The rows indicate data for patients who ranked themselves as having a preference for Low, Medium or High  patient sharing scores, relative to the match or mismatch of their doctor’s own  preference (low, medium, high). So for example, 42% patients with low scores that were paired with doctors with Low sharing scores were maximally satisfied (far left cell). This shows a match in communication styles between doctors and patients.   However, 23% of patients with High sharing scores were maximally satisfied with Low Sharing doctors (mismatch).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results also showed that patient-centered doctors (High Sharing Scores) receive strong satisfaction ratings even when they are treating patients who have Low Sharing Scores (44% received maximal satisfaction scores, far top right cell).</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However paring paternalistic physicians (Low Sharing Scores) with patients who desire more patient-centered care (High sharing scores) generates lower levels of patient satisfaction (see bottom far left table, only 23% of these patients were maximally satisfied).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Statistical analysis of the above results showed that satisfaction was </a:t>
            </a:r>
            <a:r>
              <a:rPr lang="en-US" sz="1200" b="1" i="0" u="none" strike="noStrike" kern="1200" baseline="0" dirty="0">
                <a:solidFill>
                  <a:schemeClr val="tx1"/>
                </a:solidFill>
                <a:latin typeface="+mn-lt"/>
                <a:ea typeface="+mn-ea"/>
                <a:cs typeface="+mn-cs"/>
              </a:rPr>
              <a:t>significantly  higher  </a:t>
            </a:r>
            <a:r>
              <a:rPr lang="en-US" sz="1200" b="0" i="0" u="none" strike="noStrike" kern="1200" baseline="0" dirty="0">
                <a:solidFill>
                  <a:schemeClr val="tx1"/>
                </a:solidFill>
                <a:latin typeface="+mn-lt"/>
                <a:ea typeface="+mn-ea"/>
                <a:cs typeface="+mn-cs"/>
              </a:rPr>
              <a:t>when doctors were more patient centered than their patients (at points along the diagonal and above the diagonal line).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Satisfaction was significantly </a:t>
            </a:r>
            <a:r>
              <a:rPr lang="en-US" sz="1200" b="1" i="0" u="none" strike="noStrike" kern="1200" baseline="0" dirty="0">
                <a:solidFill>
                  <a:schemeClr val="tx1"/>
                </a:solidFill>
                <a:latin typeface="+mn-lt"/>
                <a:ea typeface="+mn-ea"/>
                <a:cs typeface="+mn-cs"/>
              </a:rPr>
              <a:t>lower </a:t>
            </a:r>
            <a:r>
              <a:rPr lang="en-US" sz="1200" b="0" i="0" u="none" strike="noStrike" kern="1200" baseline="0" dirty="0">
                <a:solidFill>
                  <a:schemeClr val="tx1"/>
                </a:solidFill>
                <a:latin typeface="+mn-lt"/>
                <a:ea typeface="+mn-ea"/>
                <a:cs typeface="+mn-cs"/>
              </a:rPr>
              <a:t>below the diagonal, where patients were more patient-centered than their doctors.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When analyzing whether the difference between the doctor and patient’s sharing scores was a predictor of satisfaction, they found a strong and significant relationship. </a:t>
            </a:r>
            <a:r>
              <a:rPr lang="en-US" sz="1200" b="1" i="0" u="none" strike="noStrike" kern="1200" baseline="0" dirty="0">
                <a:solidFill>
                  <a:schemeClr val="tx1"/>
                </a:solidFill>
                <a:latin typeface="+mn-lt"/>
                <a:ea typeface="+mn-ea"/>
                <a:cs typeface="+mn-cs"/>
              </a:rPr>
              <a:t>Their results suggest that the patient is more likely to be highly satisfied when the doctor’s Sharing score exceeds that of the patient.   </a:t>
            </a:r>
            <a:r>
              <a:rPr lang="en-US" sz="1200" b="0" i="0" u="none" strike="noStrike" kern="1200" baseline="0" dirty="0">
                <a:solidFill>
                  <a:schemeClr val="tx1"/>
                </a:solidFill>
                <a:latin typeface="+mn-lt"/>
                <a:ea typeface="+mn-ea"/>
                <a:cs typeface="+mn-cs"/>
              </a:rPr>
              <a:t>Thus pairing of paternalistic physicians with patients who desire higher levels of involvement generates lower levels of satisfaction.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Take home message: </a:t>
            </a:r>
            <a:r>
              <a:rPr lang="en-US" sz="1200" b="0" i="0" u="none" strike="noStrike" kern="1200" baseline="0" dirty="0">
                <a:solidFill>
                  <a:schemeClr val="tx1"/>
                </a:solidFill>
                <a:latin typeface="+mn-lt"/>
                <a:ea typeface="+mn-ea"/>
                <a:cs typeface="+mn-cs"/>
              </a:rPr>
              <a:t>Thus, as clinician’s we must develop sensitivity to the preferred communication style the patient has, and be adaptive to it.  A clinician who can determine the communication preferences of a patient, and adapt to it, is practicing person-centered care, and will likely have more satisfied patients. </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52304210-DACD-475D-B4A4-BD1AD98C0CAB}" type="slidenum">
              <a:rPr lang="en-US" smtClean="0"/>
              <a:pPr>
                <a:defRPr/>
              </a:pPr>
              <a:t>22</a:t>
            </a:fld>
            <a:endParaRPr lang="en-US" dirty="0"/>
          </a:p>
        </p:txBody>
      </p:sp>
    </p:spTree>
    <p:extLst>
      <p:ext uri="{BB962C8B-B14F-4D97-AF65-F5344CB8AC3E}">
        <p14:creationId xmlns:p14="http://schemas.microsoft.com/office/powerpoint/2010/main" val="3332559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1" kern="1200" dirty="0">
                <a:solidFill>
                  <a:schemeClr val="tx1"/>
                </a:solidFill>
                <a:latin typeface="+mn-lt"/>
                <a:ea typeface="+mn-ea"/>
                <a:cs typeface="+mn-cs"/>
              </a:rPr>
              <a:t>The</a:t>
            </a:r>
            <a:r>
              <a:rPr lang="en-US" sz="1200" b="1" kern="1200" baseline="0" dirty="0">
                <a:solidFill>
                  <a:schemeClr val="tx1"/>
                </a:solidFill>
                <a:latin typeface="+mn-lt"/>
                <a:ea typeface="+mn-ea"/>
                <a:cs typeface="+mn-cs"/>
              </a:rPr>
              <a:t> </a:t>
            </a:r>
            <a:r>
              <a:rPr lang="en-US" sz="1200" b="1" kern="1200" dirty="0">
                <a:solidFill>
                  <a:schemeClr val="tx1"/>
                </a:solidFill>
                <a:latin typeface="+mn-lt"/>
                <a:ea typeface="+mn-ea"/>
                <a:cs typeface="+mn-cs"/>
              </a:rPr>
              <a:t>Myth</a:t>
            </a:r>
          </a:p>
          <a:p>
            <a:endParaRPr lang="en-US" sz="1200" b="0" kern="1200" dirty="0">
              <a:solidFill>
                <a:schemeClr val="tx1"/>
              </a:solidFill>
              <a:latin typeface="+mn-lt"/>
              <a:ea typeface="+mn-ea"/>
              <a:cs typeface="+mn-cs"/>
            </a:endParaRPr>
          </a:p>
          <a:p>
            <a:r>
              <a:rPr lang="en-US" sz="1200" b="0" kern="1200" dirty="0">
                <a:solidFill>
                  <a:schemeClr val="tx1"/>
                </a:solidFill>
                <a:latin typeface="+mn-lt"/>
                <a:ea typeface="+mn-ea"/>
                <a:cs typeface="+mn-cs"/>
              </a:rPr>
              <a:t>Some fear that patient-centered practice involves too much emotion. They believe introducing the elements of emotion and empathy into the consultation session can be ineffective, unmanageable, and mentally draining.</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The</a:t>
            </a:r>
            <a:r>
              <a:rPr lang="en-US" sz="1200" b="1" kern="1200" baseline="0" dirty="0">
                <a:solidFill>
                  <a:schemeClr val="tx1"/>
                </a:solidFill>
                <a:latin typeface="+mn-lt"/>
                <a:ea typeface="+mn-ea"/>
                <a:cs typeface="+mn-cs"/>
              </a:rPr>
              <a:t> </a:t>
            </a:r>
            <a:r>
              <a:rPr lang="en-US" sz="1200" b="1" kern="1200" dirty="0">
                <a:solidFill>
                  <a:schemeClr val="tx1"/>
                </a:solidFill>
                <a:latin typeface="+mn-lt"/>
                <a:ea typeface="+mn-ea"/>
                <a:cs typeface="+mn-cs"/>
              </a:rPr>
              <a:t>reality</a:t>
            </a:r>
          </a:p>
          <a:p>
            <a:r>
              <a:rPr lang="en-US" sz="1200" b="0" kern="1200" dirty="0">
                <a:solidFill>
                  <a:schemeClr val="tx1"/>
                </a:solidFill>
                <a:latin typeface="+mn-lt"/>
                <a:ea typeface="+mn-ea"/>
                <a:cs typeface="+mn-cs"/>
              </a:rPr>
              <a:t>Managed effectively, emotion and empathy can be empowering and satisfying for both clients and professionals. The patient-centered approach allows you to develop trust and loyalty with clients and help lead them to better overall outcomes.</a:t>
            </a:r>
            <a:r>
              <a:rPr lang="en-US" sz="1200" b="0" kern="1200" baseline="0" dirty="0">
                <a:solidFill>
                  <a:schemeClr val="tx1"/>
                </a:solidFill>
                <a:latin typeface="+mn-lt"/>
                <a:ea typeface="+mn-ea"/>
                <a:cs typeface="+mn-cs"/>
              </a:rPr>
              <a:t> </a:t>
            </a:r>
            <a:endParaRPr lang="en-US" sz="1200" b="0" kern="1200" dirty="0">
              <a:solidFill>
                <a:schemeClr val="tx1"/>
              </a:solidFill>
              <a:latin typeface="+mn-lt"/>
              <a:ea typeface="+mn-ea"/>
              <a:cs typeface="+mn-cs"/>
            </a:endParaRPr>
          </a:p>
          <a:p>
            <a:endParaRPr lang="en-US" sz="1200" b="0" kern="1200" dirty="0">
              <a:solidFill>
                <a:schemeClr val="tx1"/>
              </a:solidFill>
              <a:latin typeface="+mn-lt"/>
              <a:ea typeface="+mn-ea"/>
              <a:cs typeface="+mn-cs"/>
            </a:endParaRPr>
          </a:p>
          <a:p>
            <a:r>
              <a:rPr lang="en-US" sz="1200" kern="1200" dirty="0">
                <a:solidFill>
                  <a:schemeClr val="tx1"/>
                </a:solidFill>
                <a:latin typeface="+mn-lt"/>
                <a:ea typeface="+mn-ea"/>
                <a:cs typeface="+mn-cs"/>
              </a:rPr>
              <a:t>As discussed</a:t>
            </a:r>
            <a:r>
              <a:rPr lang="en-US" sz="1200" kern="1200" baseline="0" dirty="0">
                <a:solidFill>
                  <a:schemeClr val="tx1"/>
                </a:solidFill>
                <a:latin typeface="+mn-lt"/>
                <a:ea typeface="+mn-ea"/>
                <a:cs typeface="+mn-cs"/>
              </a:rPr>
              <a:t> earlier, in Sue Erdman’s presentation, e</a:t>
            </a:r>
            <a:r>
              <a:rPr lang="en-US" sz="1200" kern="1200" dirty="0">
                <a:solidFill>
                  <a:schemeClr val="tx1"/>
                </a:solidFill>
                <a:latin typeface="+mn-lt"/>
                <a:ea typeface="+mn-ea"/>
                <a:cs typeface="+mn-cs"/>
              </a:rPr>
              <a:t>mpathy involves acknowledging a patient's emotions and feelings as they reveal what is important to them. Understanding the patient’s hopes, fears, psychological state, and circumstances is as important as understanding the technical aspects of their hearing loss.  Recall that</a:t>
            </a:r>
            <a:r>
              <a:rPr lang="en-US" sz="1200" kern="1200" baseline="0" dirty="0">
                <a:solidFill>
                  <a:schemeClr val="tx1"/>
                </a:solidFill>
                <a:latin typeface="+mn-lt"/>
                <a:ea typeface="+mn-ea"/>
                <a:cs typeface="+mn-cs"/>
              </a:rPr>
              <a:t> some of the reasons given by participants in the Swenson et al study, as to why they prefer person-centered care doctors related to how the doctor showed concern, took into account the patient’s goals, listened well, and formed a comprehensive plan.  These actions describe a way of communication, and do not focus on display of emotion.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Each person shows and receives empathy differently</a:t>
            </a:r>
            <a:r>
              <a:rPr lang="en-US" sz="1200" b="0" kern="1200" dirty="0">
                <a:solidFill>
                  <a:schemeClr val="tx1"/>
                </a:solidFill>
                <a:latin typeface="+mn-lt"/>
                <a:ea typeface="+mn-ea"/>
                <a:cs typeface="+mn-cs"/>
              </a:rPr>
              <a:t>. As a clinician, one does not necessarily need to show outward emotion to be empathetic, but needs to show genuine concern.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a:t>
            </a:r>
            <a:r>
              <a:rPr lang="en-US" sz="1200" kern="1200" baseline="0" dirty="0">
                <a:solidFill>
                  <a:schemeClr val="tx1"/>
                </a:solidFill>
                <a:latin typeface="+mn-lt"/>
                <a:ea typeface="+mn-ea"/>
                <a:cs typeface="+mn-cs"/>
              </a:rPr>
              <a:t> above Figure was taken from a research study by Kim, </a:t>
            </a:r>
            <a:r>
              <a:rPr lang="en-US" sz="1200" kern="1200" baseline="0" dirty="0" err="1">
                <a:solidFill>
                  <a:schemeClr val="tx1"/>
                </a:solidFill>
                <a:latin typeface="+mn-lt"/>
                <a:ea typeface="+mn-ea"/>
                <a:cs typeface="+mn-cs"/>
              </a:rPr>
              <a:t>Kaplowitz</a:t>
            </a:r>
            <a:r>
              <a:rPr lang="en-US" sz="1200" kern="1200" baseline="0" dirty="0">
                <a:solidFill>
                  <a:schemeClr val="tx1"/>
                </a:solidFill>
                <a:latin typeface="+mn-lt"/>
                <a:ea typeface="+mn-ea"/>
                <a:cs typeface="+mn-cs"/>
              </a:rPr>
              <a:t> and Johnston (2004) that focused on understanding how physician empathy affects patient satisfaction and compliance. A total of 550 patients who visited an outpatient clinic were interviewed after seeing their physician on a number of scales that measure empathy, partnership, patient’s perception of physician expertise, cognitive information exchange, cognitive empathy and interpersonal trust.  They wanted to see whether these predictors were associated with overall patient satisfaction and patient compliance.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Using a powerful statistical modeling technique (structural equation modeling) they established the relationship between these predictors.  Effects of .5 or greater are considered large.</a:t>
            </a:r>
          </a:p>
          <a:p>
            <a:endParaRPr lang="en-US" sz="1200"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Table 5 shows that partnership and Affective empathy had the greatest (and near equal) effects on both</a:t>
            </a:r>
          </a:p>
          <a:p>
            <a:r>
              <a:rPr lang="en-US" sz="1200" b="0" i="0" u="none" strike="noStrike" kern="1200" baseline="0" dirty="0">
                <a:solidFill>
                  <a:schemeClr val="tx1"/>
                </a:solidFill>
                <a:latin typeface="+mn-lt"/>
                <a:ea typeface="+mn-ea"/>
                <a:cs typeface="+mn-cs"/>
              </a:rPr>
              <a:t>compliance and satisfaction;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Note that although perceived physician expertise had an effect on compliance and satisfaction, that its effects on satisfaction and compliance are weaker than Partnership and Affective empathy.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Additionally, note that cognitive empathy and cognitive information exchange, (what audiologists tend to focus on the most) had relatively small predictive effects on patient satisfaction and had negative effects on compliance.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Take Home Message: When communicated effectively, showing empathy can have large effect of satisfaction.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this course we will introduce ways that empathy, and other affective communication skills can be managed and effectively applied within the structure of our clinical appointments.</a:t>
            </a:r>
          </a:p>
        </p:txBody>
      </p:sp>
      <p:sp>
        <p:nvSpPr>
          <p:cNvPr id="4" name="Slide Number Placeholder 3"/>
          <p:cNvSpPr>
            <a:spLocks noGrp="1"/>
          </p:cNvSpPr>
          <p:nvPr>
            <p:ph type="sldNum" sz="quarter" idx="10"/>
          </p:nvPr>
        </p:nvSpPr>
        <p:spPr/>
        <p:txBody>
          <a:bodyPr/>
          <a:lstStyle/>
          <a:p>
            <a:pPr>
              <a:defRPr/>
            </a:pPr>
            <a:fld id="{52304210-DACD-475D-B4A4-BD1AD98C0CAB}" type="slidenum">
              <a:rPr lang="en-US" smtClean="0"/>
              <a:pPr>
                <a:defRPr/>
              </a:pPr>
              <a:t>23</a:t>
            </a:fld>
            <a:endParaRPr lang="en-US" dirty="0"/>
          </a:p>
        </p:txBody>
      </p:sp>
    </p:spTree>
    <p:extLst>
      <p:ext uri="{BB962C8B-B14F-4D97-AF65-F5344CB8AC3E}">
        <p14:creationId xmlns:p14="http://schemas.microsoft.com/office/powerpoint/2010/main" val="3023614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1" dirty="0"/>
              <a:t>Myth: </a:t>
            </a:r>
            <a:r>
              <a:rPr lang="en-US" dirty="0"/>
              <a:t>With time a scarce resource as it is, some fear a patient-centered approach would mean spending even more time with each patient. </a:t>
            </a:r>
          </a:p>
          <a:p>
            <a:endParaRPr lang="en-US" dirty="0"/>
          </a:p>
          <a:p>
            <a:r>
              <a:rPr lang="en-US" b="1" dirty="0"/>
              <a:t>Reality: </a:t>
            </a:r>
            <a:r>
              <a:rPr lang="en-US" dirty="0"/>
              <a:t>Allowing patients to speak uninterrupted at the beginning of an appointment adds very little time to the overall appointment.</a:t>
            </a:r>
          </a:p>
          <a:p>
            <a:endParaRPr lang="en-US" dirty="0"/>
          </a:p>
          <a:p>
            <a:r>
              <a:rPr lang="en-US" b="1" dirty="0"/>
              <a:t>Did you know?   </a:t>
            </a:r>
            <a:r>
              <a:rPr lang="en-US" dirty="0"/>
              <a:t>Just two minutes of uninterrupted listening is enough time to allow 80% of patients the time to express their story.</a:t>
            </a:r>
          </a:p>
          <a:p>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The figure</a:t>
            </a:r>
            <a:r>
              <a:rPr lang="en-US" baseline="0" dirty="0"/>
              <a:t> above plots the </a:t>
            </a:r>
            <a:r>
              <a:rPr lang="en-GB" baseline="0" dirty="0">
                <a:latin typeface="Arial" charset="0"/>
                <a:cs typeface="msgothic" charset="0"/>
              </a:rPr>
              <a:t>s</a:t>
            </a:r>
            <a:r>
              <a:rPr lang="en-GB" dirty="0">
                <a:latin typeface="Arial" charset="0"/>
                <a:cs typeface="msgothic" charset="0"/>
              </a:rPr>
              <a:t>pontaneous talking time of 331 patients (Mean age =  42.9 years, range 17-84 years) at start of consultation with 14 doctors in outpatient internal medicine clinic (non-</a:t>
            </a:r>
            <a:r>
              <a:rPr lang="en-GB" dirty="0" err="1">
                <a:latin typeface="Arial" charset="0"/>
                <a:cs typeface="msgothic" charset="0"/>
              </a:rPr>
              <a:t>audiologic</a:t>
            </a:r>
            <a:r>
              <a:rPr lang="en-GB" dirty="0">
                <a:latin typeface="Arial" charset="0"/>
                <a:cs typeface="msgothic" charset="0"/>
              </a:rPr>
              <a:t>). Doctors were instructed to let the patient tell their story at the beginning of their</a:t>
            </a:r>
            <a:r>
              <a:rPr lang="en-GB" baseline="0" dirty="0">
                <a:latin typeface="Arial" charset="0"/>
                <a:cs typeface="msgothic" charset="0"/>
              </a:rPr>
              <a:t> appointment </a:t>
            </a:r>
            <a:r>
              <a:rPr lang="en-GB" dirty="0">
                <a:latin typeface="Arial" charset="0"/>
                <a:cs typeface="msgothic" charset="0"/>
              </a:rPr>
              <a:t>and not interrupt until the patient indicated that they were done.  Doctors were trained in active listening</a:t>
            </a:r>
            <a:r>
              <a:rPr lang="en-GB" baseline="0" dirty="0">
                <a:latin typeface="Arial" charset="0"/>
                <a:cs typeface="msgothic" charset="0"/>
              </a:rPr>
              <a:t> skills before they began participating in the study.  </a:t>
            </a:r>
            <a:endParaRPr lang="en-GB" dirty="0">
              <a:latin typeface="Arial" charset="0"/>
              <a:cs typeface="msgothic" charset="0"/>
            </a:endParaRPr>
          </a:p>
          <a:p>
            <a:endParaRPr lang="en-US" dirty="0"/>
          </a:p>
          <a:p>
            <a:r>
              <a:rPr lang="en-US" sz="1200" kern="1200" dirty="0">
                <a:solidFill>
                  <a:schemeClr val="tx1"/>
                </a:solidFill>
                <a:latin typeface="+mn-lt"/>
                <a:ea typeface="+mn-ea"/>
                <a:cs typeface="+mn-cs"/>
              </a:rPr>
              <a:t>-Mean spontaneous talking time was </a:t>
            </a:r>
            <a:r>
              <a:rPr lang="en-US" sz="1200" b="1" kern="1200" dirty="0">
                <a:solidFill>
                  <a:schemeClr val="tx1"/>
                </a:solidFill>
                <a:latin typeface="+mn-lt"/>
                <a:ea typeface="+mn-ea"/>
                <a:cs typeface="+mn-cs"/>
              </a:rPr>
              <a:t>92 </a:t>
            </a:r>
            <a:r>
              <a:rPr lang="en-US" sz="1200" kern="1200" dirty="0">
                <a:solidFill>
                  <a:schemeClr val="tx1"/>
                </a:solidFill>
                <a:latin typeface="+mn-lt"/>
                <a:ea typeface="+mn-ea"/>
                <a:cs typeface="+mn-cs"/>
              </a:rPr>
              <a:t>seconds (SD 105 seconds; median 59 seconds; figure),</a:t>
            </a:r>
          </a:p>
          <a:p>
            <a:r>
              <a:rPr lang="en-US" sz="1200" kern="1200" dirty="0">
                <a:solidFill>
                  <a:schemeClr val="tx1"/>
                </a:solidFill>
                <a:latin typeface="+mn-lt"/>
                <a:ea typeface="+mn-ea"/>
                <a:cs typeface="+mn-cs"/>
              </a:rPr>
              <a:t>-78% (258) of patients had finished their initial statement in two minutes.</a:t>
            </a:r>
          </a:p>
          <a:p>
            <a:r>
              <a:rPr lang="en-US" sz="1200" kern="1200" dirty="0">
                <a:solidFill>
                  <a:schemeClr val="tx1"/>
                </a:solidFill>
                <a:latin typeface="+mn-lt"/>
                <a:ea typeface="+mn-ea"/>
                <a:cs typeface="+mn-cs"/>
              </a:rPr>
              <a:t>-Seven patients talked for longer than five minutes. In all cases doctors felt that the patients were giving important information and should not be interrupted.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No other </a:t>
            </a:r>
            <a:r>
              <a:rPr lang="en-US" sz="1200" kern="1200" dirty="0" err="1">
                <a:solidFill>
                  <a:schemeClr val="tx1"/>
                </a:solidFill>
                <a:latin typeface="+mn-lt"/>
                <a:ea typeface="+mn-ea"/>
                <a:cs typeface="+mn-cs"/>
              </a:rPr>
              <a:t>sociodemographic</a:t>
            </a:r>
            <a:r>
              <a:rPr lang="en-US" sz="1200" kern="1200" dirty="0">
                <a:solidFill>
                  <a:schemeClr val="tx1"/>
                </a:solidFill>
                <a:latin typeface="+mn-lt"/>
                <a:ea typeface="+mn-ea"/>
                <a:cs typeface="+mn-cs"/>
              </a:rPr>
              <a:t> variable (education, income, civil status, type of employment, and sex) had a significant influence on spontaneous talking time except</a:t>
            </a:r>
            <a:r>
              <a:rPr lang="en-US" sz="1200" kern="1200" baseline="0" dirty="0">
                <a:solidFill>
                  <a:schemeClr val="tx1"/>
                </a:solidFill>
                <a:latin typeface="+mn-lt"/>
                <a:ea typeface="+mn-ea"/>
                <a:cs typeface="+mn-cs"/>
              </a:rPr>
              <a:t> for age. Slightly more time was taken by older patients. </a:t>
            </a:r>
          </a:p>
          <a:p>
            <a:endParaRPr lang="en-US" sz="1200"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Take Home Message: </a:t>
            </a:r>
            <a:r>
              <a:rPr lang="en-US" sz="1200" kern="1200" baseline="0" dirty="0">
                <a:solidFill>
                  <a:schemeClr val="tx1"/>
                </a:solidFill>
                <a:latin typeface="+mn-lt"/>
                <a:ea typeface="+mn-ea"/>
                <a:cs typeface="+mn-cs"/>
              </a:rPr>
              <a:t>So, allowing the patient to tell their story on average, only takes up 2 minutes of the appointment time.   The benefits gained from those 2 minutes are well worth it.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2304210-DACD-475D-B4A4-BD1AD98C0CAB}" type="slidenum">
              <a:rPr lang="en-US" smtClean="0"/>
              <a:pPr>
                <a:defRPr/>
              </a:pPr>
              <a:t>24</a:t>
            </a:fld>
            <a:endParaRPr lang="en-US" dirty="0"/>
          </a:p>
        </p:txBody>
      </p:sp>
    </p:spTree>
    <p:extLst>
      <p:ext uri="{BB962C8B-B14F-4D97-AF65-F5344CB8AC3E}">
        <p14:creationId xmlns:p14="http://schemas.microsoft.com/office/powerpoint/2010/main" val="157654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i="0" u="none" strike="noStrike" kern="1200" baseline="0" dirty="0">
                <a:solidFill>
                  <a:schemeClr val="tx1"/>
                </a:solidFill>
                <a:latin typeface="+mn-lt"/>
                <a:ea typeface="+mn-ea"/>
                <a:cs typeface="+mn-cs"/>
              </a:rPr>
              <a:t>Recently Grenness et al, explored the actual communication patterns of audiologists with their patients, to explore whether they practiced patient-centered practices.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Design of study: Sixty-three initial audiology consultations involving patients over the age of 55, their companions when present, and audiologists were audio–video recorded. Consultations were coded using the </a:t>
            </a:r>
            <a:r>
              <a:rPr lang="en-US" sz="1200" b="0" i="0" u="none" strike="noStrike" kern="1200" baseline="0" dirty="0" err="1">
                <a:solidFill>
                  <a:schemeClr val="tx1"/>
                </a:solidFill>
                <a:latin typeface="+mn-lt"/>
                <a:ea typeface="+mn-ea"/>
                <a:cs typeface="+mn-cs"/>
              </a:rPr>
              <a:t>Roter</a:t>
            </a:r>
            <a:r>
              <a:rPr lang="en-US" sz="1200" b="0" i="0" u="none" strike="noStrike" kern="1200" baseline="0" dirty="0">
                <a:solidFill>
                  <a:schemeClr val="tx1"/>
                </a:solidFill>
                <a:latin typeface="+mn-lt"/>
                <a:ea typeface="+mn-ea"/>
                <a:cs typeface="+mn-cs"/>
              </a:rPr>
              <a:t> Interaction Analysis System and divided into three consultation phases: history, examination, and counseling. This study analyzed only the history- taking phase in terms of opening structure, communication profiles of each speaker, and communication dynamics. Associations between communication dynamics (verbal dominance, content balance, and communication control) and 11 variables were evaluated using Linear Mixed Model methods.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Results: The mean length of the history-taking phase was 8.8 min (range1.7 to 22.6). Results were grouped into three areas of communication: opening structure, information exchange, and relationship building.</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Examination of the history opening structure revealed audiologists  interrupted their patients initial talk in 76% of consultations, after only 21.3 sec, on average. When audiologists interrupted they were more likely to verbally dominate the reminder of the history-taking phase. For the remainder of the history, audiologists asked 97% of the questions and did so primarily in closed-ended form. This resulted in the audiologist talking as much as the patient and much more than the companions when they were present.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Take Home message: </a:t>
            </a:r>
            <a:r>
              <a:rPr lang="en-US" sz="1200" b="0" i="0" u="none" strike="noStrike" kern="1200" baseline="0" dirty="0">
                <a:solidFill>
                  <a:schemeClr val="tx1"/>
                </a:solidFill>
                <a:latin typeface="+mn-lt"/>
                <a:ea typeface="+mn-ea"/>
                <a:cs typeface="+mn-cs"/>
              </a:rPr>
              <a:t>This study revealed a communicative exchange that was audiologist- controlled and structured. Audiologists often attempted to create a relationship with their patients; however, little emotional relationship building occurred, which may have implications later in the consultation when management decisions are being made. </a:t>
            </a:r>
            <a:r>
              <a:rPr lang="en-US" sz="1200" b="1" i="0" u="none" strike="noStrike" kern="1200" baseline="0" dirty="0">
                <a:solidFill>
                  <a:schemeClr val="tx1"/>
                </a:solidFill>
                <a:latin typeface="+mn-lt"/>
                <a:ea typeface="+mn-ea"/>
                <a:cs typeface="+mn-cs"/>
              </a:rPr>
              <a:t>These results are not in line with patient-centered communication principles</a:t>
            </a:r>
            <a:r>
              <a:rPr lang="en-US" sz="1200" b="0" i="0" u="none" strike="noStrike" kern="1200" baseline="0" dirty="0">
                <a:solidFill>
                  <a:schemeClr val="tx1"/>
                </a:solidFill>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C043411-9BC9-4D67-B1BC-2D2322A39B58}" type="slidenum">
              <a:rPr lang="en-US" smtClean="0"/>
              <a:pPr>
                <a:defRPr/>
              </a:pPr>
              <a:t>25</a:t>
            </a:fld>
            <a:endParaRPr lang="en-US"/>
          </a:p>
        </p:txBody>
      </p:sp>
    </p:spTree>
    <p:extLst>
      <p:ext uri="{BB962C8B-B14F-4D97-AF65-F5344CB8AC3E}">
        <p14:creationId xmlns:p14="http://schemas.microsoft.com/office/powerpoint/2010/main" val="2835372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kern="1200" dirty="0">
                <a:solidFill>
                  <a:schemeClr val="tx1"/>
                </a:solidFill>
                <a:effectLst/>
                <a:latin typeface="+mn-lt"/>
                <a:ea typeface="+mn-ea"/>
                <a:cs typeface="+mn-cs"/>
              </a:rPr>
              <a:t>Being truly person-centered entails identifying the best approach to work with each individual.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For those who want the expert to decide, one should still guide the person by learning about their needs, preferences, and lifestyle, and then suggesting which alternatives would appear to be most appropriate or work best for them given those specific criteria.  Some people are afraid of making decisions, feel inhibited, etc.  BUT!  They still have needs, preferences, and lifestyle variables that must be taken into consideration.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So how can one engage patients?  One should inquire if a particular option is acceptable, or ask them which of one or two that seem most appropriate they think would work better or they would prefer.  This is engaging the patient in the decision making process.  When patients want the health care provider to be the decision maker, it is usually because they do not feel capable or qualified to make the decision.  That usually means that the options, and their pros and cons, have not been adequately explained.  The critical word is shared and it is a delicate balance.  It does not mean putting all of the burden on the patient to decide.   Even when a patient asks, “Well, what do you think?”  Or, “What would you do?”  One should still couch it in the specifics/particulars of that individual.  “If I were in your shoes, and in your job, I’d opt for …. this or that… because….  And then relate it to the person’s circumstances.  So in these cases,</a:t>
            </a:r>
            <a:r>
              <a:rPr lang="en-US" sz="1200" b="0" kern="1200" baseline="0" dirty="0">
                <a:solidFill>
                  <a:schemeClr val="tx1"/>
                </a:solidFill>
                <a:effectLst/>
                <a:latin typeface="+mn-lt"/>
                <a:ea typeface="+mn-ea"/>
                <a:cs typeface="+mn-cs"/>
              </a:rPr>
              <a:t> y</a:t>
            </a:r>
            <a:r>
              <a:rPr lang="en-US" sz="1200" b="0" kern="1200" dirty="0">
                <a:solidFill>
                  <a:schemeClr val="tx1"/>
                </a:solidFill>
                <a:effectLst/>
                <a:latin typeface="+mn-lt"/>
                <a:ea typeface="+mn-ea"/>
                <a:cs typeface="+mn-cs"/>
              </a:rPr>
              <a:t>es, give your expert opinion, but it should not just be “evidence-based” it should be person-centered. </a:t>
            </a:r>
            <a:endParaRPr lang="en-US" b="0" dirty="0"/>
          </a:p>
          <a:p>
            <a:endParaRPr lang="en-US" dirty="0"/>
          </a:p>
        </p:txBody>
      </p:sp>
      <p:sp>
        <p:nvSpPr>
          <p:cNvPr id="4" name="Slide Number Placeholder 3"/>
          <p:cNvSpPr>
            <a:spLocks noGrp="1"/>
          </p:cNvSpPr>
          <p:nvPr>
            <p:ph type="sldNum" sz="quarter" idx="10"/>
          </p:nvPr>
        </p:nvSpPr>
        <p:spPr/>
        <p:txBody>
          <a:bodyPr/>
          <a:lstStyle/>
          <a:p>
            <a:pPr>
              <a:defRPr/>
            </a:pPr>
            <a:fld id="{4C043411-9BC9-4D67-B1BC-2D2322A39B58}" type="slidenum">
              <a:rPr lang="en-US" smtClean="0"/>
              <a:pPr>
                <a:defRPr/>
              </a:pPr>
              <a:t>26</a:t>
            </a:fld>
            <a:endParaRPr lang="en-US"/>
          </a:p>
        </p:txBody>
      </p:sp>
    </p:spTree>
    <p:extLst>
      <p:ext uri="{BB962C8B-B14F-4D97-AF65-F5344CB8AC3E}">
        <p14:creationId xmlns:p14="http://schemas.microsoft.com/office/powerpoint/2010/main" val="419540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In this lecture we:</a:t>
            </a:r>
          </a:p>
          <a:p>
            <a:endParaRPr lang="en-US" dirty="0"/>
          </a:p>
          <a:p>
            <a:r>
              <a:rPr lang="en-US" dirty="0"/>
              <a:t>We explored our own philosophy of practice and our own preferences for person-centered</a:t>
            </a:r>
            <a:r>
              <a:rPr lang="en-US" baseline="0" dirty="0"/>
              <a:t> care.</a:t>
            </a:r>
          </a:p>
          <a:p>
            <a:endParaRPr lang="en-US" baseline="0" dirty="0"/>
          </a:p>
          <a:p>
            <a:r>
              <a:rPr lang="en-US" baseline="0" dirty="0"/>
              <a:t>We emphasized that patient-centered care is highly associated with patient satisfaction</a:t>
            </a:r>
          </a:p>
          <a:p>
            <a:endParaRPr lang="en-US" baseline="0" dirty="0"/>
          </a:p>
          <a:p>
            <a:r>
              <a:rPr lang="en-US" baseline="0" dirty="0"/>
              <a:t>We reviewed the research on patient-centered care and discovered that although audiologists believe themselves to be moderately patient centered using the PPOS, that when actual communication patterns are explored, we tend to dominate conversations, and ask most of the questions.  Thus, there is a mismatch in the way we perceive ourselves to be and how we practice. </a:t>
            </a:r>
          </a:p>
          <a:p>
            <a:endParaRPr lang="en-US" b="0" baseline="0" dirty="0"/>
          </a:p>
          <a:p>
            <a:r>
              <a:rPr lang="en-US" b="0" baseline="0" dirty="0"/>
              <a:t>In this course we will explore ways in which we can improve how we practice, or how we operationalize patient centered care.  In the next section we will introduce ways of improving how we can effectively engage patients in clinical encounters, while completing clinical tasks and communication task at the same time.  We will explore methods of improving self-reflection,  explore what it means to have emotional intelligence, and explore mindful listening. </a:t>
            </a:r>
          </a:p>
          <a:p>
            <a:endParaRPr lang="en-US" b="0" baseline="0" dirty="0"/>
          </a:p>
          <a:p>
            <a:r>
              <a:rPr lang="en-US" b="0" baseline="0" dirty="0"/>
              <a:t>We will then focus on understanding the patient’s perspective, including motivation, and what it means to live well with hearing loss. And we will introduce ways in which we can extend patient centered care to families (children and communication partners as well). </a:t>
            </a:r>
          </a:p>
          <a:p>
            <a:endParaRPr lang="en-US" b="0" baseline="0" dirty="0"/>
          </a:p>
          <a:p>
            <a:endParaRPr lang="en-US" b="0" baseline="0" dirty="0"/>
          </a:p>
          <a:p>
            <a:endParaRPr lang="en-US" b="0" dirty="0"/>
          </a:p>
        </p:txBody>
      </p:sp>
      <p:sp>
        <p:nvSpPr>
          <p:cNvPr id="4" name="Slide Number Placeholder 3"/>
          <p:cNvSpPr>
            <a:spLocks noGrp="1"/>
          </p:cNvSpPr>
          <p:nvPr>
            <p:ph type="sldNum" sz="quarter" idx="10"/>
          </p:nvPr>
        </p:nvSpPr>
        <p:spPr/>
        <p:txBody>
          <a:bodyPr/>
          <a:lstStyle/>
          <a:p>
            <a:pPr>
              <a:defRPr/>
            </a:pPr>
            <a:fld id="{4C043411-9BC9-4D67-B1BC-2D2322A39B58}" type="slidenum">
              <a:rPr lang="en-US" smtClean="0"/>
              <a:pPr>
                <a:defRPr/>
              </a:pPr>
              <a:t>27</a:t>
            </a:fld>
            <a:endParaRPr lang="en-US"/>
          </a:p>
        </p:txBody>
      </p:sp>
    </p:spTree>
    <p:extLst>
      <p:ext uri="{BB962C8B-B14F-4D97-AF65-F5344CB8AC3E}">
        <p14:creationId xmlns:p14="http://schemas.microsoft.com/office/powerpoint/2010/main" val="3022751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0" fontAlgn="base" latinLnBrk="0" hangingPunct="0">
              <a:lnSpc>
                <a:spcPct val="100000"/>
              </a:lnSpc>
              <a:spcBef>
                <a:spcPct val="30000"/>
              </a:spcBef>
              <a:spcAft>
                <a:spcPct val="0"/>
              </a:spcAft>
              <a:buClrTx/>
              <a:buSzTx/>
              <a:buFontTx/>
              <a:buNone/>
              <a:tabLst/>
              <a:defRPr/>
            </a:pPr>
            <a:r>
              <a:rPr lang="en-US" baseline="0" noProof="0" dirty="0"/>
              <a:t>Please log in to the Ida website, use the following link, go to the section called ”Person-Centered Practice” and find the videos ”Faculty member Joseph” and ”Matthew Grounds”: </a:t>
            </a:r>
            <a:r>
              <a:rPr lang="en-US" sz="1200" u="sng" kern="1200" noProof="0" dirty="0">
                <a:solidFill>
                  <a:schemeClr val="tx1"/>
                </a:solidFill>
                <a:effectLst/>
                <a:latin typeface="+mn-lt"/>
                <a:ea typeface="+mn-ea"/>
                <a:cs typeface="+mn-cs"/>
                <a:hlinkClick r:id="rId3"/>
              </a:rPr>
              <a:t>http://idainstitute.com/toolbox/university_course/videos_and_handouts/unit_i/</a:t>
            </a:r>
            <a:endParaRPr lang="en-US" sz="1200" kern="1200" noProof="0" dirty="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noProof="0" dirty="0"/>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noProof="0" dirty="0"/>
          </a:p>
          <a:p>
            <a:endParaRPr lang="en-US" noProof="0" dirty="0"/>
          </a:p>
          <a:p>
            <a:endParaRPr lang="en-US" dirty="0"/>
          </a:p>
        </p:txBody>
      </p:sp>
      <p:sp>
        <p:nvSpPr>
          <p:cNvPr id="4" name="Slide Number Placeholder 3"/>
          <p:cNvSpPr>
            <a:spLocks noGrp="1"/>
          </p:cNvSpPr>
          <p:nvPr>
            <p:ph type="sldNum" sz="quarter" idx="10"/>
          </p:nvPr>
        </p:nvSpPr>
        <p:spPr/>
        <p:txBody>
          <a:bodyPr/>
          <a:lstStyle/>
          <a:p>
            <a:pPr>
              <a:defRPr/>
            </a:pPr>
            <a:fld id="{4C043411-9BC9-4D67-B1BC-2D2322A39B58}" type="slidenum">
              <a:rPr lang="en-US" smtClean="0"/>
              <a:pPr>
                <a:defRPr/>
              </a:pPr>
              <a:t>29</a:t>
            </a:fld>
            <a:endParaRPr lang="en-US"/>
          </a:p>
        </p:txBody>
      </p:sp>
    </p:spTree>
    <p:extLst>
      <p:ext uri="{BB962C8B-B14F-4D97-AF65-F5344CB8AC3E}">
        <p14:creationId xmlns:p14="http://schemas.microsoft.com/office/powerpoint/2010/main" val="703122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0" noProof="0" dirty="0"/>
              <a:t>Today</a:t>
            </a:r>
            <a:r>
              <a:rPr lang="en-US" b="0" baseline="0" noProof="0" dirty="0"/>
              <a:t> we are going to introduce the topic of Person Centered Care and we will talk about why it’s important for us to focus on this type of care as opposed to more traditional models of care.  In each of the lectures preceding this one on the Ida University Course we have made reference to patient-centered care.  We said that  when we do not take the patient perspective into account we are not engaging in person-centered care, that when we do not actively engage our patients  and we do not take the time to listen to their story we are not engaging in person centered care. Finally we said that patient centered care is tied to outcomes in audiology.</a:t>
            </a:r>
          </a:p>
          <a:p>
            <a:endParaRPr lang="en-US" b="0" baseline="0" noProof="0" dirty="0"/>
          </a:p>
          <a:p>
            <a:r>
              <a:rPr lang="en-US" b="0" baseline="0" noProof="0" dirty="0"/>
              <a:t>As we learned from the encounter model, we have to be able to listen to the patient’s story, consider where they are on their personal hearing loss journey, and incorporate that into the management of the problem with the patient.  We really can’t do that if we do not focus on the relationship aspect of the care. </a:t>
            </a:r>
          </a:p>
          <a:p>
            <a:endParaRPr lang="en-US" baseline="0" noProof="0"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u="none" kern="1200" noProof="0" dirty="0">
                <a:solidFill>
                  <a:schemeClr val="tx1"/>
                </a:solidFill>
                <a:effectLst/>
                <a:latin typeface="+mn-lt"/>
                <a:ea typeface="+mn-ea"/>
                <a:cs typeface="+mn-cs"/>
              </a:rPr>
              <a:t>Ultimately purpose of this course is to explore how practicing patient centered care can result in quantifiable benefits to clinicians and their clients.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u="none" kern="1200" noProof="0" dirty="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u="none" kern="1200" noProof="0" dirty="0">
                <a:solidFill>
                  <a:schemeClr val="tx1"/>
                </a:solidFill>
                <a:effectLst/>
                <a:latin typeface="+mn-lt"/>
                <a:ea typeface="+mn-ea"/>
                <a:cs typeface="+mn-cs"/>
              </a:rPr>
              <a:t>This </a:t>
            </a:r>
            <a:r>
              <a:rPr lang="en-US" sz="1200" u="none" kern="1200" baseline="0" noProof="0" dirty="0">
                <a:solidFill>
                  <a:schemeClr val="tx1"/>
                </a:solidFill>
                <a:effectLst/>
                <a:latin typeface="+mn-lt"/>
                <a:ea typeface="+mn-ea"/>
                <a:cs typeface="+mn-cs"/>
              </a:rPr>
              <a:t>lecture will allow us to explore our philosophy of practice.  Additionally we will explore definitions of  person centered care both from our own personal experience, and from established clinical practice models.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u="none" kern="1200" baseline="0" noProof="0" dirty="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u="none" kern="1200" baseline="0" noProof="0" dirty="0">
                <a:solidFill>
                  <a:schemeClr val="tx1"/>
                </a:solidFill>
                <a:effectLst/>
                <a:latin typeface="+mn-lt"/>
                <a:ea typeface="+mn-ea"/>
                <a:cs typeface="+mn-cs"/>
              </a:rPr>
              <a:t>In this unit we will introduce the history of the clinical/biomedical method and we will explore how it relates to current audiological practices.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u="none" kern="1200" baseline="0" noProof="0" dirty="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u="none" kern="1200" baseline="0" noProof="0" dirty="0">
                <a:solidFill>
                  <a:schemeClr val="tx1"/>
                </a:solidFill>
                <a:effectLst/>
                <a:latin typeface="+mn-lt"/>
                <a:ea typeface="+mn-ea"/>
                <a:cs typeface="+mn-cs"/>
              </a:rPr>
              <a:t>We will review the tenets of Person/Relationship Centered Care and Explore a rationale and evidence for promoting RCC in medicine/Audiology.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u="sng" kern="1200" baseline="0" noProof="0" dirty="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u="sng" kern="1200" noProof="0" dirty="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u="sng" kern="1200" noProof="0" dirty="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noProof="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4C043411-9BC9-4D67-B1BC-2D2322A39B58}" type="slidenum">
              <a:rPr lang="en-US" smtClean="0"/>
              <a:pPr>
                <a:defRPr/>
              </a:pPr>
              <a:t>3</a:t>
            </a:fld>
            <a:endParaRPr lang="en-US"/>
          </a:p>
        </p:txBody>
      </p:sp>
    </p:spTree>
    <p:extLst>
      <p:ext uri="{BB962C8B-B14F-4D97-AF65-F5344CB8AC3E}">
        <p14:creationId xmlns:p14="http://schemas.microsoft.com/office/powerpoint/2010/main" val="927312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pPr>
              <a:defRPr/>
            </a:pPr>
            <a:fld id="{4C043411-9BC9-4D67-B1BC-2D2322A39B58}" type="slidenum">
              <a:rPr lang="en-US" smtClean="0"/>
              <a:pPr>
                <a:defRPr/>
              </a:pPr>
              <a:t>30</a:t>
            </a:fld>
            <a:endParaRPr lang="en-US"/>
          </a:p>
        </p:txBody>
      </p:sp>
    </p:spTree>
    <p:extLst>
      <p:ext uri="{BB962C8B-B14F-4D97-AF65-F5344CB8AC3E}">
        <p14:creationId xmlns:p14="http://schemas.microsoft.com/office/powerpoint/2010/main" val="4285900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u="none" baseline="0" noProof="0" dirty="0"/>
              <a:t>Class  Activity: </a:t>
            </a:r>
          </a:p>
          <a:p>
            <a:r>
              <a:rPr lang="en-US" u="none" baseline="0" noProof="0" dirty="0"/>
              <a:t>Before  exploring formal definitions of person centered care, we will first engage in an activity in which we will reflect on our own </a:t>
            </a:r>
            <a:r>
              <a:rPr lang="en-US" u="none" baseline="0" noProof="0" dirty="0" err="1"/>
              <a:t>expereinces</a:t>
            </a:r>
            <a:r>
              <a:rPr lang="en-US" u="none" baseline="0" noProof="0" dirty="0"/>
              <a:t> with healthcare.  Our goal is to meditate on what it means to have good clinical experiences as consumers of health care.</a:t>
            </a:r>
          </a:p>
          <a:p>
            <a:endParaRPr lang="en-US" u="none" baseline="0" noProof="0" dirty="0"/>
          </a:p>
          <a:p>
            <a:r>
              <a:rPr lang="en-US" u="none" baseline="0" noProof="0" dirty="0"/>
              <a:t>Please take a few minutes to reflect on a time in which you visited a healthcare professional (dentist, doctor, physical therapist, </a:t>
            </a:r>
            <a:r>
              <a:rPr lang="en-US" u="none" baseline="0" noProof="0" dirty="0" err="1"/>
              <a:t>etc</a:t>
            </a:r>
            <a:r>
              <a:rPr lang="en-US" u="none" baseline="0" noProof="0" dirty="0"/>
              <a:t>) and you had a positive experience. </a:t>
            </a:r>
            <a:r>
              <a:rPr lang="en-US" sz="1200" u="none" kern="1200" noProof="0" dirty="0">
                <a:solidFill>
                  <a:schemeClr val="tx1"/>
                </a:solidFill>
                <a:effectLst/>
                <a:latin typeface="+mn-lt"/>
                <a:ea typeface="+mn-ea"/>
                <a:cs typeface="+mn-cs"/>
              </a:rPr>
              <a:t>Take the time to think about all of the factors that contributed to you feeling satisfied with your care and jot these down. If you are having</a:t>
            </a:r>
            <a:r>
              <a:rPr lang="en-US" sz="1200" u="none" kern="1200" baseline="0" noProof="0" dirty="0">
                <a:solidFill>
                  <a:schemeClr val="tx1"/>
                </a:solidFill>
                <a:effectLst/>
                <a:latin typeface="+mn-lt"/>
                <a:ea typeface="+mn-ea"/>
                <a:cs typeface="+mn-cs"/>
              </a:rPr>
              <a:t> difficulty, p</a:t>
            </a:r>
            <a:r>
              <a:rPr lang="en-US" sz="1200" u="none" kern="1200" noProof="0" dirty="0">
                <a:solidFill>
                  <a:schemeClr val="tx1"/>
                </a:solidFill>
                <a:effectLst/>
                <a:latin typeface="+mn-lt"/>
                <a:ea typeface="+mn-ea"/>
                <a:cs typeface="+mn-cs"/>
              </a:rPr>
              <a:t>lease consider the following:  What did the clinician do to make you feel you received good and personal care?  Please take the time to jot as many things as possible that you feel were important, and why each individual factor mattered to you. </a:t>
            </a:r>
          </a:p>
          <a:p>
            <a:endParaRPr lang="en-US" sz="1200" u="none" kern="1200" baseline="0" noProof="0" dirty="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u="none" kern="1200" noProof="0" dirty="0">
                <a:solidFill>
                  <a:schemeClr val="tx1"/>
                </a:solidFill>
                <a:effectLst/>
                <a:latin typeface="+mn-lt"/>
                <a:ea typeface="+mn-ea"/>
                <a:cs typeface="+mn-cs"/>
              </a:rPr>
              <a:t>Now think back on a time in which you felt you did not receive good care, you had a negative</a:t>
            </a:r>
            <a:r>
              <a:rPr lang="en-US" sz="1200" u="none" kern="1200" baseline="0" noProof="0" dirty="0">
                <a:solidFill>
                  <a:schemeClr val="tx1"/>
                </a:solidFill>
                <a:effectLst/>
                <a:latin typeface="+mn-lt"/>
                <a:ea typeface="+mn-ea"/>
                <a:cs typeface="+mn-cs"/>
              </a:rPr>
              <a:t> experience</a:t>
            </a:r>
            <a:r>
              <a:rPr lang="en-US" sz="1200" u="none" kern="1200" noProof="0" dirty="0">
                <a:solidFill>
                  <a:schemeClr val="tx1"/>
                </a:solidFill>
                <a:effectLst/>
                <a:latin typeface="+mn-lt"/>
                <a:ea typeface="+mn-ea"/>
                <a:cs typeface="+mn-cs"/>
              </a:rPr>
              <a:t>.  Think about what factors contributed to you feeling like you did not get good care.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u="none" kern="1200" noProof="0" dirty="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u="none" kern="1200" noProof="0" dirty="0">
                <a:solidFill>
                  <a:schemeClr val="tx1"/>
                </a:solidFill>
                <a:effectLst/>
                <a:latin typeface="+mn-lt"/>
                <a:ea typeface="+mn-ea"/>
                <a:cs typeface="+mn-cs"/>
              </a:rPr>
              <a:t>Discuss these factors  with a partner and then looking at the list of factors that make you feel you received good care and those that did not,  write down a possible definition of PCC for yourself. What does it mean to receive person centered care, and how does that make you feel as a consumer of health care?  </a:t>
            </a:r>
          </a:p>
          <a:p>
            <a:pPr eaLnBrk="0" hangingPunct="0"/>
            <a:endParaRPr lang="en-US" sz="1200" u="none" kern="1200" noProof="0" dirty="0">
              <a:solidFill>
                <a:schemeClr val="tx1"/>
              </a:solidFill>
              <a:effectLst/>
              <a:latin typeface="+mn-lt"/>
              <a:ea typeface="+mn-ea"/>
              <a:cs typeface="+mn-cs"/>
            </a:endParaRPr>
          </a:p>
          <a:p>
            <a:pPr eaLnBrk="0" hangingPunct="0"/>
            <a:r>
              <a:rPr lang="en-US" sz="1200" b="1" u="none" kern="1200" noProof="0" dirty="0">
                <a:solidFill>
                  <a:schemeClr val="tx1"/>
                </a:solidFill>
                <a:effectLst/>
                <a:latin typeface="+mn-lt"/>
                <a:ea typeface="+mn-ea"/>
                <a:cs typeface="+mn-cs"/>
              </a:rPr>
              <a:t>Note to instructor:</a:t>
            </a:r>
            <a:r>
              <a:rPr lang="en-US" sz="1200" b="1" u="none" kern="1200" baseline="0" noProof="0" dirty="0">
                <a:solidFill>
                  <a:schemeClr val="tx1"/>
                </a:solidFill>
                <a:effectLst/>
                <a:latin typeface="+mn-lt"/>
                <a:ea typeface="+mn-ea"/>
                <a:cs typeface="+mn-cs"/>
              </a:rPr>
              <a:t> </a:t>
            </a:r>
            <a:r>
              <a:rPr lang="en-US" sz="1200" u="none" kern="1200" noProof="0" dirty="0">
                <a:solidFill>
                  <a:schemeClr val="tx1"/>
                </a:solidFill>
                <a:effectLst/>
                <a:latin typeface="+mn-lt"/>
                <a:ea typeface="+mn-ea"/>
                <a:cs typeface="+mn-cs"/>
              </a:rPr>
              <a:t>Invite</a:t>
            </a:r>
            <a:r>
              <a:rPr lang="en-US" sz="1200" u="none" kern="1200" baseline="0" noProof="0" dirty="0">
                <a:solidFill>
                  <a:schemeClr val="tx1"/>
                </a:solidFill>
                <a:effectLst/>
                <a:latin typeface="+mn-lt"/>
                <a:ea typeface="+mn-ea"/>
                <a:cs typeface="+mn-cs"/>
              </a:rPr>
              <a:t> a few people to share their definitions of person centered care.  And to share some of the factors they thought contributed to feeling satisfied with their experience.  They could go up to the white board and write these down, or they can use sticky notes on the wall.</a:t>
            </a:r>
          </a:p>
          <a:p>
            <a:r>
              <a:rPr lang="en-US" sz="1200" u="none" kern="1200" noProof="0" dirty="0">
                <a:solidFill>
                  <a:schemeClr val="tx1"/>
                </a:solidFill>
                <a:effectLst/>
                <a:latin typeface="+mn-lt"/>
                <a:ea typeface="+mn-ea"/>
                <a:cs typeface="+mn-cs"/>
              </a:rPr>
              <a:t> </a:t>
            </a:r>
          </a:p>
          <a:p>
            <a:r>
              <a:rPr lang="en-US" sz="1200" b="1" u="none" kern="1200" noProof="0" dirty="0">
                <a:solidFill>
                  <a:schemeClr val="tx1"/>
                </a:solidFill>
                <a:effectLst/>
                <a:latin typeface="+mn-lt"/>
                <a:ea typeface="+mn-ea"/>
                <a:cs typeface="+mn-cs"/>
              </a:rPr>
              <a:t>Possible Discussion Points: </a:t>
            </a:r>
            <a:r>
              <a:rPr lang="en-US" sz="1200" u="none" kern="1200" noProof="0" dirty="0">
                <a:solidFill>
                  <a:schemeClr val="tx1"/>
                </a:solidFill>
                <a:effectLst/>
                <a:latin typeface="+mn-lt"/>
                <a:ea typeface="+mn-ea"/>
                <a:cs typeface="+mn-cs"/>
              </a:rPr>
              <a:t>The students</a:t>
            </a:r>
            <a:r>
              <a:rPr lang="en-US" sz="1200" u="none" kern="1200" baseline="0" noProof="0" dirty="0">
                <a:solidFill>
                  <a:schemeClr val="tx1"/>
                </a:solidFill>
                <a:effectLst/>
                <a:latin typeface="+mn-lt"/>
                <a:ea typeface="+mn-ea"/>
                <a:cs typeface="+mn-cs"/>
              </a:rPr>
              <a:t> will likely describe experiences in which they were listened to, felt like their needs were met, were not rushed, the professional had good communication skills, physician did not interrupt them, the doctor was organized, the office was nice, etc.  Many of the things that students may bring up are likely going to be related to communication skills.  </a:t>
            </a:r>
          </a:p>
          <a:p>
            <a:endParaRPr lang="en-US" sz="1200" u="none" kern="1200" baseline="0" noProof="0" dirty="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u="none" kern="1200" noProof="0" dirty="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u="none" kern="1200" noProof="0" dirty="0">
              <a:solidFill>
                <a:schemeClr val="tx1"/>
              </a:solidFill>
              <a:effectLst/>
              <a:latin typeface="+mn-lt"/>
              <a:ea typeface="+mn-ea"/>
              <a:cs typeface="+mn-cs"/>
            </a:endParaRPr>
          </a:p>
          <a:p>
            <a:endParaRPr lang="en-US" u="none" baseline="0" noProof="0" dirty="0"/>
          </a:p>
        </p:txBody>
      </p:sp>
      <p:sp>
        <p:nvSpPr>
          <p:cNvPr id="4" name="Slide Number Placeholder 3"/>
          <p:cNvSpPr>
            <a:spLocks noGrp="1"/>
          </p:cNvSpPr>
          <p:nvPr>
            <p:ph type="sldNum" sz="quarter" idx="10"/>
          </p:nvPr>
        </p:nvSpPr>
        <p:spPr/>
        <p:txBody>
          <a:bodyPr/>
          <a:lstStyle/>
          <a:p>
            <a:pPr>
              <a:defRPr/>
            </a:pPr>
            <a:fld id="{52304210-DACD-475D-B4A4-BD1AD98C0CAB}" type="slidenum">
              <a:rPr lang="en-US" smtClean="0"/>
              <a:pPr>
                <a:defRPr/>
              </a:pPr>
              <a:t>4</a:t>
            </a:fld>
            <a:endParaRPr lang="en-US" dirty="0"/>
          </a:p>
        </p:txBody>
      </p:sp>
    </p:spTree>
    <p:extLst>
      <p:ext uri="{BB962C8B-B14F-4D97-AF65-F5344CB8AC3E}">
        <p14:creationId xmlns:p14="http://schemas.microsoft.com/office/powerpoint/2010/main" val="1354643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i="0" u="none" strike="noStrike" kern="1200" baseline="0" dirty="0">
                <a:solidFill>
                  <a:schemeClr val="tx1"/>
                </a:solidFill>
                <a:latin typeface="+mn-lt"/>
                <a:ea typeface="+mn-ea"/>
                <a:cs typeface="+mn-cs"/>
              </a:rPr>
              <a:t>In the previous activity, it is very likely that communication style emerged as a big factor influencing the quality of healthcare experience reported by students.   Indeed how physician’s and care givers communicate with patients is highly associated with patient satisfaction. Thus, before we delve into Sue Erdman’s lecture on Relationship Centered Care, we will use a questionnaire to explore, in a more quantitative manner, our own preferences for communication style in healthcare encounters.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Activity: Please take the next 10 minutes to complete the PPOS (Patient-Practitioner Orientation Scale) worksheet found in the Activities section.</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Note to instructor: </a:t>
            </a:r>
            <a:r>
              <a:rPr lang="en-US" sz="1200" b="0" i="0" u="none" strike="noStrike" kern="1200" baseline="0" dirty="0">
                <a:solidFill>
                  <a:schemeClr val="tx1"/>
                </a:solidFill>
                <a:latin typeface="+mn-lt"/>
                <a:ea typeface="+mn-ea"/>
                <a:cs typeface="+mn-cs"/>
              </a:rPr>
              <a:t>Having students fill out the PPOS for themselves will </a:t>
            </a:r>
            <a:r>
              <a:rPr lang="en-US" sz="1200" b="0" i="0" u="sng" strike="noStrike" kern="1200" baseline="0" dirty="0">
                <a:solidFill>
                  <a:schemeClr val="tx1"/>
                </a:solidFill>
                <a:latin typeface="+mn-lt"/>
                <a:ea typeface="+mn-ea"/>
                <a:cs typeface="+mn-cs"/>
              </a:rPr>
              <a:t>actively</a:t>
            </a:r>
            <a:r>
              <a:rPr lang="en-US" sz="1200" b="0" i="0" u="none" strike="noStrike" kern="1200" baseline="0" dirty="0">
                <a:solidFill>
                  <a:schemeClr val="tx1"/>
                </a:solidFill>
                <a:latin typeface="+mn-lt"/>
                <a:ea typeface="+mn-ea"/>
                <a:cs typeface="+mn-cs"/>
              </a:rPr>
              <a:t>  engage them in determining how “patient-centered” they perceive themselves to be in this scale.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Additionally, having these scores available throughout the remainder of the lecture, will allow them to compare their scores to those of Audiologists in different parts of the world, reviewed later in this lecture.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instructions for this Activity can be found in  Activity 1</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After giving students sufficient time to complete the PPOS, the discussion may begin.  The instructor may want to have students raise their hand if their total score ranged between 4-6, and then a score of 1-4.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score of 4-6 is indicative of patient-centered preferences, consistent with the Biopsychosocial model.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score of 1-4 is indicative of doctor-centered preference, more consistent with a Biomedical model.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Please remind the students to keep their numbers handy, as the PPOS will be discussed in more detail after Sue Erdman’s video lecture.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C043411-9BC9-4D67-B1BC-2D2322A39B58}" type="slidenum">
              <a:rPr lang="en-US" smtClean="0"/>
              <a:pPr>
                <a:defRPr/>
              </a:pPr>
              <a:t>5</a:t>
            </a:fld>
            <a:endParaRPr lang="en-US"/>
          </a:p>
        </p:txBody>
      </p:sp>
    </p:spTree>
    <p:extLst>
      <p:ext uri="{BB962C8B-B14F-4D97-AF65-F5344CB8AC3E}">
        <p14:creationId xmlns:p14="http://schemas.microsoft.com/office/powerpoint/2010/main" val="2184865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We have all probably  experienced the traditional model of health care in which the doctors tell us the result of the test and tells us what we have to do to get better.  In this model the health care professional is the EXPERT.   This is a very unidirectional approach.  In audiology, we also tend to do this in our counseling.  The relationship aspect of the care is not emphasized.  </a:t>
            </a:r>
          </a:p>
          <a:p>
            <a:endParaRPr lang="en-US" baseline="0" dirty="0"/>
          </a:p>
          <a:p>
            <a:r>
              <a:rPr lang="en-US" baseline="0" dirty="0"/>
              <a:t>However, a newer paradigm of health care is emerging for chronic health care, such as hearing loss.  In this new paradigm, relationship is valued.  Motivational Engagement and Collaborative Care are types of care models that build on relationship centered care.  Basically, relationship centered care emphasizes the centrality of the patient-provider relationship.</a:t>
            </a:r>
          </a:p>
          <a:p>
            <a:endParaRPr lang="en-US" baseline="0" dirty="0"/>
          </a:p>
          <a:p>
            <a:pPr marL="0" marR="0" lvl="1" indent="0" algn="l" defTabSz="457200" rtl="0" eaLnBrk="0" fontAlgn="base" latinLnBrk="0" hangingPunct="0">
              <a:lnSpc>
                <a:spcPct val="100000"/>
              </a:lnSpc>
              <a:spcBef>
                <a:spcPct val="30000"/>
              </a:spcBef>
              <a:spcAft>
                <a:spcPct val="0"/>
              </a:spcAft>
              <a:buClrTx/>
              <a:buSzTx/>
              <a:buFontTx/>
              <a:buNone/>
              <a:tabLst/>
              <a:defRPr/>
            </a:pPr>
            <a:r>
              <a:rPr lang="en-US" baseline="0" dirty="0"/>
              <a:t>To learn more about the specifics of patient centered care please view the presentation by Sue Ann Erdman.  (</a:t>
            </a:r>
            <a:r>
              <a:rPr lang="en-US" b="1" baseline="0" dirty="0"/>
              <a:t>Please allow 20 minutes</a:t>
            </a:r>
            <a:r>
              <a:rPr lang="en-US" baseline="0" dirty="0"/>
              <a:t>). To access the presentation please use the following link, go to the section called “Person-centered practice” and play the video “PCC Webinar”: </a:t>
            </a:r>
            <a:r>
              <a:rPr lang="en-US" sz="1200" u="sng" kern="1200" dirty="0">
                <a:solidFill>
                  <a:schemeClr val="tx1"/>
                </a:solidFill>
                <a:effectLst/>
                <a:latin typeface="+mn-lt"/>
                <a:ea typeface="+mn-ea"/>
                <a:cs typeface="+mn-cs"/>
                <a:hlinkClick r:id="rId3"/>
              </a:rPr>
              <a:t>http://idainstitute.com/toolbox/university_course/videos_and_handouts/unit_i/</a:t>
            </a:r>
            <a:endParaRPr lang="en-US" sz="1200" kern="1200" dirty="0">
              <a:solidFill>
                <a:schemeClr val="tx1"/>
              </a:solidFill>
              <a:effectLst/>
              <a:latin typeface="+mn-lt"/>
              <a:ea typeface="+mn-ea"/>
              <a:cs typeface="+mn-cs"/>
            </a:endParaRPr>
          </a:p>
          <a:p>
            <a:pPr marL="0" marR="0" lvl="1" indent="0" algn="l" defTabSz="457200" rtl="0" eaLnBrk="0" fontAlgn="base" latinLnBrk="0" hangingPunct="0">
              <a:lnSpc>
                <a:spcPct val="100000"/>
              </a:lnSpc>
              <a:spcBef>
                <a:spcPct val="30000"/>
              </a:spcBef>
              <a:spcAft>
                <a:spcPct val="0"/>
              </a:spcAft>
              <a:buClrTx/>
              <a:buSzTx/>
              <a:buFontTx/>
              <a:buNone/>
              <a:tabLst/>
              <a:defRPr/>
            </a:pPr>
            <a:endParaRPr lang="da-DK" sz="1200" u="sng" kern="1200" dirty="0">
              <a:solidFill>
                <a:schemeClr val="tx1"/>
              </a:solidFill>
              <a:effectLst/>
              <a:latin typeface="+mn-lt"/>
              <a:ea typeface="+mn-ea"/>
              <a:cs typeface="+mn-cs"/>
            </a:endParaRPr>
          </a:p>
          <a:p>
            <a:r>
              <a:rPr lang="en-US" baseline="0" dirty="0"/>
              <a:t>The </a:t>
            </a:r>
            <a:r>
              <a:rPr lang="en-US" baseline="0" dirty="0" err="1"/>
              <a:t>powerpoint</a:t>
            </a:r>
            <a:r>
              <a:rPr lang="en-US" baseline="0" dirty="0"/>
              <a:t> slides associated with Sue Ann Erdman’s presentations are embedded within this power point presentation and begins with the next slide. </a:t>
            </a:r>
          </a:p>
          <a:p>
            <a:endParaRPr lang="en-US" baseline="0" dirty="0"/>
          </a:p>
          <a:p>
            <a:endParaRPr lang="da-DK" dirty="0"/>
          </a:p>
        </p:txBody>
      </p:sp>
      <p:sp>
        <p:nvSpPr>
          <p:cNvPr id="4" name="Slide Number Placeholder 3"/>
          <p:cNvSpPr>
            <a:spLocks noGrp="1"/>
          </p:cNvSpPr>
          <p:nvPr>
            <p:ph type="sldNum" sz="quarter" idx="10"/>
          </p:nvPr>
        </p:nvSpPr>
        <p:spPr/>
        <p:txBody>
          <a:bodyPr/>
          <a:lstStyle/>
          <a:p>
            <a:pPr>
              <a:defRPr/>
            </a:pPr>
            <a:fld id="{52304210-DACD-475D-B4A4-BD1AD98C0CAB}" type="slidenum">
              <a:rPr lang="da-DK" smtClean="0"/>
              <a:pPr>
                <a:defRPr/>
              </a:pPr>
              <a:t>6</a:t>
            </a:fld>
            <a:endParaRPr lang="da-DK" dirty="0"/>
          </a:p>
        </p:txBody>
      </p:sp>
    </p:spTree>
    <p:extLst>
      <p:ext uri="{BB962C8B-B14F-4D97-AF65-F5344CB8AC3E}">
        <p14:creationId xmlns:p14="http://schemas.microsoft.com/office/powerpoint/2010/main" val="354174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RCC:  Enhances patient-centered care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Enhances the relationship between caregivers and the patients and families they serve.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Enhances the relationship among members of the health care team.</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Enhances the practitioner’s relationship with self.</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	(Beach, Inui, &amp; Relationship-centered Care Research Network, 2006)</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C043411-9BC9-4D67-B1BC-2D2322A39B58}" type="slidenum">
              <a:rPr lang="en-US" smtClean="0"/>
              <a:pPr>
                <a:defRPr/>
              </a:pPr>
              <a:t>12</a:t>
            </a:fld>
            <a:endParaRPr lang="en-US"/>
          </a:p>
        </p:txBody>
      </p:sp>
    </p:spTree>
    <p:extLst>
      <p:ext uri="{BB962C8B-B14F-4D97-AF65-F5344CB8AC3E}">
        <p14:creationId xmlns:p14="http://schemas.microsoft.com/office/powerpoint/2010/main" val="1621559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b="1" dirty="0"/>
              <a:t>For the Instructor:</a:t>
            </a:r>
            <a:r>
              <a:rPr lang="en-US" baseline="0" dirty="0"/>
              <a:t> </a:t>
            </a:r>
            <a:r>
              <a:rPr lang="en-US" dirty="0"/>
              <a:t>This is the last</a:t>
            </a:r>
            <a:r>
              <a:rPr lang="en-US" baseline="0" dirty="0"/>
              <a:t> slide of Sue Erdman’s presentation.  Immediately after viewing this presentation, the instructor can continue with the next few slides in which they go over recent research data related to </a:t>
            </a:r>
            <a:r>
              <a:rPr lang="en-US" baseline="0" dirty="0" err="1"/>
              <a:t>pcc</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C043411-9BC9-4D67-B1BC-2D2322A39B58}" type="slidenum">
              <a:rPr lang="en-US" smtClean="0"/>
              <a:pPr>
                <a:defRPr/>
              </a:pPr>
              <a:t>16</a:t>
            </a:fld>
            <a:endParaRPr lang="en-US"/>
          </a:p>
        </p:txBody>
      </p:sp>
    </p:spTree>
    <p:extLst>
      <p:ext uri="{BB962C8B-B14F-4D97-AF65-F5344CB8AC3E}">
        <p14:creationId xmlns:p14="http://schemas.microsoft.com/office/powerpoint/2010/main" val="3935181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The</a:t>
            </a:r>
            <a:r>
              <a:rPr lang="en-US" baseline="0" dirty="0"/>
              <a:t> benefits of person-centered health are many, and it has been shown that both patients and clinicians benefit from such practices.  </a:t>
            </a:r>
          </a:p>
          <a:p>
            <a:endParaRPr lang="en-US" baseline="0" dirty="0"/>
          </a:p>
          <a:p>
            <a:r>
              <a:rPr lang="en-US" baseline="0" dirty="0"/>
              <a:t>However clinician, and managers shy away from implementing PCC because there are some commonly held misconceptions about PCC.  </a:t>
            </a:r>
          </a:p>
          <a:p>
            <a:endParaRPr lang="en-US"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a:t>For example clinicians believe that that their patients are already satisfied, and therefore, don’t see the need to change their methods of practice.  Thus we will explore issues concerning patient centered care  and overall patient satisfaction.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a:t>   </a:t>
            </a:r>
          </a:p>
          <a:p>
            <a:r>
              <a:rPr lang="en-US" baseline="0" dirty="0"/>
              <a:t>Clinicians also believe it takes too much time away from the appointment to </a:t>
            </a:r>
            <a:r>
              <a:rPr lang="en-US" b="0" baseline="0" dirty="0"/>
              <a:t>practice PCC. We will review </a:t>
            </a:r>
            <a:r>
              <a:rPr lang="en-US" baseline="0" dirty="0"/>
              <a:t>research that suggests this is not the case. </a:t>
            </a:r>
          </a:p>
          <a:p>
            <a:endParaRPr lang="en-US" baseline="0" dirty="0"/>
          </a:p>
          <a:p>
            <a:r>
              <a:rPr lang="en-US" baseline="0" dirty="0"/>
              <a:t>Clinicians also believe that it is not cost-effective to practice PCC, because it takes too much time.  We will review some research that shows this is not the case. </a:t>
            </a:r>
          </a:p>
          <a:p>
            <a:endParaRPr lang="en-US" baseline="0" dirty="0"/>
          </a:p>
          <a:p>
            <a:r>
              <a:rPr lang="en-US" baseline="0" dirty="0"/>
              <a:t>Clinicians often express concern that it may require methods that focus on emotional counseling, however, there are ways to act in patient centered ways that are not “emotional”.</a:t>
            </a:r>
          </a:p>
          <a:p>
            <a:endParaRPr lang="en-US" baseline="0" dirty="0"/>
          </a:p>
          <a:p>
            <a:r>
              <a:rPr lang="en-US" baseline="0" dirty="0"/>
              <a:t>Let’s take each of these myths of </a:t>
            </a:r>
            <a:r>
              <a:rPr lang="en-US" baseline="0" dirty="0" err="1"/>
              <a:t>pcc</a:t>
            </a:r>
            <a:r>
              <a:rPr lang="en-US" baseline="0" dirty="0"/>
              <a:t> and see what the research evidence </a:t>
            </a:r>
            <a:r>
              <a:rPr lang="en-US" b="1" baseline="0" dirty="0"/>
              <a:t>shows. </a:t>
            </a:r>
          </a:p>
          <a:p>
            <a:endParaRPr lang="en-US" dirty="0"/>
          </a:p>
        </p:txBody>
      </p:sp>
      <p:sp>
        <p:nvSpPr>
          <p:cNvPr id="4" name="Slide Number Placeholder 3"/>
          <p:cNvSpPr>
            <a:spLocks noGrp="1"/>
          </p:cNvSpPr>
          <p:nvPr>
            <p:ph type="sldNum" sz="quarter" idx="10"/>
          </p:nvPr>
        </p:nvSpPr>
        <p:spPr/>
        <p:txBody>
          <a:bodyPr/>
          <a:lstStyle/>
          <a:p>
            <a:pPr>
              <a:defRPr/>
            </a:pPr>
            <a:fld id="{4C043411-9BC9-4D67-B1BC-2D2322A39B58}" type="slidenum">
              <a:rPr lang="en-US" smtClean="0"/>
              <a:pPr>
                <a:defRPr/>
              </a:pPr>
              <a:t>17</a:t>
            </a:fld>
            <a:endParaRPr lang="en-US"/>
          </a:p>
        </p:txBody>
      </p:sp>
    </p:spTree>
    <p:extLst>
      <p:ext uri="{BB962C8B-B14F-4D97-AF65-F5344CB8AC3E}">
        <p14:creationId xmlns:p14="http://schemas.microsoft.com/office/powerpoint/2010/main" val="2632089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1" kern="1200" dirty="0">
                <a:solidFill>
                  <a:schemeClr val="tx1"/>
                </a:solidFill>
                <a:latin typeface="+mn-lt"/>
                <a:ea typeface="+mn-ea"/>
                <a:cs typeface="+mn-cs"/>
              </a:rPr>
              <a:t>Myth</a:t>
            </a:r>
          </a:p>
          <a:p>
            <a:r>
              <a:rPr lang="en-US" sz="1200" b="0" kern="1200" dirty="0">
                <a:solidFill>
                  <a:schemeClr val="tx1"/>
                </a:solidFill>
                <a:latin typeface="+mn-lt"/>
                <a:ea typeface="+mn-ea"/>
                <a:cs typeface="+mn-cs"/>
              </a:rPr>
              <a:t>Some think that if their patients are not complaining, then their needs are already addressed.</a:t>
            </a:r>
          </a:p>
          <a:p>
            <a:r>
              <a:rPr lang="en-US" sz="1200" b="0" kern="1200" dirty="0">
                <a:solidFill>
                  <a:schemeClr val="tx1"/>
                </a:solidFill>
                <a:latin typeface="+mn-lt"/>
                <a:ea typeface="+mn-ea"/>
                <a:cs typeface="+mn-cs"/>
              </a:rPr>
              <a:t>There is no strong impetus to change their methods and to consider adopting patient-centered care methods.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The</a:t>
            </a:r>
            <a:r>
              <a:rPr lang="en-US" sz="1200" b="1" kern="1200" baseline="0" dirty="0">
                <a:solidFill>
                  <a:schemeClr val="tx1"/>
                </a:solidFill>
                <a:latin typeface="+mn-lt"/>
                <a:ea typeface="+mn-ea"/>
                <a:cs typeface="+mn-cs"/>
              </a:rPr>
              <a:t> </a:t>
            </a:r>
            <a:r>
              <a:rPr lang="en-US" sz="1200" b="1" kern="1200" dirty="0">
                <a:solidFill>
                  <a:schemeClr val="tx1"/>
                </a:solidFill>
                <a:latin typeface="+mn-lt"/>
                <a:ea typeface="+mn-ea"/>
                <a:cs typeface="+mn-cs"/>
              </a:rPr>
              <a:t>reality</a:t>
            </a:r>
            <a:endParaRPr lang="en-US" sz="1200" b="0" kern="1200" dirty="0">
              <a:solidFill>
                <a:schemeClr val="tx1"/>
              </a:solidFill>
              <a:latin typeface="+mn-lt"/>
              <a:ea typeface="+mn-ea"/>
              <a:cs typeface="+mn-cs"/>
            </a:endParaRPr>
          </a:p>
          <a:p>
            <a:r>
              <a:rPr lang="en-US" sz="1200" b="0" kern="1200" dirty="0">
                <a:solidFill>
                  <a:schemeClr val="tx1"/>
                </a:solidFill>
                <a:latin typeface="+mn-lt"/>
                <a:ea typeface="+mn-ea"/>
                <a:cs typeface="+mn-cs"/>
              </a:rPr>
              <a:t>Providing high quality care goes beyond avoiding complaints. Patient-centered care is about addressing your patient's needs to the greatest extent possible.</a:t>
            </a:r>
            <a:r>
              <a:rPr lang="en-US" sz="1200" b="0" kern="1200" baseline="0" dirty="0">
                <a:solidFill>
                  <a:schemeClr val="tx1"/>
                </a:solidFill>
                <a:latin typeface="+mn-lt"/>
                <a:ea typeface="+mn-ea"/>
                <a:cs typeface="+mn-cs"/>
              </a:rPr>
              <a:t>  </a:t>
            </a:r>
            <a:r>
              <a:rPr lang="en-US" sz="1200" b="0" kern="1200" dirty="0">
                <a:solidFill>
                  <a:schemeClr val="tx1"/>
                </a:solidFill>
                <a:latin typeface="+mn-lt"/>
                <a:ea typeface="+mn-ea"/>
                <a:cs typeface="+mn-cs"/>
              </a:rPr>
              <a:t>This approach can increase patient satisfaction and overall loyalty in any hearing care practice.</a:t>
            </a:r>
          </a:p>
          <a:p>
            <a:endParaRPr lang="en-US" sz="1200" b="0" kern="120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Recently, researchers (Swenson, et al) conducted semi-structured interviews with 230 adult medicine patients who viewed videotapes depicting both patient-centered and biomedical physician communication styles.  The participants who viewed the videos were asked two questions:  1) “Thinking back to the video tapes you just watched, which doctors did you prefer and why?” and 2)  “What was the biggest difference between the two doctors?”.  Results showed that 69% of respondents preferred patient-centered communication, and 31% preferred the biomedical approach by physicians.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point here is that the majority of patients tend to </a:t>
            </a:r>
            <a:r>
              <a:rPr lang="en-US" sz="1200" b="0" i="0" u="sng" strike="noStrike" kern="1200" baseline="0" dirty="0">
                <a:solidFill>
                  <a:schemeClr val="tx1"/>
                </a:solidFill>
                <a:latin typeface="+mn-lt"/>
                <a:ea typeface="+mn-ea"/>
                <a:cs typeface="+mn-cs"/>
              </a:rPr>
              <a:t>prefer patient-centered care</a:t>
            </a:r>
            <a:r>
              <a:rPr lang="en-US" sz="1200" b="0" i="0" u="none" strike="noStrike" kern="1200" baseline="0" dirty="0">
                <a:solidFill>
                  <a:schemeClr val="tx1"/>
                </a:solidFill>
                <a:latin typeface="+mn-lt"/>
                <a:ea typeface="+mn-ea"/>
                <a:cs typeface="+mn-cs"/>
              </a:rPr>
              <a:t>, but a significant proportion still prefer a biomedical approach.  Thus, we must be flexible, and sensitive to the communication needs of our patients.  If they seem to prefer the biomedical communication style then we should try to adapt to their needs.   </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52304210-DACD-475D-B4A4-BD1AD98C0CAB}" type="slidenum">
              <a:rPr lang="en-US" smtClean="0"/>
              <a:pPr>
                <a:defRPr/>
              </a:pPr>
              <a:t>18</a:t>
            </a:fld>
            <a:endParaRPr lang="en-US" dirty="0"/>
          </a:p>
        </p:txBody>
      </p:sp>
    </p:spTree>
    <p:extLst>
      <p:ext uri="{BB962C8B-B14F-4D97-AF65-F5344CB8AC3E}">
        <p14:creationId xmlns:p14="http://schemas.microsoft.com/office/powerpoint/2010/main" val="17564101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7" name="Text Placeholder 2"/>
          <p:cNvSpPr>
            <a:spLocks noGrp="1"/>
          </p:cNvSpPr>
          <p:nvPr>
            <p:ph type="subTitle" idx="1"/>
          </p:nvPr>
        </p:nvSpPr>
        <p:spPr>
          <a:xfrm>
            <a:off x="508000" y="3644900"/>
            <a:ext cx="3067720" cy="622300"/>
          </a:xfrm>
        </p:spPr>
        <p:txBody>
          <a:bodyPr/>
          <a:lstStyle>
            <a:lvl1pPr>
              <a:defRPr sz="1400" i="1" smtClean="0">
                <a:solidFill>
                  <a:srgbClr val="7F7F7F"/>
                </a:solidFill>
                <a:latin typeface="+mj-lt"/>
              </a:defRPr>
            </a:lvl1pPr>
          </a:lstStyle>
          <a:p>
            <a:r>
              <a:rPr lang="en-US" noProof="0"/>
              <a:t>Click to edit Master subtitle style</a:t>
            </a:r>
            <a:endParaRPr lang="da-DK" noProof="0" dirty="0"/>
          </a:p>
        </p:txBody>
      </p:sp>
      <p:pic>
        <p:nvPicPr>
          <p:cNvPr id="8" name="Picture 7" descr="IDA_Bubbles"/>
          <p:cNvPicPr>
            <a:picLocks noChangeAspect="1" noChangeArrowheads="1"/>
          </p:cNvPicPr>
          <p:nvPr userDrawn="1"/>
        </p:nvPicPr>
        <p:blipFill>
          <a:blip r:embed="rId2"/>
          <a:srcRect/>
          <a:stretch>
            <a:fillRect/>
          </a:stretch>
        </p:blipFill>
        <p:spPr bwMode="auto">
          <a:xfrm>
            <a:off x="9336360" y="3170239"/>
            <a:ext cx="2011684" cy="619507"/>
          </a:xfrm>
          <a:prstGeom prst="rect">
            <a:avLst/>
          </a:prstGeom>
          <a:noFill/>
        </p:spPr>
      </p:pic>
      <p:sp>
        <p:nvSpPr>
          <p:cNvPr id="13" name="Title Placeholder 1"/>
          <p:cNvSpPr>
            <a:spLocks noGrp="1"/>
          </p:cNvSpPr>
          <p:nvPr>
            <p:ph type="title"/>
          </p:nvPr>
        </p:nvSpPr>
        <p:spPr bwMode="auto">
          <a:xfrm>
            <a:off x="508000" y="3170239"/>
            <a:ext cx="7748240" cy="4027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a:latin typeface="+mn-lt"/>
              </a:defRPr>
            </a:lvl1pPr>
          </a:lstStyle>
          <a:p>
            <a:pPr lvl="0"/>
            <a:r>
              <a:rPr lang="en-US" noProof="0"/>
              <a:t>Click to edit Master title style</a:t>
            </a:r>
            <a:endParaRPr lang="da-DK" noProof="0" dirty="0"/>
          </a:p>
        </p:txBody>
      </p:sp>
    </p:spTree>
    <p:extLst>
      <p:ext uri="{BB962C8B-B14F-4D97-AF65-F5344CB8AC3E}">
        <p14:creationId xmlns:p14="http://schemas.microsoft.com/office/powerpoint/2010/main" val="1341145321"/>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and picture + reference box">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14" name="Text Placeholder 10"/>
          <p:cNvSpPr>
            <a:spLocks noGrp="1"/>
          </p:cNvSpPr>
          <p:nvPr>
            <p:ph type="body" sz="quarter" idx="16"/>
          </p:nvPr>
        </p:nvSpPr>
        <p:spPr>
          <a:xfrm>
            <a:off x="342000" y="1268413"/>
            <a:ext cx="7596152" cy="4897437"/>
          </a:xfrm>
          <a:solidFill>
            <a:schemeClr val="accent4"/>
          </a:solidFill>
        </p:spPr>
        <p:txBody>
          <a:bodyPr lIns="180000" tIns="108000" rIns="108000" bIns="108000"/>
          <a:lstStyle>
            <a:lvl1pPr>
              <a:defRPr sz="2400">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16" name="Text Placeholder 10"/>
          <p:cNvSpPr>
            <a:spLocks noGrp="1"/>
          </p:cNvSpPr>
          <p:nvPr>
            <p:ph type="body" sz="quarter" idx="18"/>
          </p:nvPr>
        </p:nvSpPr>
        <p:spPr>
          <a:xfrm>
            <a:off x="8193208" y="3860800"/>
            <a:ext cx="3663380" cy="2305050"/>
          </a:xfrm>
          <a:solidFill>
            <a:schemeClr val="accent2"/>
          </a:solidFill>
        </p:spPr>
        <p:txBody>
          <a:bodyPr lIns="108000" tIns="108000" rIns="108000" bIns="108000"/>
          <a:lstStyle>
            <a:lvl1pPr>
              <a:defRPr sz="2000">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19" name="Picture Placeholder 16"/>
          <p:cNvSpPr>
            <a:spLocks noGrp="1"/>
          </p:cNvSpPr>
          <p:nvPr>
            <p:ph type="pic" sz="quarter" idx="19"/>
          </p:nvPr>
        </p:nvSpPr>
        <p:spPr>
          <a:xfrm>
            <a:off x="8193360" y="1268413"/>
            <a:ext cx="3663280" cy="2376487"/>
          </a:xfrm>
        </p:spPr>
        <p:txBody>
          <a:bodyPr/>
          <a:lstStyle>
            <a:lvl1pPr>
              <a:defRPr>
                <a:latin typeface="+mn-lt"/>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9" name="Title 1"/>
          <p:cNvSpPr>
            <a:spLocks noGrp="1"/>
          </p:cNvSpPr>
          <p:nvPr>
            <p:ph type="title"/>
          </p:nvPr>
        </p:nvSpPr>
        <p:spPr>
          <a:xfrm>
            <a:off x="336000" y="260350"/>
            <a:ext cx="11521038" cy="855537"/>
          </a:xfrm>
        </p:spPr>
        <p:txBody>
          <a:bodyPr/>
          <a:lstStyle>
            <a:lvl1pPr>
              <a:defRPr>
                <a:latin typeface="+mn-lt"/>
              </a:defRPr>
            </a:lvl1pPr>
          </a:lstStyle>
          <a:p>
            <a:r>
              <a:rPr lang="en-US"/>
              <a:t>Click to edit Master title style</a:t>
            </a:r>
            <a:endParaRPr lang="da-DK" dirty="0"/>
          </a:p>
        </p:txBody>
      </p:sp>
    </p:spTree>
    <p:extLst>
      <p:ext uri="{BB962C8B-B14F-4D97-AF65-F5344CB8AC3E}">
        <p14:creationId xmlns:p14="http://schemas.microsoft.com/office/powerpoint/2010/main" val="2684412690"/>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pics and Black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12" name="Text Placeholder 10"/>
          <p:cNvSpPr>
            <a:spLocks noGrp="1"/>
          </p:cNvSpPr>
          <p:nvPr>
            <p:ph type="body" sz="quarter" idx="14"/>
          </p:nvPr>
        </p:nvSpPr>
        <p:spPr>
          <a:xfrm>
            <a:off x="6249388" y="3860800"/>
            <a:ext cx="5616575" cy="2305050"/>
          </a:xfrm>
          <a:solidFill>
            <a:schemeClr val="accent4">
              <a:alpha val="70000"/>
            </a:schemeClr>
          </a:solidFill>
        </p:spPr>
        <p:txBody>
          <a:bodyPr lIns="144000" tIns="108000" rIns="108000" bIns="108000"/>
          <a:lstStyle>
            <a:lvl1pPr>
              <a:defRPr sz="2400">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13" name="Text Placeholder 10"/>
          <p:cNvSpPr>
            <a:spLocks noGrp="1"/>
          </p:cNvSpPr>
          <p:nvPr>
            <p:ph type="body" sz="quarter" idx="13"/>
          </p:nvPr>
        </p:nvSpPr>
        <p:spPr>
          <a:xfrm>
            <a:off x="342000" y="3860800"/>
            <a:ext cx="5607203" cy="2305050"/>
          </a:xfrm>
          <a:solidFill>
            <a:schemeClr val="accent6">
              <a:alpha val="70000"/>
            </a:schemeClr>
          </a:solidFill>
        </p:spPr>
        <p:txBody>
          <a:bodyPr lIns="144000" tIns="108000" rIns="108000" bIns="108000"/>
          <a:lstStyle>
            <a:lvl1pPr>
              <a:defRPr sz="2400">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17" name="Picture Placeholder 16"/>
          <p:cNvSpPr>
            <a:spLocks noGrp="1"/>
          </p:cNvSpPr>
          <p:nvPr>
            <p:ph type="pic" sz="quarter" idx="15"/>
          </p:nvPr>
        </p:nvSpPr>
        <p:spPr>
          <a:xfrm>
            <a:off x="342000" y="1268413"/>
            <a:ext cx="5603730"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8" name="Picture Placeholder 16"/>
          <p:cNvSpPr>
            <a:spLocks noGrp="1"/>
          </p:cNvSpPr>
          <p:nvPr>
            <p:ph type="pic" sz="quarter" idx="16"/>
          </p:nvPr>
        </p:nvSpPr>
        <p:spPr>
          <a:xfrm>
            <a:off x="6258913" y="1276540"/>
            <a:ext cx="5607050"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0" name="Title 1"/>
          <p:cNvSpPr>
            <a:spLocks noGrp="1"/>
          </p:cNvSpPr>
          <p:nvPr>
            <p:ph type="title"/>
          </p:nvPr>
        </p:nvSpPr>
        <p:spPr>
          <a:xfrm>
            <a:off x="336000" y="260350"/>
            <a:ext cx="11521038" cy="855537"/>
          </a:xfrm>
        </p:spPr>
        <p:txBody>
          <a:bodyPr/>
          <a:lstStyle>
            <a:lvl1pPr>
              <a:defRPr>
                <a:latin typeface="+mn-lt"/>
              </a:defRPr>
            </a:lvl1pPr>
          </a:lstStyle>
          <a:p>
            <a:r>
              <a:rPr lang="en-US"/>
              <a:t>Click to edit Master title style</a:t>
            </a:r>
            <a:endParaRPr lang="da-DK" dirty="0"/>
          </a:p>
        </p:txBody>
      </p:sp>
    </p:spTree>
    <p:extLst>
      <p:ext uri="{BB962C8B-B14F-4D97-AF65-F5344CB8AC3E}">
        <p14:creationId xmlns:p14="http://schemas.microsoft.com/office/powerpoint/2010/main" val="4154648612"/>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pic and 3 text boxes - black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13" name="Text Placeholder 10"/>
          <p:cNvSpPr>
            <a:spLocks noGrp="1"/>
          </p:cNvSpPr>
          <p:nvPr>
            <p:ph type="body" sz="quarter" idx="13"/>
          </p:nvPr>
        </p:nvSpPr>
        <p:spPr>
          <a:xfrm>
            <a:off x="342000" y="3860800"/>
            <a:ext cx="3663380" cy="2305050"/>
          </a:xfrm>
          <a:solidFill>
            <a:schemeClr val="bg2"/>
          </a:solidFill>
        </p:spPr>
        <p:txBody>
          <a:bodyPr lIns="144000" tIns="108000" rIns="108000" bIns="108000"/>
          <a:lstStyle>
            <a:lvl1pPr>
              <a:defRPr sz="2400">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17" name="Picture Placeholder 16"/>
          <p:cNvSpPr>
            <a:spLocks noGrp="1"/>
          </p:cNvSpPr>
          <p:nvPr>
            <p:ph type="pic" sz="quarter" idx="15"/>
          </p:nvPr>
        </p:nvSpPr>
        <p:spPr>
          <a:xfrm>
            <a:off x="342000" y="1268413"/>
            <a:ext cx="11510963"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4" name="Text Placeholder 10"/>
          <p:cNvSpPr>
            <a:spLocks noGrp="1"/>
          </p:cNvSpPr>
          <p:nvPr>
            <p:ph type="body" sz="quarter" idx="16"/>
          </p:nvPr>
        </p:nvSpPr>
        <p:spPr>
          <a:xfrm>
            <a:off x="4268772" y="3860800"/>
            <a:ext cx="3663380" cy="2305050"/>
          </a:xfrm>
          <a:solidFill>
            <a:schemeClr val="accent1">
              <a:alpha val="50000"/>
            </a:schemeClr>
          </a:solidFill>
        </p:spPr>
        <p:txBody>
          <a:bodyPr lIns="144000" tIns="108000" rIns="108000" bIns="108000"/>
          <a:lstStyle>
            <a:lvl1pPr>
              <a:defRPr sz="2400">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16" name="Text Placeholder 10"/>
          <p:cNvSpPr>
            <a:spLocks noGrp="1"/>
          </p:cNvSpPr>
          <p:nvPr>
            <p:ph type="body" sz="quarter" idx="18"/>
          </p:nvPr>
        </p:nvSpPr>
        <p:spPr>
          <a:xfrm>
            <a:off x="8193208" y="3860800"/>
            <a:ext cx="3663380" cy="2305050"/>
          </a:xfrm>
          <a:solidFill>
            <a:schemeClr val="accent4">
              <a:alpha val="50000"/>
            </a:schemeClr>
          </a:solidFill>
        </p:spPr>
        <p:txBody>
          <a:bodyPr lIns="144000" tIns="108000" rIns="108000" bIns="108000"/>
          <a:lstStyle>
            <a:lvl1pPr>
              <a:defRPr sz="2400">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10" name="Title 1"/>
          <p:cNvSpPr>
            <a:spLocks noGrp="1"/>
          </p:cNvSpPr>
          <p:nvPr>
            <p:ph type="title"/>
          </p:nvPr>
        </p:nvSpPr>
        <p:spPr>
          <a:xfrm>
            <a:off x="336000" y="260350"/>
            <a:ext cx="11521038" cy="855537"/>
          </a:xfrm>
        </p:spPr>
        <p:txBody>
          <a:bodyPr/>
          <a:lstStyle>
            <a:lvl1pPr>
              <a:defRPr>
                <a:latin typeface="+mn-lt"/>
              </a:defRPr>
            </a:lvl1pPr>
          </a:lstStyle>
          <a:p>
            <a:r>
              <a:rPr lang="en-US"/>
              <a:t>Click to edit Master title style</a:t>
            </a:r>
            <a:endParaRPr lang="da-DK" dirty="0"/>
          </a:p>
        </p:txBody>
      </p:sp>
    </p:spTree>
    <p:extLst>
      <p:ext uri="{BB962C8B-B14F-4D97-AF65-F5344CB8AC3E}">
        <p14:creationId xmlns:p14="http://schemas.microsoft.com/office/powerpoint/2010/main" val="1948615596"/>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pics + three text boxes - black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13" name="Text Placeholder 10"/>
          <p:cNvSpPr>
            <a:spLocks noGrp="1"/>
          </p:cNvSpPr>
          <p:nvPr>
            <p:ph type="body" sz="quarter" idx="13"/>
          </p:nvPr>
        </p:nvSpPr>
        <p:spPr>
          <a:xfrm>
            <a:off x="342000" y="3860800"/>
            <a:ext cx="3663380" cy="2305050"/>
          </a:xfrm>
          <a:solidFill>
            <a:schemeClr val="accent4">
              <a:alpha val="50000"/>
            </a:schemeClr>
          </a:solidFill>
        </p:spPr>
        <p:txBody>
          <a:bodyPr lIns="144000" tIns="108000" rIns="108000" bIns="108000"/>
          <a:lstStyle>
            <a:lvl1pPr>
              <a:defRPr sz="2400">
                <a:latin typeface="+mn-lt"/>
              </a:defRPr>
            </a:lvl1pPr>
          </a:lstStyle>
          <a:p>
            <a:pPr lvl="0"/>
            <a:r>
              <a:rPr lang="en-US"/>
              <a:t>Edit Master text styles</a:t>
            </a:r>
          </a:p>
        </p:txBody>
      </p:sp>
      <p:sp>
        <p:nvSpPr>
          <p:cNvPr id="17" name="Picture Placeholder 16"/>
          <p:cNvSpPr>
            <a:spLocks noGrp="1"/>
          </p:cNvSpPr>
          <p:nvPr>
            <p:ph type="pic" sz="quarter" idx="15"/>
          </p:nvPr>
        </p:nvSpPr>
        <p:spPr>
          <a:xfrm>
            <a:off x="342000" y="1268413"/>
            <a:ext cx="3663280" cy="2376487"/>
          </a:xfrm>
        </p:spPr>
        <p:txBody>
          <a:bodyPr/>
          <a:lstStyle>
            <a:lvl1pPr>
              <a:defRPr>
                <a:latin typeface="+mj-lt"/>
              </a:defRPr>
            </a:lvl1pPr>
          </a:lstStyle>
          <a:p>
            <a:r>
              <a:rPr lang="en-US"/>
              <a:t>Click icon to add picture</a:t>
            </a:r>
            <a:endParaRPr lang="da-DK" dirty="0"/>
          </a:p>
        </p:txBody>
      </p:sp>
      <p:sp>
        <p:nvSpPr>
          <p:cNvPr id="14" name="Text Placeholder 10"/>
          <p:cNvSpPr>
            <a:spLocks noGrp="1"/>
          </p:cNvSpPr>
          <p:nvPr>
            <p:ph type="body" sz="quarter" idx="16"/>
          </p:nvPr>
        </p:nvSpPr>
        <p:spPr>
          <a:xfrm>
            <a:off x="4268772" y="3860800"/>
            <a:ext cx="3663380" cy="2305050"/>
          </a:xfrm>
          <a:solidFill>
            <a:schemeClr val="accent2">
              <a:alpha val="50000"/>
            </a:schemeClr>
          </a:solidFill>
        </p:spPr>
        <p:txBody>
          <a:bodyPr lIns="144000" tIns="108000" rIns="108000" bIns="108000"/>
          <a:lstStyle>
            <a:lvl1pPr>
              <a:defRPr sz="2400">
                <a:latin typeface="+mj-lt"/>
              </a:defRPr>
            </a:lvl1pPr>
          </a:lstStyle>
          <a:p>
            <a:pPr lvl="0"/>
            <a:r>
              <a:rPr lang="en-US"/>
              <a:t>Edit Master text styles</a:t>
            </a:r>
          </a:p>
        </p:txBody>
      </p:sp>
      <p:sp>
        <p:nvSpPr>
          <p:cNvPr id="15" name="Picture Placeholder 16"/>
          <p:cNvSpPr>
            <a:spLocks noGrp="1"/>
          </p:cNvSpPr>
          <p:nvPr>
            <p:ph type="pic" sz="quarter" idx="17"/>
          </p:nvPr>
        </p:nvSpPr>
        <p:spPr>
          <a:xfrm>
            <a:off x="4268924" y="1268413"/>
            <a:ext cx="3663280" cy="2376487"/>
          </a:xfrm>
        </p:spPr>
        <p:txBody>
          <a:bodyPr/>
          <a:lstStyle>
            <a:lvl1pPr>
              <a:defRPr>
                <a:latin typeface="+mj-lt"/>
              </a:defRPr>
            </a:lvl1pPr>
          </a:lstStyle>
          <a:p>
            <a:r>
              <a:rPr lang="en-US"/>
              <a:t>Click icon to add picture</a:t>
            </a:r>
            <a:endParaRPr lang="da-DK" dirty="0"/>
          </a:p>
        </p:txBody>
      </p:sp>
      <p:sp>
        <p:nvSpPr>
          <p:cNvPr id="16" name="Text Placeholder 10"/>
          <p:cNvSpPr>
            <a:spLocks noGrp="1"/>
          </p:cNvSpPr>
          <p:nvPr>
            <p:ph type="body" sz="quarter" idx="18"/>
          </p:nvPr>
        </p:nvSpPr>
        <p:spPr>
          <a:xfrm>
            <a:off x="8193208" y="3860800"/>
            <a:ext cx="3663380" cy="2305050"/>
          </a:xfrm>
          <a:solidFill>
            <a:schemeClr val="accent6">
              <a:alpha val="50000"/>
            </a:schemeClr>
          </a:solidFill>
        </p:spPr>
        <p:txBody>
          <a:bodyPr lIns="144000" tIns="108000" rIns="108000" bIns="108000"/>
          <a:lstStyle>
            <a:lvl1pPr>
              <a:defRPr sz="2400">
                <a:latin typeface="+mj-lt"/>
              </a:defRPr>
            </a:lvl1pPr>
          </a:lstStyle>
          <a:p>
            <a:pPr lvl="0"/>
            <a:r>
              <a:rPr lang="en-US"/>
              <a:t>Edit Master text styles</a:t>
            </a:r>
          </a:p>
        </p:txBody>
      </p:sp>
      <p:sp>
        <p:nvSpPr>
          <p:cNvPr id="19" name="Picture Placeholder 16"/>
          <p:cNvSpPr>
            <a:spLocks noGrp="1"/>
          </p:cNvSpPr>
          <p:nvPr>
            <p:ph type="pic" sz="quarter" idx="19"/>
          </p:nvPr>
        </p:nvSpPr>
        <p:spPr>
          <a:xfrm>
            <a:off x="8193360" y="1268413"/>
            <a:ext cx="3663280" cy="2376487"/>
          </a:xfrm>
        </p:spPr>
        <p:txBody>
          <a:bodyPr/>
          <a:lstStyle>
            <a:lvl1pPr>
              <a:defRPr>
                <a:latin typeface="+mj-lt"/>
              </a:defRPr>
            </a:lvl1pPr>
          </a:lstStyle>
          <a:p>
            <a:r>
              <a:rPr lang="en-US"/>
              <a:t>Click icon to add picture</a:t>
            </a:r>
            <a:endParaRPr lang="da-DK" dirty="0"/>
          </a:p>
        </p:txBody>
      </p:sp>
      <p:sp>
        <p:nvSpPr>
          <p:cNvPr id="12" name="Title 1"/>
          <p:cNvSpPr>
            <a:spLocks noGrp="1"/>
          </p:cNvSpPr>
          <p:nvPr>
            <p:ph type="title"/>
          </p:nvPr>
        </p:nvSpPr>
        <p:spPr>
          <a:xfrm>
            <a:off x="336000" y="260350"/>
            <a:ext cx="11521038" cy="855537"/>
          </a:xfrm>
        </p:spPr>
        <p:txBody>
          <a:bodyPr/>
          <a:lstStyle>
            <a:lvl1pPr>
              <a:defRPr>
                <a:latin typeface="+mn-lt"/>
              </a:defRPr>
            </a:lvl1pPr>
          </a:lstStyle>
          <a:p>
            <a:r>
              <a:rPr lang="en-US"/>
              <a:t>Click to edit Master title style</a:t>
            </a:r>
            <a:endParaRPr lang="da-DK" dirty="0"/>
          </a:p>
        </p:txBody>
      </p:sp>
    </p:spTree>
    <p:extLst>
      <p:ext uri="{BB962C8B-B14F-4D97-AF65-F5344CB8AC3E}">
        <p14:creationId xmlns:p14="http://schemas.microsoft.com/office/powerpoint/2010/main" val="44238663"/>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9" name="Table Placeholder 8"/>
          <p:cNvSpPr>
            <a:spLocks noGrp="1"/>
          </p:cNvSpPr>
          <p:nvPr>
            <p:ph type="tbl" sz="quarter" idx="13"/>
          </p:nvPr>
        </p:nvSpPr>
        <p:spPr>
          <a:xfrm>
            <a:off x="550863" y="1844675"/>
            <a:ext cx="10298112" cy="3600450"/>
          </a:xfrm>
        </p:spPr>
        <p:txBody>
          <a:bodyPr/>
          <a:lstStyle/>
          <a:p>
            <a:r>
              <a:rPr lang="en-US"/>
              <a:t>Click icon to add table</a:t>
            </a:r>
            <a:endParaRPr lang="da-DK"/>
          </a:p>
        </p:txBody>
      </p:sp>
      <p:graphicFrame>
        <p:nvGraphicFramePr>
          <p:cNvPr id="10" name="Table 9"/>
          <p:cNvGraphicFramePr>
            <a:graphicFrameLocks noGrp="1"/>
          </p:cNvGraphicFramePr>
          <p:nvPr userDrawn="1">
            <p:extLst>
              <p:ext uri="{D42A27DB-BD31-4B8C-83A1-F6EECF244321}">
                <p14:modId xmlns:p14="http://schemas.microsoft.com/office/powerpoint/2010/main" val="2500032465"/>
              </p:ext>
            </p:extLst>
          </p:nvPr>
        </p:nvGraphicFramePr>
        <p:xfrm>
          <a:off x="342000" y="1268412"/>
          <a:ext cx="11519451" cy="4897437"/>
        </p:xfrm>
        <a:graphic>
          <a:graphicData uri="http://schemas.openxmlformats.org/drawingml/2006/table">
            <a:tbl>
              <a:tblPr firstRow="1" bandRow="1">
                <a:tableStyleId>{5C22544A-7EE6-4342-B048-85BDC9FD1C3A}</a:tableStyleId>
              </a:tblPr>
              <a:tblGrid>
                <a:gridCol w="3839817">
                  <a:extLst>
                    <a:ext uri="{9D8B030D-6E8A-4147-A177-3AD203B41FA5}">
                      <a16:colId xmlns:a16="http://schemas.microsoft.com/office/drawing/2014/main" val="20000"/>
                    </a:ext>
                  </a:extLst>
                </a:gridCol>
                <a:gridCol w="3839817">
                  <a:extLst>
                    <a:ext uri="{9D8B030D-6E8A-4147-A177-3AD203B41FA5}">
                      <a16:colId xmlns:a16="http://schemas.microsoft.com/office/drawing/2014/main" val="20001"/>
                    </a:ext>
                  </a:extLst>
                </a:gridCol>
                <a:gridCol w="3839817">
                  <a:extLst>
                    <a:ext uri="{9D8B030D-6E8A-4147-A177-3AD203B41FA5}">
                      <a16:colId xmlns:a16="http://schemas.microsoft.com/office/drawing/2014/main" val="20002"/>
                    </a:ext>
                  </a:extLst>
                </a:gridCol>
              </a:tblGrid>
              <a:tr h="827009">
                <a:tc>
                  <a:txBody>
                    <a:bodyPr/>
                    <a:lstStyle/>
                    <a:p>
                      <a:endParaRPr lang="da-DK" sz="2400" dirty="0">
                        <a:latin typeface="+mj-lt"/>
                      </a:endParaRPr>
                    </a:p>
                  </a:txBody>
                  <a:tcPr>
                    <a:solidFill>
                      <a:schemeClr val="accent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a-DK" sz="2400" b="1" kern="1200" dirty="0">
                        <a:solidFill>
                          <a:schemeClr val="lt1"/>
                        </a:solidFill>
                        <a:latin typeface="+mj-lt"/>
                        <a:ea typeface="+mn-ea"/>
                        <a:cs typeface="+mn-cs"/>
                      </a:endParaRPr>
                    </a:p>
                    <a:p>
                      <a:endParaRPr lang="da-DK" sz="2000" dirty="0">
                        <a:latin typeface="+mj-lt"/>
                      </a:endParaRPr>
                    </a:p>
                  </a:txBody>
                  <a:tcPr>
                    <a:solidFill>
                      <a:schemeClr val="accent2"/>
                    </a:solidFill>
                  </a:tcPr>
                </a:tc>
                <a:tc>
                  <a:txBody>
                    <a:bodyPr/>
                    <a:lstStyle/>
                    <a:p>
                      <a:endParaRPr lang="da-DK" sz="2000" dirty="0">
                        <a:latin typeface="+mj-lt"/>
                      </a:endParaRPr>
                    </a:p>
                  </a:txBody>
                  <a:tcPr>
                    <a:solidFill>
                      <a:schemeClr val="accent3"/>
                    </a:solidFill>
                  </a:tcPr>
                </a:tc>
                <a:extLst>
                  <a:ext uri="{0D108BD9-81ED-4DB2-BD59-A6C34878D82A}">
                    <a16:rowId xmlns:a16="http://schemas.microsoft.com/office/drawing/2014/main" val="10000"/>
                  </a:ext>
                </a:extLst>
              </a:tr>
              <a:tr h="4070428">
                <a:tc>
                  <a:txBody>
                    <a:bodyPr/>
                    <a:lstStyle/>
                    <a:p>
                      <a:endParaRPr lang="da-DK" sz="1800" dirty="0">
                        <a:latin typeface="+mj-lt"/>
                      </a:endParaRPr>
                    </a:p>
                  </a:txBody>
                  <a:tcPr/>
                </a:tc>
                <a:tc>
                  <a:txBody>
                    <a:bodyPr/>
                    <a:lstStyle/>
                    <a:p>
                      <a:endParaRPr lang="da-DK" sz="1800" dirty="0">
                        <a:latin typeface="+mj-lt"/>
                      </a:endParaRPr>
                    </a:p>
                  </a:txBody>
                  <a:tcPr/>
                </a:tc>
                <a:tc>
                  <a:txBody>
                    <a:bodyPr/>
                    <a:lstStyle/>
                    <a:p>
                      <a:endParaRPr lang="da-DK" sz="1800" dirty="0">
                        <a:latin typeface="+mj-lt"/>
                      </a:endParaRPr>
                    </a:p>
                  </a:txBody>
                  <a:tcPr/>
                </a:tc>
                <a:extLst>
                  <a:ext uri="{0D108BD9-81ED-4DB2-BD59-A6C34878D82A}">
                    <a16:rowId xmlns:a16="http://schemas.microsoft.com/office/drawing/2014/main" val="10001"/>
                  </a:ext>
                </a:extLst>
              </a:tr>
            </a:tbl>
          </a:graphicData>
        </a:graphic>
      </p:graphicFrame>
      <p:sp>
        <p:nvSpPr>
          <p:cNvPr id="8" name="Title 1"/>
          <p:cNvSpPr>
            <a:spLocks noGrp="1"/>
          </p:cNvSpPr>
          <p:nvPr>
            <p:ph type="title"/>
          </p:nvPr>
        </p:nvSpPr>
        <p:spPr>
          <a:xfrm>
            <a:off x="336000" y="260350"/>
            <a:ext cx="11521038" cy="855537"/>
          </a:xfrm>
        </p:spPr>
        <p:txBody>
          <a:bodyPr/>
          <a:lstStyle>
            <a:lvl1pPr>
              <a:defRPr>
                <a:latin typeface="+mn-lt"/>
              </a:defRPr>
            </a:lvl1pPr>
          </a:lstStyle>
          <a:p>
            <a:r>
              <a:rPr lang="en-US"/>
              <a:t>Click to edit Master title style</a:t>
            </a:r>
            <a:endParaRPr lang="da-DK" dirty="0"/>
          </a:p>
        </p:txBody>
      </p:sp>
    </p:spTree>
    <p:extLst>
      <p:ext uri="{BB962C8B-B14F-4D97-AF65-F5344CB8AC3E}">
        <p14:creationId xmlns:p14="http://schemas.microsoft.com/office/powerpoint/2010/main" val="3651205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endParaRPr lang="da-DK" dirty="0"/>
          </a:p>
        </p:txBody>
      </p:sp>
      <p:sp>
        <p:nvSpPr>
          <p:cNvPr id="3" name="Date Placeholder 2"/>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7" name="Text Placeholder 6"/>
          <p:cNvSpPr>
            <a:spLocks noGrp="1"/>
          </p:cNvSpPr>
          <p:nvPr>
            <p:ph type="body" sz="quarter" idx="13"/>
          </p:nvPr>
        </p:nvSpPr>
        <p:spPr>
          <a:xfrm>
            <a:off x="336550" y="1341438"/>
            <a:ext cx="5615434" cy="4823866"/>
          </a:xfrm>
          <a:solidFill>
            <a:schemeClr val="accent1"/>
          </a:solidFill>
        </p:spPr>
        <p:txBody>
          <a:bodyPr/>
          <a:lstStyle>
            <a:lvl1pPr marL="342900" indent="-342900">
              <a:buFont typeface="Arial" panose="020B0604020202020204" pitchFamily="34" charset="0"/>
              <a:buChar char="•"/>
              <a:defRPr sz="2400">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9" name="Text Placeholder 6"/>
          <p:cNvSpPr>
            <a:spLocks noGrp="1"/>
          </p:cNvSpPr>
          <p:nvPr>
            <p:ph type="body" sz="quarter" idx="14"/>
          </p:nvPr>
        </p:nvSpPr>
        <p:spPr>
          <a:xfrm>
            <a:off x="6245768" y="1365733"/>
            <a:ext cx="5615434" cy="4823866"/>
          </a:xfrm>
          <a:solidFill>
            <a:schemeClr val="accent6"/>
          </a:solidFill>
        </p:spPr>
        <p:txBody>
          <a:bodyPr/>
          <a:lstStyle>
            <a:lvl1pPr marL="342900" indent="-342900">
              <a:buFont typeface="Arial" panose="020B0604020202020204" pitchFamily="34" charset="0"/>
              <a:buChar char="•"/>
              <a:defRPr sz="2400">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Tree>
    <p:extLst>
      <p:ext uri="{BB962C8B-B14F-4D97-AF65-F5344CB8AC3E}">
        <p14:creationId xmlns:p14="http://schemas.microsoft.com/office/powerpoint/2010/main" val="1867590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slide for vide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6" name="Title 1"/>
          <p:cNvSpPr>
            <a:spLocks noGrp="1"/>
          </p:cNvSpPr>
          <p:nvPr>
            <p:ph type="title"/>
          </p:nvPr>
        </p:nvSpPr>
        <p:spPr>
          <a:xfrm>
            <a:off x="336000" y="260350"/>
            <a:ext cx="11521038" cy="855537"/>
          </a:xfrm>
        </p:spPr>
        <p:txBody>
          <a:bodyPr/>
          <a:lstStyle>
            <a:lvl1pPr>
              <a:defRPr>
                <a:latin typeface="+mn-lt"/>
              </a:defRPr>
            </a:lvl1pPr>
          </a:lstStyle>
          <a:p>
            <a:r>
              <a:rPr lang="en-US"/>
              <a:t>Click to edit Master title style</a:t>
            </a:r>
            <a:endParaRPr lang="da-DK" dirty="0"/>
          </a:p>
        </p:txBody>
      </p:sp>
      <p:sp>
        <p:nvSpPr>
          <p:cNvPr id="7" name="Text Placeholder 6"/>
          <p:cNvSpPr>
            <a:spLocks noGrp="1"/>
          </p:cNvSpPr>
          <p:nvPr>
            <p:ph type="body" sz="quarter" idx="13"/>
          </p:nvPr>
        </p:nvSpPr>
        <p:spPr>
          <a:xfrm>
            <a:off x="336550" y="1412875"/>
            <a:ext cx="11518900" cy="2447925"/>
          </a:xfrm>
          <a:solidFill>
            <a:schemeClr val="accent1"/>
          </a:solidFill>
        </p:spPr>
        <p:txBody>
          <a:bodyPr/>
          <a:lstStyle>
            <a:lvl1pPr>
              <a:defRPr sz="2400">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9" name="Picture Placeholder 8"/>
          <p:cNvSpPr>
            <a:spLocks noGrp="1"/>
          </p:cNvSpPr>
          <p:nvPr>
            <p:ph type="pic" sz="quarter" idx="14"/>
          </p:nvPr>
        </p:nvSpPr>
        <p:spPr>
          <a:xfrm>
            <a:off x="336550" y="4076700"/>
            <a:ext cx="11518900" cy="2089150"/>
          </a:xfrm>
        </p:spPr>
        <p:txBody>
          <a:bodyPr/>
          <a:lstStyle>
            <a:lvl1pPr>
              <a:defRPr sz="2000">
                <a:latin typeface="+mn-lt"/>
                <a:ea typeface="Verdana" panose="020B0604030504040204" pitchFamily="34" charset="0"/>
                <a:cs typeface="Verdana" panose="020B0604030504040204" pitchFamily="34" charset="0"/>
              </a:defRPr>
            </a:lvl1pPr>
          </a:lstStyle>
          <a:p>
            <a:r>
              <a:rPr lang="en-US"/>
              <a:t>Click icon to add picture</a:t>
            </a:r>
            <a:endParaRPr lang="da-DK" dirty="0"/>
          </a:p>
        </p:txBody>
      </p:sp>
    </p:spTree>
    <p:extLst>
      <p:ext uri="{BB962C8B-B14F-4D97-AF65-F5344CB8AC3E}">
        <p14:creationId xmlns:p14="http://schemas.microsoft.com/office/powerpoint/2010/main" val="2669404246"/>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endParaRPr lang="da-DK" dirty="0"/>
          </a:p>
        </p:txBody>
      </p:sp>
      <p:sp>
        <p:nvSpPr>
          <p:cNvPr id="3" name="Date Placeholder 2"/>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7" name="Picture Placeholder 6"/>
          <p:cNvSpPr>
            <a:spLocks noGrp="1"/>
          </p:cNvSpPr>
          <p:nvPr>
            <p:ph type="pic" sz="quarter" idx="13"/>
          </p:nvPr>
        </p:nvSpPr>
        <p:spPr>
          <a:xfrm>
            <a:off x="336550" y="1340769"/>
            <a:ext cx="3527202" cy="2664296"/>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0" name="Picture Placeholder 6"/>
          <p:cNvSpPr>
            <a:spLocks noGrp="1"/>
          </p:cNvSpPr>
          <p:nvPr>
            <p:ph type="pic" sz="quarter" idx="14"/>
          </p:nvPr>
        </p:nvSpPr>
        <p:spPr>
          <a:xfrm>
            <a:off x="4332399" y="1340768"/>
            <a:ext cx="3527202" cy="2664298"/>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1" name="Picture Placeholder 6"/>
          <p:cNvSpPr>
            <a:spLocks noGrp="1"/>
          </p:cNvSpPr>
          <p:nvPr>
            <p:ph type="pic" sz="quarter" idx="15"/>
          </p:nvPr>
        </p:nvSpPr>
        <p:spPr>
          <a:xfrm>
            <a:off x="8328249" y="1340768"/>
            <a:ext cx="3527202" cy="266429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3" name="Text Placeholder 12"/>
          <p:cNvSpPr>
            <a:spLocks noGrp="1"/>
          </p:cNvSpPr>
          <p:nvPr>
            <p:ph type="body" sz="quarter" idx="16"/>
          </p:nvPr>
        </p:nvSpPr>
        <p:spPr>
          <a:xfrm>
            <a:off x="336550" y="4149725"/>
            <a:ext cx="3527425" cy="1150938"/>
          </a:xfrm>
          <a:solidFill>
            <a:schemeClr val="accent6"/>
          </a:solidFill>
        </p:spPr>
        <p:txBody>
          <a:bodyPr/>
          <a:lstStyle>
            <a:lvl1pPr>
              <a:defRPr>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14" name="Text Placeholder 12"/>
          <p:cNvSpPr>
            <a:spLocks noGrp="1"/>
          </p:cNvSpPr>
          <p:nvPr>
            <p:ph type="body" sz="quarter" idx="17"/>
          </p:nvPr>
        </p:nvSpPr>
        <p:spPr>
          <a:xfrm>
            <a:off x="4332399" y="4149725"/>
            <a:ext cx="3527425" cy="1150938"/>
          </a:xfrm>
          <a:solidFill>
            <a:schemeClr val="accent2"/>
          </a:solidFill>
        </p:spPr>
        <p:txBody>
          <a:bodyPr/>
          <a:lstStyle>
            <a:lvl1pPr>
              <a:defRPr>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15" name="Text Placeholder 12"/>
          <p:cNvSpPr>
            <a:spLocks noGrp="1"/>
          </p:cNvSpPr>
          <p:nvPr>
            <p:ph type="body" sz="quarter" idx="18"/>
          </p:nvPr>
        </p:nvSpPr>
        <p:spPr>
          <a:xfrm>
            <a:off x="8328026" y="4149725"/>
            <a:ext cx="3527425" cy="1150938"/>
          </a:xfrm>
          <a:solidFill>
            <a:schemeClr val="accent1"/>
          </a:solidFill>
        </p:spPr>
        <p:txBody>
          <a:bodyPr/>
          <a:lstStyle>
            <a:lvl1pPr>
              <a:defRPr>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12" name="Text Placeholder 11"/>
          <p:cNvSpPr>
            <a:spLocks noGrp="1"/>
          </p:cNvSpPr>
          <p:nvPr>
            <p:ph type="body" sz="quarter" idx="19"/>
          </p:nvPr>
        </p:nvSpPr>
        <p:spPr>
          <a:xfrm>
            <a:off x="336550" y="5445125"/>
            <a:ext cx="11518900" cy="720725"/>
          </a:xfrm>
          <a:solidFill>
            <a:schemeClr val="accent4"/>
          </a:solidFill>
        </p:spPr>
        <p:txBody>
          <a:bodyPr anchor="ctr" anchorCtr="0"/>
          <a:lstStyle>
            <a:lvl1pPr>
              <a:defRPr sz="2400">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Tree>
    <p:extLst>
      <p:ext uri="{BB962C8B-B14F-4D97-AF65-F5344CB8AC3E}">
        <p14:creationId xmlns:p14="http://schemas.microsoft.com/office/powerpoint/2010/main" val="2555934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endParaRPr lang="da-DK" dirty="0"/>
          </a:p>
        </p:txBody>
      </p:sp>
      <p:sp>
        <p:nvSpPr>
          <p:cNvPr id="3" name="Date Placeholder 2"/>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7" name="Text Placeholder 6"/>
          <p:cNvSpPr>
            <a:spLocks noGrp="1"/>
          </p:cNvSpPr>
          <p:nvPr>
            <p:ph type="body" sz="quarter" idx="13"/>
          </p:nvPr>
        </p:nvSpPr>
        <p:spPr>
          <a:xfrm>
            <a:off x="336550" y="1341438"/>
            <a:ext cx="5543426" cy="4823866"/>
          </a:xfrm>
          <a:solidFill>
            <a:schemeClr val="accent1"/>
          </a:solidFill>
        </p:spPr>
        <p:txBody>
          <a:bodyPr/>
          <a:lstStyle>
            <a:lvl1pPr marL="0" indent="0">
              <a:buFontTx/>
              <a:buNone/>
              <a:defRPr sz="2400">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8" name="Picture Placeholder 7"/>
          <p:cNvSpPr>
            <a:spLocks noGrp="1"/>
          </p:cNvSpPr>
          <p:nvPr>
            <p:ph type="pic" sz="quarter" idx="14"/>
          </p:nvPr>
        </p:nvSpPr>
        <p:spPr>
          <a:xfrm>
            <a:off x="6312024" y="1340892"/>
            <a:ext cx="5543427" cy="4824412"/>
          </a:xfrm>
        </p:spPr>
        <p:txBody>
          <a:bodyPr/>
          <a:lstStyle>
            <a:lvl1pPr>
              <a:defRPr sz="2400">
                <a:latin typeface="+mn-lt"/>
                <a:ea typeface="Verdana" panose="020B0604030504040204" pitchFamily="34" charset="0"/>
                <a:cs typeface="Verdana" panose="020B0604030504040204" pitchFamily="34" charset="0"/>
              </a:defRPr>
            </a:lvl1pPr>
          </a:lstStyle>
          <a:p>
            <a:r>
              <a:rPr lang="en-US"/>
              <a:t>Click icon to add picture</a:t>
            </a:r>
            <a:endParaRPr lang="da-DK" dirty="0"/>
          </a:p>
        </p:txBody>
      </p:sp>
    </p:spTree>
    <p:extLst>
      <p:ext uri="{BB962C8B-B14F-4D97-AF65-F5344CB8AC3E}">
        <p14:creationId xmlns:p14="http://schemas.microsoft.com/office/powerpoint/2010/main" val="3940243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endParaRPr lang="da-DK" dirty="0"/>
          </a:p>
        </p:txBody>
      </p:sp>
      <p:sp>
        <p:nvSpPr>
          <p:cNvPr id="3" name="Date Placeholder 2"/>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7" name="Text Placeholder 6"/>
          <p:cNvSpPr>
            <a:spLocks noGrp="1"/>
          </p:cNvSpPr>
          <p:nvPr>
            <p:ph type="body" sz="quarter" idx="13"/>
          </p:nvPr>
        </p:nvSpPr>
        <p:spPr>
          <a:xfrm>
            <a:off x="336550" y="1341438"/>
            <a:ext cx="7847682" cy="4823866"/>
          </a:xfrm>
          <a:solidFill>
            <a:schemeClr val="accent4"/>
          </a:solidFill>
        </p:spPr>
        <p:txBody>
          <a:bodyPr/>
          <a:lstStyle>
            <a:lvl1pPr marL="342900" indent="-342900">
              <a:buFont typeface="Arial" panose="020B0604020202020204" pitchFamily="34" charset="0"/>
              <a:buChar char="•"/>
              <a:defRPr sz="2400">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8" name="Picture Placeholder 7"/>
          <p:cNvSpPr>
            <a:spLocks noGrp="1"/>
          </p:cNvSpPr>
          <p:nvPr>
            <p:ph type="pic" sz="quarter" idx="14"/>
          </p:nvPr>
        </p:nvSpPr>
        <p:spPr>
          <a:xfrm>
            <a:off x="8472264" y="1340892"/>
            <a:ext cx="3383187" cy="2232124"/>
          </a:xfrm>
        </p:spPr>
        <p:txBody>
          <a:bodyPr/>
          <a:lstStyle>
            <a:lvl1pPr>
              <a:defRPr sz="2000">
                <a:latin typeface="+mn-lt"/>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9" name="Picture Placeholder 7"/>
          <p:cNvSpPr>
            <a:spLocks noGrp="1"/>
          </p:cNvSpPr>
          <p:nvPr>
            <p:ph type="pic" sz="quarter" idx="15"/>
          </p:nvPr>
        </p:nvSpPr>
        <p:spPr>
          <a:xfrm>
            <a:off x="8470524" y="3933180"/>
            <a:ext cx="3383187" cy="2232124"/>
          </a:xfrm>
        </p:spPr>
        <p:txBody>
          <a:bodyPr/>
          <a:lstStyle>
            <a:lvl1pPr>
              <a:defRPr sz="2000">
                <a:latin typeface="+mn-lt"/>
                <a:ea typeface="Verdana" panose="020B0604030504040204" pitchFamily="34" charset="0"/>
                <a:cs typeface="Verdana" panose="020B0604030504040204" pitchFamily="34" charset="0"/>
              </a:defRPr>
            </a:lvl1pPr>
          </a:lstStyle>
          <a:p>
            <a:r>
              <a:rPr lang="en-US"/>
              <a:t>Click icon to add picture</a:t>
            </a:r>
            <a:endParaRPr lang="da-DK" dirty="0"/>
          </a:p>
        </p:txBody>
      </p:sp>
    </p:spTree>
    <p:extLst>
      <p:ext uri="{BB962C8B-B14F-4D97-AF65-F5344CB8AC3E}">
        <p14:creationId xmlns:p14="http://schemas.microsoft.com/office/powerpoint/2010/main" val="205103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7" name="Text Placeholder 2"/>
          <p:cNvSpPr>
            <a:spLocks noGrp="1"/>
          </p:cNvSpPr>
          <p:nvPr>
            <p:ph type="subTitle" idx="1"/>
          </p:nvPr>
        </p:nvSpPr>
        <p:spPr>
          <a:xfrm>
            <a:off x="508000" y="3644900"/>
            <a:ext cx="3211736" cy="622300"/>
          </a:xfrm>
        </p:spPr>
        <p:txBody>
          <a:bodyPr/>
          <a:lstStyle>
            <a:lvl1pPr>
              <a:defRPr sz="1400" i="1" smtClean="0">
                <a:solidFill>
                  <a:srgbClr val="7F7F7F"/>
                </a:solidFill>
                <a:latin typeface="+mn-lt"/>
              </a:defRPr>
            </a:lvl1pPr>
          </a:lstStyle>
          <a:p>
            <a:r>
              <a:rPr lang="en-US" noProof="0"/>
              <a:t>Click to edit Master subtitle style</a:t>
            </a:r>
            <a:endParaRPr lang="da-DK" noProof="0" dirty="0"/>
          </a:p>
        </p:txBody>
      </p:sp>
      <p:pic>
        <p:nvPicPr>
          <p:cNvPr id="8" name="Picture 7" descr="IDA_Bubbles"/>
          <p:cNvPicPr>
            <a:picLocks noChangeAspect="1" noChangeArrowheads="1"/>
          </p:cNvPicPr>
          <p:nvPr userDrawn="1"/>
        </p:nvPicPr>
        <p:blipFill>
          <a:blip r:embed="rId2"/>
          <a:srcRect/>
          <a:stretch>
            <a:fillRect/>
          </a:stretch>
        </p:blipFill>
        <p:spPr bwMode="auto">
          <a:xfrm>
            <a:off x="9336360" y="3170239"/>
            <a:ext cx="2011684" cy="619507"/>
          </a:xfrm>
          <a:prstGeom prst="rect">
            <a:avLst/>
          </a:prstGeom>
          <a:noFill/>
        </p:spPr>
      </p:pic>
      <p:sp>
        <p:nvSpPr>
          <p:cNvPr id="11" name="Title Placeholder 1"/>
          <p:cNvSpPr>
            <a:spLocks noGrp="1"/>
          </p:cNvSpPr>
          <p:nvPr>
            <p:ph type="title"/>
          </p:nvPr>
        </p:nvSpPr>
        <p:spPr bwMode="auto">
          <a:xfrm>
            <a:off x="508000" y="3170239"/>
            <a:ext cx="7748240" cy="4027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2400">
                <a:latin typeface="+mn-lt"/>
              </a:defRPr>
            </a:lvl1pPr>
          </a:lstStyle>
          <a:p>
            <a:pPr lvl="0"/>
            <a:r>
              <a:rPr lang="en-US" noProof="0"/>
              <a:t>Click to edit Master title style</a:t>
            </a:r>
            <a:endParaRPr lang="da-DK" noProof="0" dirty="0"/>
          </a:p>
        </p:txBody>
      </p:sp>
    </p:spTree>
    <p:extLst>
      <p:ext uri="{BB962C8B-B14F-4D97-AF65-F5344CB8AC3E}">
        <p14:creationId xmlns:p14="http://schemas.microsoft.com/office/powerpoint/2010/main" val="418272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3pPr>
              <a:buFont typeface="Arial" pitchFamily="34" charset="0"/>
              <a:buChar char="•"/>
              <a:defRPr/>
            </a:lvl3pPr>
            <a:lvl4pPr marL="280800" indent="1588">
              <a:defRPr/>
            </a:lvl4pPr>
            <a:lvl5pPr marL="561600" indent="-277200">
              <a:buFont typeface="Arial"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dirty="0"/>
          </a:p>
        </p:txBody>
      </p:sp>
      <p:sp>
        <p:nvSpPr>
          <p:cNvPr id="4" name="Date Placeholder 3"/>
          <p:cNvSpPr>
            <a:spLocks noGrp="1"/>
          </p:cNvSpPr>
          <p:nvPr>
            <p:ph type="dt" sz="half" idx="10"/>
          </p:nvPr>
        </p:nvSpPr>
        <p:spPr>
          <a:ln/>
        </p:spPr>
        <p:txBody>
          <a:bodyPr/>
          <a:lstStyle>
            <a:lvl1pPr>
              <a:defRPr/>
            </a:lvl1pPr>
          </a:lstStyle>
          <a:p>
            <a:pPr>
              <a:defRPr/>
            </a:pPr>
            <a:fld id="{9F4E43FD-DACD-44C1-9FE4-958414445FAD}" type="datetime6">
              <a:rPr lang="da-DK" smtClean="0"/>
              <a:t>25.1.2019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da-DK" dirty="0"/>
          </a:p>
        </p:txBody>
      </p:sp>
      <p:sp>
        <p:nvSpPr>
          <p:cNvPr id="6" name="Slide Number Placeholder 5"/>
          <p:cNvSpPr>
            <a:spLocks noGrp="1"/>
          </p:cNvSpPr>
          <p:nvPr>
            <p:ph type="sldNum" sz="quarter" idx="12"/>
          </p:nvPr>
        </p:nvSpPr>
        <p:spPr>
          <a:ln/>
        </p:spPr>
        <p:txBody>
          <a:bodyPr/>
          <a:lstStyle>
            <a:lvl1pPr>
              <a:defRPr/>
            </a:lvl1pPr>
          </a:lstStyle>
          <a:p>
            <a:pPr>
              <a:defRPr/>
            </a:pPr>
            <a:r>
              <a:rPr lang="da-DK"/>
              <a:t>Slide </a:t>
            </a:r>
            <a:fld id="{39142DA2-90D2-477F-B66F-E13748DCBB47}" type="slidenum">
              <a:rPr lang="da-DK" smtClean="0"/>
              <a:pPr>
                <a:defRPr/>
              </a:pPr>
              <a:t>‹#›</a:t>
            </a:fld>
            <a:endParaRPr lang="en-US" dirty="0"/>
          </a:p>
        </p:txBody>
      </p:sp>
      <p:grpSp>
        <p:nvGrpSpPr>
          <p:cNvPr id="15" name="Group 14"/>
          <p:cNvGrpSpPr/>
          <p:nvPr/>
        </p:nvGrpSpPr>
        <p:grpSpPr>
          <a:xfrm>
            <a:off x="-2229224" y="1333308"/>
            <a:ext cx="2134144" cy="1538069"/>
            <a:chOff x="-1692696" y="832764"/>
            <a:chExt cx="1600608" cy="1538069"/>
          </a:xfrm>
        </p:grpSpPr>
        <p:sp>
          <p:nvSpPr>
            <p:cNvPr id="9" name="TextBox 8"/>
            <p:cNvSpPr txBox="1"/>
            <p:nvPr userDrawn="1"/>
          </p:nvSpPr>
          <p:spPr>
            <a:xfrm>
              <a:off x="-1692696" y="832764"/>
              <a:ext cx="1600608" cy="1115690"/>
            </a:xfrm>
            <a:prstGeom prst="rect">
              <a:avLst/>
            </a:prstGeom>
            <a:noFill/>
          </p:spPr>
          <p:txBody>
            <a:bodyPr wrap="square" lIns="0" tIns="0" rIns="0" bIns="0" rtlCol="0">
              <a:spAutoFit/>
            </a:bodyPr>
            <a:lstStyle/>
            <a:p>
              <a:pPr algn="r"/>
              <a:r>
                <a:rPr lang="da-DK" sz="1000" noProof="0" dirty="0">
                  <a:solidFill>
                    <a:schemeClr val="bg1"/>
                  </a:solidFill>
                  <a:latin typeface="Arial" pitchFamily="34" charset="0"/>
                  <a:cs typeface="Arial" pitchFamily="34" charset="0"/>
                </a:rPr>
                <a:t>Level 1: Underoverskrift</a:t>
              </a:r>
            </a:p>
            <a:p>
              <a:pPr algn="r"/>
              <a:r>
                <a:rPr lang="da-DK" sz="1000" kern="1200" cap="none" baseline="0" noProof="0" dirty="0" err="1">
                  <a:solidFill>
                    <a:schemeClr val="bg1"/>
                  </a:solidFill>
                  <a:latin typeface="Arial" pitchFamily="34" charset="0"/>
                  <a:ea typeface="+mn-ea"/>
                  <a:cs typeface="Arial" pitchFamily="34" charset="0"/>
                </a:rPr>
                <a:t>Level</a:t>
              </a:r>
              <a:r>
                <a:rPr lang="da-DK" sz="1000" kern="1200" cap="none" baseline="0" noProof="0" dirty="0">
                  <a:solidFill>
                    <a:schemeClr val="bg1"/>
                  </a:solidFill>
                  <a:latin typeface="Arial" pitchFamily="34" charset="0"/>
                  <a:ea typeface="+mn-ea"/>
                  <a:cs typeface="Arial" pitchFamily="34" charset="0"/>
                </a:rPr>
                <a:t> 2: Brødtekst</a:t>
              </a:r>
            </a:p>
            <a:p>
              <a:pPr algn="r"/>
              <a:r>
                <a:rPr lang="da-DK" sz="1000" kern="1200" cap="none" baseline="0" noProof="0" dirty="0" err="1">
                  <a:solidFill>
                    <a:schemeClr val="bg1"/>
                  </a:solidFill>
                  <a:latin typeface="Arial" pitchFamily="34" charset="0"/>
                  <a:ea typeface="+mn-ea"/>
                  <a:cs typeface="Arial" pitchFamily="34" charset="0"/>
                </a:rPr>
                <a:t>Level</a:t>
              </a:r>
              <a:r>
                <a:rPr lang="da-DK" sz="1000" kern="1200" cap="none" baseline="0" noProof="0" dirty="0">
                  <a:solidFill>
                    <a:schemeClr val="bg1"/>
                  </a:solidFill>
                  <a:latin typeface="Arial" pitchFamily="34" charset="0"/>
                  <a:ea typeface="+mn-ea"/>
                  <a:cs typeface="Arial" pitchFamily="34" charset="0"/>
                </a:rPr>
                <a:t> 3: </a:t>
              </a:r>
              <a:r>
                <a:rPr lang="da-DK" sz="1000" kern="1200" cap="none" baseline="0" noProof="0" dirty="0" err="1">
                  <a:solidFill>
                    <a:schemeClr val="bg1"/>
                  </a:solidFill>
                  <a:latin typeface="Arial" pitchFamily="34" charset="0"/>
                  <a:ea typeface="+mn-ea"/>
                  <a:cs typeface="Arial" pitchFamily="34" charset="0"/>
                </a:rPr>
                <a:t>Bulletbrødtekst</a:t>
              </a:r>
              <a:endParaRPr lang="da-DK" sz="1000" kern="1200" cap="none" baseline="0" noProof="0" dirty="0">
                <a:solidFill>
                  <a:schemeClr val="bg1"/>
                </a:solidFill>
                <a:latin typeface="Arial" pitchFamily="34" charset="0"/>
                <a:ea typeface="+mn-ea"/>
                <a:cs typeface="Arial" pitchFamily="34" charset="0"/>
              </a:endParaRPr>
            </a:p>
            <a:p>
              <a:pPr algn="r"/>
              <a:r>
                <a:rPr lang="da-DK" sz="1000" kern="1200" cap="none" baseline="0" noProof="0" dirty="0" err="1">
                  <a:solidFill>
                    <a:schemeClr val="bg1"/>
                  </a:solidFill>
                  <a:latin typeface="Arial" pitchFamily="34" charset="0"/>
                  <a:ea typeface="+mn-ea"/>
                  <a:cs typeface="Arial" pitchFamily="34" charset="0"/>
                </a:rPr>
                <a:t>Level</a:t>
              </a:r>
              <a:r>
                <a:rPr lang="da-DK" sz="1000" kern="1200" cap="none" baseline="0" noProof="0" dirty="0">
                  <a:solidFill>
                    <a:schemeClr val="bg1"/>
                  </a:solidFill>
                  <a:latin typeface="Arial" pitchFamily="34" charset="0"/>
                  <a:ea typeface="+mn-ea"/>
                  <a:cs typeface="Arial" pitchFamily="34" charset="0"/>
                </a:rPr>
                <a:t> 4: som </a:t>
              </a:r>
              <a:r>
                <a:rPr lang="da-DK" sz="1000" kern="1200" cap="none" baseline="0" noProof="0" dirty="0" err="1">
                  <a:solidFill>
                    <a:schemeClr val="bg1"/>
                  </a:solidFill>
                  <a:latin typeface="Arial" pitchFamily="34" charset="0"/>
                  <a:ea typeface="+mn-ea"/>
                  <a:cs typeface="Arial" pitchFamily="34" charset="0"/>
                </a:rPr>
                <a:t>level</a:t>
              </a:r>
              <a:r>
                <a:rPr lang="da-DK" sz="1000" kern="1200" cap="none" baseline="0" noProof="0" dirty="0">
                  <a:solidFill>
                    <a:schemeClr val="bg1"/>
                  </a:solidFill>
                  <a:latin typeface="Arial" pitchFamily="34" charset="0"/>
                  <a:ea typeface="+mn-ea"/>
                  <a:cs typeface="Arial" pitchFamily="34" charset="0"/>
                </a:rPr>
                <a:t> 3 men uden </a:t>
              </a:r>
              <a:r>
                <a:rPr lang="da-DK" sz="1000" kern="1200" cap="none" baseline="0" noProof="0" dirty="0" err="1">
                  <a:solidFill>
                    <a:schemeClr val="bg1"/>
                  </a:solidFill>
                  <a:latin typeface="Arial" pitchFamily="34" charset="0"/>
                  <a:ea typeface="+mn-ea"/>
                  <a:cs typeface="Arial" pitchFamily="34" charset="0"/>
                </a:rPr>
                <a:t>bullet</a:t>
              </a:r>
              <a:endParaRPr lang="da-DK" sz="1000" kern="1200" cap="none" baseline="0" noProof="0" dirty="0">
                <a:solidFill>
                  <a:schemeClr val="bg1"/>
                </a:solidFill>
                <a:latin typeface="Arial" pitchFamily="34" charset="0"/>
                <a:ea typeface="+mn-ea"/>
                <a:cs typeface="Arial" pitchFamily="34" charset="0"/>
              </a:endParaRPr>
            </a:p>
            <a:p>
              <a:pPr algn="r">
                <a:lnSpc>
                  <a:spcPts val="1300"/>
                </a:lnSpc>
              </a:pPr>
              <a:r>
                <a:rPr lang="da-DK" sz="1000" kern="1200" noProof="0" dirty="0">
                  <a:solidFill>
                    <a:schemeClr val="bg1"/>
                  </a:solidFill>
                  <a:latin typeface="Arial" pitchFamily="34" charset="0"/>
                  <a:ea typeface="+mn-ea"/>
                  <a:cs typeface="Arial" pitchFamily="34" charset="0"/>
                </a:rPr>
                <a:t>For at skifte niveau, klik på ’forøge listeniveau’</a:t>
              </a:r>
            </a:p>
            <a:p>
              <a:pPr algn="r">
                <a:lnSpc>
                  <a:spcPts val="1300"/>
                </a:lnSpc>
              </a:pPr>
              <a:r>
                <a:rPr lang="da-DK" sz="1000" kern="1200" noProof="0" dirty="0">
                  <a:solidFill>
                    <a:schemeClr val="bg1"/>
                  </a:solidFill>
                  <a:latin typeface="Arial" pitchFamily="34" charset="0"/>
                  <a:ea typeface="+mn-ea"/>
                  <a:cs typeface="Arial" pitchFamily="34" charset="0"/>
                </a:rPr>
                <a:t> eller ’mindske</a:t>
              </a:r>
              <a:r>
                <a:rPr lang="da-DK" sz="1000" kern="1200" baseline="0" noProof="0" dirty="0">
                  <a:solidFill>
                    <a:schemeClr val="bg1"/>
                  </a:solidFill>
                  <a:latin typeface="Arial" pitchFamily="34" charset="0"/>
                  <a:ea typeface="+mn-ea"/>
                  <a:cs typeface="Arial" pitchFamily="34" charset="0"/>
                </a:rPr>
                <a:t> listeniveau’</a:t>
              </a:r>
              <a:endParaRPr lang="da-DK" sz="1000" noProof="0" dirty="0">
                <a:solidFill>
                  <a:schemeClr val="bg1"/>
                </a:solidFill>
                <a:latin typeface="Arial" pitchFamily="34" charset="0"/>
                <a:cs typeface="Arial" pitchFamily="34" charset="0"/>
              </a:endParaRPr>
            </a:p>
          </p:txBody>
        </p:sp>
        <p:pic>
          <p:nvPicPr>
            <p:cNvPr id="21" name="Picture 51"/>
            <p:cNvPicPr>
              <a:picLocks noChangeAspect="1" noChangeArrowheads="1"/>
            </p:cNvPicPr>
            <p:nvPr userDrawn="1"/>
          </p:nvPicPr>
          <p:blipFill>
            <a:blip r:embed="rId2" cstate="print"/>
            <a:srcRect/>
            <a:stretch>
              <a:fillRect/>
            </a:stretch>
          </p:blipFill>
          <p:spPr bwMode="auto">
            <a:xfrm>
              <a:off x="-640936" y="2113658"/>
              <a:ext cx="504825" cy="257175"/>
            </a:xfrm>
            <a:prstGeom prst="rect">
              <a:avLst/>
            </a:prstGeom>
            <a:noFill/>
            <a:ln w="9525">
              <a:noFill/>
              <a:miter lim="800000"/>
              <a:headEnd/>
              <a:tailEnd/>
            </a:ln>
            <a:effectLst/>
          </p:spPr>
        </p:pic>
      </p:grpSp>
      <p:sp>
        <p:nvSpPr>
          <p:cNvPr id="16" name="Title 15"/>
          <p:cNvSpPr>
            <a:spLocks noGrp="1"/>
          </p:cNvSpPr>
          <p:nvPr>
            <p:ph type="title"/>
          </p:nvPr>
        </p:nvSpPr>
        <p:spPr/>
        <p:txBody>
          <a:bodyPr/>
          <a:lstStyle/>
          <a:p>
            <a:r>
              <a:rPr lang="en-US"/>
              <a:t>Click to edit Master title style</a:t>
            </a:r>
            <a:endParaRPr lang="da-DK"/>
          </a:p>
        </p:txBody>
      </p:sp>
    </p:spTree>
    <p:extLst>
      <p:ext uri="{BB962C8B-B14F-4D97-AF65-F5344CB8AC3E}">
        <p14:creationId xmlns:p14="http://schemas.microsoft.com/office/powerpoint/2010/main" val="4273806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ln/>
        </p:spPr>
        <p:txBody>
          <a:bodyPr/>
          <a:lstStyle>
            <a:lvl1pPr>
              <a:defRPr/>
            </a:lvl1pPr>
          </a:lstStyle>
          <a:p>
            <a:pPr>
              <a:defRPr/>
            </a:pPr>
            <a:fld id="{A167A43A-D819-48B2-BDA6-EEE5E1183884}" type="datetime6">
              <a:rPr lang="da-DK" smtClean="0"/>
              <a:t>25.1.2019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da-DK" dirty="0"/>
          </a:p>
        </p:txBody>
      </p:sp>
      <p:sp>
        <p:nvSpPr>
          <p:cNvPr id="9" name="Slide Number Placeholder 5"/>
          <p:cNvSpPr>
            <a:spLocks noGrp="1"/>
          </p:cNvSpPr>
          <p:nvPr>
            <p:ph type="sldNum" sz="quarter" idx="12"/>
          </p:nvPr>
        </p:nvSpPr>
        <p:spPr>
          <a:ln/>
        </p:spPr>
        <p:txBody>
          <a:bodyPr/>
          <a:lstStyle>
            <a:lvl1pPr>
              <a:defRPr/>
            </a:lvl1pPr>
          </a:lstStyle>
          <a:p>
            <a:pPr>
              <a:defRPr/>
            </a:pPr>
            <a:r>
              <a:rPr lang="da-DK" dirty="0"/>
              <a:t>Slide </a:t>
            </a:r>
            <a:fld id="{63EB0DC5-5FD9-4C67-ABB2-C1D2F1FF3EE3}" type="slidenum">
              <a:rPr lang="da-DK"/>
              <a:pPr>
                <a:defRPr/>
              </a:pPr>
              <a:t>‹#›</a:t>
            </a:fld>
            <a:endParaRPr lang="en-US" dirty="0"/>
          </a:p>
        </p:txBody>
      </p:sp>
    </p:spTree>
    <p:extLst>
      <p:ext uri="{BB962C8B-B14F-4D97-AF65-F5344CB8AC3E}">
        <p14:creationId xmlns:p14="http://schemas.microsoft.com/office/powerpoint/2010/main" val="2407756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image and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12" name="Text Placeholder 10"/>
          <p:cNvSpPr>
            <a:spLocks noGrp="1"/>
          </p:cNvSpPr>
          <p:nvPr>
            <p:ph type="body" sz="quarter" idx="14"/>
          </p:nvPr>
        </p:nvSpPr>
        <p:spPr>
          <a:xfrm>
            <a:off x="6249388" y="3860800"/>
            <a:ext cx="5616575" cy="2305050"/>
          </a:xfrm>
          <a:solidFill>
            <a:schemeClr val="accent2"/>
          </a:solidFill>
        </p:spPr>
        <p:txBody>
          <a:bodyPr lIns="180000" tIns="108000" rIns="108000" bIns="108000"/>
          <a:lstStyle>
            <a:lvl1pPr>
              <a:defRPr sz="2400">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13" name="Text Placeholder 10"/>
          <p:cNvSpPr>
            <a:spLocks noGrp="1"/>
          </p:cNvSpPr>
          <p:nvPr>
            <p:ph type="body" sz="quarter" idx="13"/>
          </p:nvPr>
        </p:nvSpPr>
        <p:spPr>
          <a:xfrm>
            <a:off x="342000" y="3860800"/>
            <a:ext cx="5607203" cy="2305050"/>
          </a:xfrm>
          <a:solidFill>
            <a:schemeClr val="accent1"/>
          </a:solidFill>
        </p:spPr>
        <p:txBody>
          <a:bodyPr lIns="180000" tIns="108000" rIns="108000" bIns="108000"/>
          <a:lstStyle>
            <a:lvl1pPr>
              <a:defRPr sz="2400">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17" name="Picture Placeholder 16"/>
          <p:cNvSpPr>
            <a:spLocks noGrp="1"/>
          </p:cNvSpPr>
          <p:nvPr>
            <p:ph type="pic" sz="quarter" idx="15"/>
          </p:nvPr>
        </p:nvSpPr>
        <p:spPr>
          <a:xfrm>
            <a:off x="342000" y="1268413"/>
            <a:ext cx="5603730"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8" name="Picture Placeholder 16"/>
          <p:cNvSpPr>
            <a:spLocks noGrp="1"/>
          </p:cNvSpPr>
          <p:nvPr>
            <p:ph type="pic" sz="quarter" idx="16"/>
          </p:nvPr>
        </p:nvSpPr>
        <p:spPr>
          <a:xfrm>
            <a:off x="6258913" y="1276540"/>
            <a:ext cx="5607050"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0" name="Title 1"/>
          <p:cNvSpPr>
            <a:spLocks noGrp="1"/>
          </p:cNvSpPr>
          <p:nvPr>
            <p:ph type="title"/>
          </p:nvPr>
        </p:nvSpPr>
        <p:spPr>
          <a:xfrm>
            <a:off x="336000" y="260350"/>
            <a:ext cx="11521038" cy="855537"/>
          </a:xfrm>
        </p:spPr>
        <p:txBody>
          <a:bodyPr/>
          <a:lstStyle>
            <a:lvl1pPr>
              <a:defRPr>
                <a:latin typeface="+mn-lt"/>
              </a:defRPr>
            </a:lvl1pPr>
          </a:lstStyle>
          <a:p>
            <a:r>
              <a:rPr lang="en-US"/>
              <a:t>Click to edit Master title style</a:t>
            </a:r>
            <a:endParaRPr lang="da-DK" dirty="0"/>
          </a:p>
        </p:txBody>
      </p:sp>
    </p:spTree>
    <p:extLst>
      <p:ext uri="{BB962C8B-B14F-4D97-AF65-F5344CB8AC3E}">
        <p14:creationId xmlns:p14="http://schemas.microsoft.com/office/powerpoint/2010/main" val="3894190777"/>
      </p:ext>
    </p:extLst>
  </p:cSld>
  <p:clrMapOvr>
    <a:masterClrMapping/>
  </p:clrMapOvr>
  <p:extLst mod="1">
    <p:ext uri="{DCECCB84-F9BA-43D5-87BE-67443E8EF086}">
      <p15:sldGuideLst xmlns:p15="http://schemas.microsoft.com/office/powerpoint/2012/main">
        <p15:guide id="1"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lumn pics and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13" name="Text Placeholder 10"/>
          <p:cNvSpPr>
            <a:spLocks noGrp="1"/>
          </p:cNvSpPr>
          <p:nvPr>
            <p:ph type="body" sz="quarter" idx="13"/>
          </p:nvPr>
        </p:nvSpPr>
        <p:spPr>
          <a:xfrm>
            <a:off x="342000" y="3860800"/>
            <a:ext cx="3663380" cy="2305050"/>
          </a:xfrm>
          <a:solidFill>
            <a:schemeClr val="accent4"/>
          </a:solidFill>
        </p:spPr>
        <p:txBody>
          <a:bodyPr lIns="108000" tIns="108000" rIns="108000" bIns="108000"/>
          <a:lstStyle>
            <a:lvl1pPr>
              <a:defRPr sz="2400">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17" name="Picture Placeholder 16"/>
          <p:cNvSpPr>
            <a:spLocks noGrp="1"/>
          </p:cNvSpPr>
          <p:nvPr>
            <p:ph type="pic" sz="quarter" idx="15"/>
          </p:nvPr>
        </p:nvSpPr>
        <p:spPr>
          <a:xfrm>
            <a:off x="342000" y="1268413"/>
            <a:ext cx="3663280"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4" name="Text Placeholder 10"/>
          <p:cNvSpPr>
            <a:spLocks noGrp="1"/>
          </p:cNvSpPr>
          <p:nvPr>
            <p:ph type="body" sz="quarter" idx="16"/>
          </p:nvPr>
        </p:nvSpPr>
        <p:spPr>
          <a:xfrm>
            <a:off x="4268772" y="3860800"/>
            <a:ext cx="3663380" cy="2305050"/>
          </a:xfrm>
          <a:solidFill>
            <a:schemeClr val="accent2"/>
          </a:solidFill>
        </p:spPr>
        <p:txBody>
          <a:bodyPr lIns="108000" tIns="108000" rIns="108000" bIns="108000"/>
          <a:lstStyle>
            <a:lvl1pPr>
              <a:defRPr sz="2400">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15" name="Picture Placeholder 16"/>
          <p:cNvSpPr>
            <a:spLocks noGrp="1"/>
          </p:cNvSpPr>
          <p:nvPr>
            <p:ph type="pic" sz="quarter" idx="17"/>
          </p:nvPr>
        </p:nvSpPr>
        <p:spPr>
          <a:xfrm>
            <a:off x="4268924" y="1268413"/>
            <a:ext cx="3663280"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6" name="Text Placeholder 10"/>
          <p:cNvSpPr>
            <a:spLocks noGrp="1"/>
          </p:cNvSpPr>
          <p:nvPr>
            <p:ph type="body" sz="quarter" idx="18"/>
          </p:nvPr>
        </p:nvSpPr>
        <p:spPr>
          <a:xfrm>
            <a:off x="8193208" y="3860800"/>
            <a:ext cx="3663380" cy="2305050"/>
          </a:xfrm>
          <a:solidFill>
            <a:schemeClr val="accent1"/>
          </a:solidFill>
        </p:spPr>
        <p:txBody>
          <a:bodyPr lIns="108000" tIns="108000" rIns="108000" bIns="108000"/>
          <a:lstStyle>
            <a:lvl1pPr>
              <a:defRPr sz="2400">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19" name="Picture Placeholder 16"/>
          <p:cNvSpPr>
            <a:spLocks noGrp="1"/>
          </p:cNvSpPr>
          <p:nvPr>
            <p:ph type="pic" sz="quarter" idx="19"/>
          </p:nvPr>
        </p:nvSpPr>
        <p:spPr>
          <a:xfrm>
            <a:off x="8193360" y="1268413"/>
            <a:ext cx="3663280"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2" name="Title 1"/>
          <p:cNvSpPr>
            <a:spLocks noGrp="1"/>
          </p:cNvSpPr>
          <p:nvPr>
            <p:ph type="title"/>
          </p:nvPr>
        </p:nvSpPr>
        <p:spPr>
          <a:xfrm>
            <a:off x="336000" y="260350"/>
            <a:ext cx="11521038" cy="855537"/>
          </a:xfrm>
        </p:spPr>
        <p:txBody>
          <a:bodyPr/>
          <a:lstStyle>
            <a:lvl1pPr>
              <a:defRPr>
                <a:latin typeface="+mn-lt"/>
              </a:defRPr>
            </a:lvl1pPr>
          </a:lstStyle>
          <a:p>
            <a:r>
              <a:rPr lang="en-US"/>
              <a:t>Click to edit Master title style</a:t>
            </a:r>
            <a:endParaRPr lang="da-DK" dirty="0"/>
          </a:p>
        </p:txBody>
      </p:sp>
    </p:spTree>
    <p:extLst>
      <p:ext uri="{BB962C8B-B14F-4D97-AF65-F5344CB8AC3E}">
        <p14:creationId xmlns:p14="http://schemas.microsoft.com/office/powerpoint/2010/main" val="1281006630"/>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pics and one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13" name="Text Placeholder 10"/>
          <p:cNvSpPr>
            <a:spLocks noGrp="1"/>
          </p:cNvSpPr>
          <p:nvPr>
            <p:ph type="body" sz="quarter" idx="13"/>
          </p:nvPr>
        </p:nvSpPr>
        <p:spPr>
          <a:xfrm>
            <a:off x="342000" y="3860800"/>
            <a:ext cx="11511115" cy="2305050"/>
          </a:xfrm>
          <a:solidFill>
            <a:schemeClr val="accent4"/>
          </a:solidFill>
        </p:spPr>
        <p:txBody>
          <a:bodyPr lIns="180000" tIns="108000" rIns="108000" bIns="108000"/>
          <a:lstStyle>
            <a:lvl1pPr>
              <a:defRPr sz="2400">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17" name="Picture Placeholder 16"/>
          <p:cNvSpPr>
            <a:spLocks noGrp="1"/>
          </p:cNvSpPr>
          <p:nvPr>
            <p:ph type="pic" sz="quarter" idx="15"/>
          </p:nvPr>
        </p:nvSpPr>
        <p:spPr>
          <a:xfrm>
            <a:off x="342000" y="1268413"/>
            <a:ext cx="3663280"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5" name="Picture Placeholder 16"/>
          <p:cNvSpPr>
            <a:spLocks noGrp="1"/>
          </p:cNvSpPr>
          <p:nvPr>
            <p:ph type="pic" sz="quarter" idx="17"/>
          </p:nvPr>
        </p:nvSpPr>
        <p:spPr>
          <a:xfrm>
            <a:off x="4268924" y="1268413"/>
            <a:ext cx="3663280"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9" name="Picture Placeholder 16"/>
          <p:cNvSpPr>
            <a:spLocks noGrp="1"/>
          </p:cNvSpPr>
          <p:nvPr>
            <p:ph type="pic" sz="quarter" idx="19"/>
          </p:nvPr>
        </p:nvSpPr>
        <p:spPr>
          <a:xfrm>
            <a:off x="8193360" y="1268413"/>
            <a:ext cx="3663280"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1" name="Title 1"/>
          <p:cNvSpPr>
            <a:spLocks noGrp="1"/>
          </p:cNvSpPr>
          <p:nvPr>
            <p:ph type="title"/>
          </p:nvPr>
        </p:nvSpPr>
        <p:spPr>
          <a:xfrm>
            <a:off x="336000" y="260350"/>
            <a:ext cx="11521038" cy="855537"/>
          </a:xfrm>
        </p:spPr>
        <p:txBody>
          <a:bodyPr/>
          <a:lstStyle>
            <a:lvl1pPr>
              <a:defRPr>
                <a:latin typeface="+mn-lt"/>
              </a:defRPr>
            </a:lvl1pPr>
          </a:lstStyle>
          <a:p>
            <a:r>
              <a:rPr lang="en-US"/>
              <a:t>Click to edit Master title style</a:t>
            </a:r>
            <a:endParaRPr lang="da-DK" dirty="0"/>
          </a:p>
        </p:txBody>
      </p:sp>
    </p:spTree>
    <p:extLst>
      <p:ext uri="{BB962C8B-B14F-4D97-AF65-F5344CB8AC3E}">
        <p14:creationId xmlns:p14="http://schemas.microsoft.com/office/powerpoint/2010/main" val="1750554387"/>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pic and three text boxe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13" name="Text Placeholder 10"/>
          <p:cNvSpPr>
            <a:spLocks noGrp="1"/>
          </p:cNvSpPr>
          <p:nvPr>
            <p:ph type="body" sz="quarter" idx="13"/>
          </p:nvPr>
        </p:nvSpPr>
        <p:spPr>
          <a:xfrm>
            <a:off x="342000" y="3858124"/>
            <a:ext cx="3663380" cy="2305050"/>
          </a:xfrm>
          <a:solidFill>
            <a:schemeClr val="tx2"/>
          </a:solidFill>
        </p:spPr>
        <p:txBody>
          <a:bodyPr lIns="144000" tIns="108000" rIns="108000" bIns="108000"/>
          <a:lstStyle>
            <a:lvl1pPr>
              <a:defRPr sz="2400">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17" name="Picture Placeholder 16"/>
          <p:cNvSpPr>
            <a:spLocks noGrp="1"/>
          </p:cNvSpPr>
          <p:nvPr>
            <p:ph type="pic" sz="quarter" idx="15"/>
          </p:nvPr>
        </p:nvSpPr>
        <p:spPr>
          <a:xfrm>
            <a:off x="342000" y="1268413"/>
            <a:ext cx="11510963"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4" name="Text Placeholder 10"/>
          <p:cNvSpPr>
            <a:spLocks noGrp="1"/>
          </p:cNvSpPr>
          <p:nvPr>
            <p:ph type="body" sz="quarter" idx="16"/>
          </p:nvPr>
        </p:nvSpPr>
        <p:spPr>
          <a:xfrm>
            <a:off x="4268772" y="3860800"/>
            <a:ext cx="3663380" cy="2305050"/>
          </a:xfrm>
          <a:solidFill>
            <a:schemeClr val="accent1"/>
          </a:solidFill>
        </p:spPr>
        <p:txBody>
          <a:bodyPr lIns="144000" tIns="108000" rIns="108000" bIns="108000"/>
          <a:lstStyle>
            <a:lvl1pPr>
              <a:defRPr sz="2400">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16" name="Text Placeholder 10"/>
          <p:cNvSpPr>
            <a:spLocks noGrp="1"/>
          </p:cNvSpPr>
          <p:nvPr>
            <p:ph type="body" sz="quarter" idx="18"/>
          </p:nvPr>
        </p:nvSpPr>
        <p:spPr>
          <a:xfrm>
            <a:off x="8193208" y="3860800"/>
            <a:ext cx="3663380" cy="2305050"/>
          </a:xfrm>
          <a:solidFill>
            <a:schemeClr val="accent4"/>
          </a:solidFill>
        </p:spPr>
        <p:txBody>
          <a:bodyPr lIns="144000" tIns="108000" rIns="108000" bIns="108000"/>
          <a:lstStyle>
            <a:lvl1pPr>
              <a:defRPr sz="2400">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10" name="Title 1"/>
          <p:cNvSpPr>
            <a:spLocks noGrp="1"/>
          </p:cNvSpPr>
          <p:nvPr>
            <p:ph type="title"/>
          </p:nvPr>
        </p:nvSpPr>
        <p:spPr>
          <a:xfrm>
            <a:off x="336000" y="260350"/>
            <a:ext cx="11521038" cy="855537"/>
          </a:xfrm>
        </p:spPr>
        <p:txBody>
          <a:bodyPr/>
          <a:lstStyle>
            <a:lvl1pPr>
              <a:defRPr>
                <a:latin typeface="+mn-lt"/>
              </a:defRPr>
            </a:lvl1pPr>
          </a:lstStyle>
          <a:p>
            <a:r>
              <a:rPr lang="en-US"/>
              <a:t>Click to edit Master title style</a:t>
            </a:r>
            <a:endParaRPr lang="da-DK" dirty="0"/>
          </a:p>
        </p:txBody>
      </p:sp>
    </p:spTree>
    <p:extLst>
      <p:ext uri="{BB962C8B-B14F-4D97-AF65-F5344CB8AC3E}">
        <p14:creationId xmlns:p14="http://schemas.microsoft.com/office/powerpoint/2010/main" val="2653933463"/>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picture and one text box">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13" name="Text Placeholder 10"/>
          <p:cNvSpPr>
            <a:spLocks noGrp="1"/>
          </p:cNvSpPr>
          <p:nvPr>
            <p:ph type="body" sz="quarter" idx="13"/>
          </p:nvPr>
        </p:nvSpPr>
        <p:spPr>
          <a:xfrm>
            <a:off x="342000" y="3860800"/>
            <a:ext cx="11511114" cy="2305050"/>
          </a:xfrm>
          <a:solidFill>
            <a:schemeClr val="accent4"/>
          </a:solidFill>
        </p:spPr>
        <p:txBody>
          <a:bodyPr lIns="180000" tIns="108000" rIns="108000" bIns="108000"/>
          <a:lstStyle>
            <a:lvl1pPr>
              <a:defRPr sz="2400">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17" name="Picture Placeholder 16"/>
          <p:cNvSpPr>
            <a:spLocks noGrp="1"/>
          </p:cNvSpPr>
          <p:nvPr>
            <p:ph type="pic" sz="quarter" idx="15"/>
          </p:nvPr>
        </p:nvSpPr>
        <p:spPr>
          <a:xfrm>
            <a:off x="342000" y="1268413"/>
            <a:ext cx="11510963"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8" name="Title 1"/>
          <p:cNvSpPr>
            <a:spLocks noGrp="1"/>
          </p:cNvSpPr>
          <p:nvPr>
            <p:ph type="title"/>
          </p:nvPr>
        </p:nvSpPr>
        <p:spPr>
          <a:xfrm>
            <a:off x="336000" y="260350"/>
            <a:ext cx="11521038" cy="855537"/>
          </a:xfrm>
        </p:spPr>
        <p:txBody>
          <a:bodyPr/>
          <a:lstStyle>
            <a:lvl1pPr>
              <a:defRPr>
                <a:latin typeface="+mn-lt"/>
              </a:defRPr>
            </a:lvl1pPr>
          </a:lstStyle>
          <a:p>
            <a:r>
              <a:rPr lang="en-US"/>
              <a:t>Click to edit Master title style</a:t>
            </a:r>
            <a:endParaRPr lang="da-DK" dirty="0"/>
          </a:p>
        </p:txBody>
      </p:sp>
    </p:spTree>
    <p:extLst>
      <p:ext uri="{BB962C8B-B14F-4D97-AF65-F5344CB8AC3E}">
        <p14:creationId xmlns:p14="http://schemas.microsoft.com/office/powerpoint/2010/main" val="1751470229"/>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lenum questions - 3 boxe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13" name="Text Placeholder 10"/>
          <p:cNvSpPr>
            <a:spLocks noGrp="1"/>
          </p:cNvSpPr>
          <p:nvPr>
            <p:ph type="body" sz="quarter" idx="13"/>
          </p:nvPr>
        </p:nvSpPr>
        <p:spPr>
          <a:xfrm>
            <a:off x="342000" y="1277897"/>
            <a:ext cx="5040000" cy="1504800"/>
          </a:xfrm>
          <a:solidFill>
            <a:schemeClr val="accent2"/>
          </a:solidFill>
        </p:spPr>
        <p:txBody>
          <a:bodyPr/>
          <a:lstStyle>
            <a:lvl1pPr>
              <a:defRPr sz="2200">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8" name="Text Placeholder 10"/>
          <p:cNvSpPr>
            <a:spLocks noGrp="1"/>
          </p:cNvSpPr>
          <p:nvPr>
            <p:ph type="body" sz="quarter" idx="14"/>
          </p:nvPr>
        </p:nvSpPr>
        <p:spPr>
          <a:xfrm>
            <a:off x="3580687" y="2969200"/>
            <a:ext cx="5040000" cy="1504800"/>
          </a:xfrm>
          <a:solidFill>
            <a:schemeClr val="accent4"/>
          </a:solidFill>
        </p:spPr>
        <p:txBody>
          <a:bodyPr/>
          <a:lstStyle>
            <a:lvl1pPr>
              <a:defRPr sz="2200">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9" name="Text Placeholder 10"/>
          <p:cNvSpPr>
            <a:spLocks noGrp="1"/>
          </p:cNvSpPr>
          <p:nvPr>
            <p:ph type="body" sz="quarter" idx="15"/>
          </p:nvPr>
        </p:nvSpPr>
        <p:spPr>
          <a:xfrm>
            <a:off x="6815451" y="4660504"/>
            <a:ext cx="5040000" cy="1504800"/>
          </a:xfrm>
          <a:solidFill>
            <a:schemeClr val="accent1"/>
          </a:solidFill>
        </p:spPr>
        <p:txBody>
          <a:bodyPr/>
          <a:lstStyle>
            <a:lvl1pPr>
              <a:defRPr sz="2200">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10" name="Title 1"/>
          <p:cNvSpPr>
            <a:spLocks noGrp="1"/>
          </p:cNvSpPr>
          <p:nvPr>
            <p:ph type="title"/>
          </p:nvPr>
        </p:nvSpPr>
        <p:spPr>
          <a:xfrm>
            <a:off x="336000" y="260350"/>
            <a:ext cx="11521038" cy="855537"/>
          </a:xfrm>
        </p:spPr>
        <p:txBody>
          <a:bodyPr/>
          <a:lstStyle/>
          <a:p>
            <a:r>
              <a:rPr lang="en-US"/>
              <a:t>Click to edit Master title style</a:t>
            </a:r>
            <a:endParaRPr lang="da-DK" dirty="0"/>
          </a:p>
        </p:txBody>
      </p:sp>
    </p:spTree>
    <p:extLst>
      <p:ext uri="{BB962C8B-B14F-4D97-AF65-F5344CB8AC3E}">
        <p14:creationId xmlns:p14="http://schemas.microsoft.com/office/powerpoint/2010/main" val="2727463850"/>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quot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13" name="Text Placeholder 10"/>
          <p:cNvSpPr>
            <a:spLocks noGrp="1"/>
          </p:cNvSpPr>
          <p:nvPr>
            <p:ph type="body" sz="quarter" idx="13"/>
          </p:nvPr>
        </p:nvSpPr>
        <p:spPr>
          <a:xfrm>
            <a:off x="342000" y="1277896"/>
            <a:ext cx="11509527" cy="3789401"/>
          </a:xfrm>
          <a:solidFill>
            <a:schemeClr val="accent1"/>
          </a:solidFill>
        </p:spPr>
        <p:txBody>
          <a:bodyPr lIns="180000" tIns="108000" rIns="108000" bIns="108000"/>
          <a:lstStyle>
            <a:lvl1pPr>
              <a:defRPr sz="2800">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9" name="Text Placeholder 10"/>
          <p:cNvSpPr>
            <a:spLocks noGrp="1"/>
          </p:cNvSpPr>
          <p:nvPr>
            <p:ph type="body" sz="quarter" idx="15"/>
          </p:nvPr>
        </p:nvSpPr>
        <p:spPr>
          <a:xfrm>
            <a:off x="342000" y="5301208"/>
            <a:ext cx="11509527" cy="864096"/>
          </a:xfrm>
          <a:solidFill>
            <a:schemeClr val="accent4"/>
          </a:solidFill>
        </p:spPr>
        <p:txBody>
          <a:bodyPr lIns="144000" tIns="72000" rIns="72000" bIns="72000"/>
          <a:lstStyle>
            <a:lvl1pPr>
              <a:defRPr sz="2400">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8" name="Title 1"/>
          <p:cNvSpPr>
            <a:spLocks noGrp="1"/>
          </p:cNvSpPr>
          <p:nvPr>
            <p:ph type="title"/>
          </p:nvPr>
        </p:nvSpPr>
        <p:spPr>
          <a:xfrm>
            <a:off x="336000" y="260350"/>
            <a:ext cx="11521038" cy="855537"/>
          </a:xfrm>
        </p:spPr>
        <p:txBody>
          <a:bodyPr/>
          <a:lstStyle>
            <a:lvl1pPr>
              <a:defRPr>
                <a:latin typeface="+mn-lt"/>
              </a:defRPr>
            </a:lvl1pPr>
          </a:lstStyle>
          <a:p>
            <a:r>
              <a:rPr lang="en-US"/>
              <a:t>Click to edit Master title style</a:t>
            </a:r>
            <a:endParaRPr lang="da-DK" dirty="0"/>
          </a:p>
        </p:txBody>
      </p:sp>
    </p:spTree>
    <p:extLst>
      <p:ext uri="{BB962C8B-B14F-4D97-AF65-F5344CB8AC3E}">
        <p14:creationId xmlns:p14="http://schemas.microsoft.com/office/powerpoint/2010/main" val="1429586729"/>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342000" y="1271444"/>
            <a:ext cx="11521678" cy="4894406"/>
          </a:xfrm>
          <a:prstGeom prst="rect">
            <a:avLst/>
          </a:prstGeom>
          <a:noFill/>
          <a:ln w="9525">
            <a:noFill/>
            <a:miter lim="800000"/>
            <a:headEnd/>
            <a:tailEnd/>
          </a:ln>
        </p:spPr>
        <p:txBody>
          <a:bodyPr vert="horz" wrap="square" lIns="50800" tIns="50400" rIns="50400" bIns="50400" numCol="1" anchor="t" anchorCtr="0" compatLnSpc="1">
            <a:prstTxWarp prst="textNoShape">
              <a:avLst/>
            </a:prstTxWarp>
          </a:bodyPr>
          <a:lstStyle/>
          <a:p>
            <a:pPr lvl="0"/>
            <a:endParaRPr lang="en-US" noProof="0" dirty="0"/>
          </a:p>
        </p:txBody>
      </p:sp>
      <p:sp>
        <p:nvSpPr>
          <p:cNvPr id="4" name="Date Placeholder 3"/>
          <p:cNvSpPr>
            <a:spLocks noGrp="1"/>
          </p:cNvSpPr>
          <p:nvPr>
            <p:ph type="dt" sz="half" idx="2"/>
          </p:nvPr>
        </p:nvSpPr>
        <p:spPr bwMode="auto">
          <a:xfrm>
            <a:off x="10162118" y="6534151"/>
            <a:ext cx="1693333" cy="1825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a:defRPr sz="900">
                <a:solidFill>
                  <a:srgbClr val="898989"/>
                </a:solidFill>
                <a:latin typeface="Verdana" panose="020B0604030504040204" pitchFamily="34" charset="0"/>
                <a:ea typeface="Verdana" panose="020B0604030504040204" pitchFamily="34" charset="0"/>
                <a:cs typeface="Verdana" panose="020B0604030504040204" pitchFamily="34" charset="0"/>
              </a:defRPr>
            </a:lvl1pPr>
          </a:lstStyle>
          <a:p>
            <a:fld id="{38AF6AC0-A584-4699-A38E-B7D230F9D472}" type="datetime6">
              <a:rPr lang="da-DK" smtClean="0"/>
              <a:pPr/>
              <a:t>25.1.2019</a:t>
            </a:fld>
            <a:endParaRPr lang="da-DK" dirty="0"/>
          </a:p>
        </p:txBody>
      </p:sp>
      <p:sp>
        <p:nvSpPr>
          <p:cNvPr id="5" name="Footer Placeholder 4"/>
          <p:cNvSpPr>
            <a:spLocks noGrp="1"/>
          </p:cNvSpPr>
          <p:nvPr>
            <p:ph type="ftr" sz="quarter" idx="3"/>
          </p:nvPr>
        </p:nvSpPr>
        <p:spPr>
          <a:xfrm>
            <a:off x="2736851" y="6399214"/>
            <a:ext cx="6720416" cy="103187"/>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898989"/>
                </a:solidFill>
                <a:latin typeface="Verdana" panose="020B0604030504040204" pitchFamily="34" charset="0"/>
                <a:ea typeface="Verdana" panose="020B0604030504040204" pitchFamily="34" charset="0"/>
                <a:cs typeface="Verdana" panose="020B0604030504040204" pitchFamily="34" charset="0"/>
              </a:defRPr>
            </a:lvl1pPr>
          </a:lstStyle>
          <a:p>
            <a:endParaRPr lang="da-DK" dirty="0"/>
          </a:p>
        </p:txBody>
      </p:sp>
      <p:sp>
        <p:nvSpPr>
          <p:cNvPr id="6" name="Slide Number Placeholder 5"/>
          <p:cNvSpPr>
            <a:spLocks noGrp="1"/>
          </p:cNvSpPr>
          <p:nvPr>
            <p:ph type="sldNum" sz="quarter" idx="4"/>
          </p:nvPr>
        </p:nvSpPr>
        <p:spPr bwMode="auto">
          <a:xfrm>
            <a:off x="10498667" y="6397625"/>
            <a:ext cx="1358900" cy="127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a:defRPr sz="900">
                <a:solidFill>
                  <a:srgbClr val="898989"/>
                </a:solidFill>
                <a:latin typeface="Georgia" pitchFamily="18" charset="0"/>
              </a:defRPr>
            </a:lvl1pPr>
          </a:lstStyle>
          <a:p>
            <a:r>
              <a:rPr lang="da-DK" dirty="0">
                <a:latin typeface="Verdana" panose="020B0604030504040204" pitchFamily="34" charset="0"/>
                <a:ea typeface="Verdana" panose="020B0604030504040204" pitchFamily="34" charset="0"/>
                <a:cs typeface="Verdana" panose="020B0604030504040204" pitchFamily="34" charset="0"/>
              </a:rPr>
              <a:t>Slide</a:t>
            </a:r>
            <a:r>
              <a:rPr lang="da-DK" dirty="0"/>
              <a:t> </a:t>
            </a:r>
            <a:fld id="{8A58E4B7-0C53-4D1B-89B3-DED3806AF999}" type="slidenum">
              <a:rPr lang="da-DK" smtClean="0"/>
              <a:pPr/>
              <a:t>‹#›</a:t>
            </a:fld>
            <a:endParaRPr lang="da-DK" dirty="0"/>
          </a:p>
        </p:txBody>
      </p:sp>
      <p:cxnSp>
        <p:nvCxnSpPr>
          <p:cNvPr id="7" name="Straight Connector 6"/>
          <p:cNvCxnSpPr/>
          <p:nvPr/>
        </p:nvCxnSpPr>
        <p:spPr>
          <a:xfrm flipV="1">
            <a:off x="335360" y="6310313"/>
            <a:ext cx="11520000" cy="1"/>
          </a:xfrm>
          <a:prstGeom prst="line">
            <a:avLst/>
          </a:prstGeom>
          <a:ln w="3175" cap="flat" cmpd="sng" algn="ctr">
            <a:solidFill>
              <a:schemeClr val="tx1">
                <a:lumMod val="85000"/>
                <a:lumOff val="15000"/>
                <a:alpha val="31000"/>
              </a:schemeClr>
            </a:solidFill>
            <a:prstDash val="solid"/>
            <a:round/>
            <a:headEnd type="none" w="med" len="med"/>
            <a:tailEnd type="none" w="med" len="med"/>
          </a:ln>
        </p:spPr>
        <p:style>
          <a:lnRef idx="1">
            <a:schemeClr val="accent5"/>
          </a:lnRef>
          <a:fillRef idx="0">
            <a:schemeClr val="accent5"/>
          </a:fillRef>
          <a:effectRef idx="0">
            <a:schemeClr val="accent5"/>
          </a:effectRef>
          <a:fontRef idx="minor">
            <a:schemeClr val="tx1"/>
          </a:fontRef>
        </p:style>
      </p:cxnSp>
      <p:pic>
        <p:nvPicPr>
          <p:cNvPr id="12" name="Picture 11"/>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507576" y="6409745"/>
            <a:ext cx="1530775" cy="187607"/>
          </a:xfrm>
          <a:prstGeom prst="rect">
            <a:avLst/>
          </a:prstGeom>
        </p:spPr>
      </p:pic>
      <p:sp>
        <p:nvSpPr>
          <p:cNvPr id="10" name="Title Placeholder 1"/>
          <p:cNvSpPr>
            <a:spLocks noGrp="1"/>
          </p:cNvSpPr>
          <p:nvPr>
            <p:ph type="title"/>
          </p:nvPr>
        </p:nvSpPr>
        <p:spPr bwMode="auto">
          <a:xfrm>
            <a:off x="336000" y="260350"/>
            <a:ext cx="11521038" cy="8555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noProof="0" dirty="0"/>
              <a:t>Click to edit Master title style</a:t>
            </a:r>
            <a:endParaRPr lang="da-DK" noProof="0" dirty="0"/>
          </a:p>
        </p:txBody>
      </p:sp>
    </p:spTree>
  </p:cSld>
  <p:clrMap bg1="lt1" tx1="dk1" bg2="lt2" tx2="dk2" accent1="accent1" accent2="accent2" accent3="accent3" accent4="accent4" accent5="accent5" accent6="accent6" hlink="hlink" folHlink="folHlink"/>
  <p:sldLayoutIdLst>
    <p:sldLayoutId id="2147483662" r:id="rId1"/>
    <p:sldLayoutId id="2147483664" r:id="rId2"/>
    <p:sldLayoutId id="2147483663" r:id="rId3"/>
    <p:sldLayoutId id="2147483672" r:id="rId4"/>
    <p:sldLayoutId id="2147483675" r:id="rId5"/>
    <p:sldLayoutId id="2147483681" r:id="rId6"/>
    <p:sldLayoutId id="2147483673" r:id="rId7"/>
    <p:sldLayoutId id="2147483676" r:id="rId8"/>
    <p:sldLayoutId id="2147483677" r:id="rId9"/>
    <p:sldLayoutId id="2147483678" r:id="rId10"/>
    <p:sldLayoutId id="2147483680" r:id="rId11"/>
    <p:sldLayoutId id="2147483674" r:id="rId12"/>
    <p:sldLayoutId id="2147483679" r:id="rId13"/>
    <p:sldLayoutId id="2147483682" r:id="rId14"/>
    <p:sldLayoutId id="2147483684" r:id="rId15"/>
    <p:sldLayoutId id="2147483683" r:id="rId16"/>
    <p:sldLayoutId id="2147483685" r:id="rId17"/>
    <p:sldLayoutId id="2147483686" r:id="rId18"/>
    <p:sldLayoutId id="2147483687" r:id="rId19"/>
    <p:sldLayoutId id="2147483688" r:id="rId20"/>
    <p:sldLayoutId id="2147483689" r:id="rId21"/>
  </p:sldLayoutIdLst>
  <p:hf hdr="0" ftr="0"/>
  <p:txStyles>
    <p:titleStyle>
      <a:lvl1pPr algn="l" defTabSz="457200" rtl="0" eaLnBrk="1" fontAlgn="base" hangingPunct="1">
        <a:spcBef>
          <a:spcPct val="0"/>
        </a:spcBef>
        <a:spcAft>
          <a:spcPct val="0"/>
        </a:spcAft>
        <a:defRPr sz="2800" kern="1200" cap="all" baseline="0">
          <a:solidFill>
            <a:schemeClr val="accent2"/>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2400">
          <a:solidFill>
            <a:schemeClr val="tx2"/>
          </a:solidFill>
          <a:latin typeface="Gotham Light" pitchFamily="50" charset="0"/>
        </a:defRPr>
      </a:lvl2pPr>
      <a:lvl3pPr algn="l" defTabSz="457200" rtl="0" eaLnBrk="1" fontAlgn="base" hangingPunct="1">
        <a:spcBef>
          <a:spcPct val="0"/>
        </a:spcBef>
        <a:spcAft>
          <a:spcPct val="0"/>
        </a:spcAft>
        <a:defRPr sz="2400">
          <a:solidFill>
            <a:schemeClr val="tx2"/>
          </a:solidFill>
          <a:latin typeface="Gotham Light" pitchFamily="50" charset="0"/>
        </a:defRPr>
      </a:lvl3pPr>
      <a:lvl4pPr algn="l" defTabSz="457200" rtl="0" eaLnBrk="1" fontAlgn="base" hangingPunct="1">
        <a:spcBef>
          <a:spcPct val="0"/>
        </a:spcBef>
        <a:spcAft>
          <a:spcPct val="0"/>
        </a:spcAft>
        <a:defRPr sz="2400">
          <a:solidFill>
            <a:schemeClr val="tx2"/>
          </a:solidFill>
          <a:latin typeface="Gotham Light" pitchFamily="50" charset="0"/>
        </a:defRPr>
      </a:lvl4pPr>
      <a:lvl5pPr algn="l" defTabSz="457200" rtl="0" eaLnBrk="1" fontAlgn="base" hangingPunct="1">
        <a:spcBef>
          <a:spcPct val="0"/>
        </a:spcBef>
        <a:spcAft>
          <a:spcPct val="0"/>
        </a:spcAft>
        <a:defRPr sz="2400">
          <a:solidFill>
            <a:schemeClr val="tx2"/>
          </a:solidFill>
          <a:latin typeface="Gotham Light" pitchFamily="50" charset="0"/>
        </a:defRPr>
      </a:lvl5pPr>
      <a:lvl6pPr marL="457200" algn="l" defTabSz="457200" rtl="0" eaLnBrk="1" fontAlgn="base" hangingPunct="1">
        <a:spcBef>
          <a:spcPct val="0"/>
        </a:spcBef>
        <a:spcAft>
          <a:spcPct val="0"/>
        </a:spcAft>
        <a:defRPr sz="2400">
          <a:solidFill>
            <a:schemeClr val="tx2"/>
          </a:solidFill>
          <a:latin typeface="Gotham Light" pitchFamily="50" charset="0"/>
        </a:defRPr>
      </a:lvl6pPr>
      <a:lvl7pPr marL="914400" algn="l" defTabSz="457200" rtl="0" eaLnBrk="1" fontAlgn="base" hangingPunct="1">
        <a:spcBef>
          <a:spcPct val="0"/>
        </a:spcBef>
        <a:spcAft>
          <a:spcPct val="0"/>
        </a:spcAft>
        <a:defRPr sz="2400">
          <a:solidFill>
            <a:schemeClr val="tx2"/>
          </a:solidFill>
          <a:latin typeface="Gotham Light" pitchFamily="50" charset="0"/>
        </a:defRPr>
      </a:lvl7pPr>
      <a:lvl8pPr marL="1371600" algn="l" defTabSz="457200" rtl="0" eaLnBrk="1" fontAlgn="base" hangingPunct="1">
        <a:spcBef>
          <a:spcPct val="0"/>
        </a:spcBef>
        <a:spcAft>
          <a:spcPct val="0"/>
        </a:spcAft>
        <a:defRPr sz="2400">
          <a:solidFill>
            <a:schemeClr val="tx2"/>
          </a:solidFill>
          <a:latin typeface="Gotham Light" pitchFamily="50" charset="0"/>
        </a:defRPr>
      </a:lvl8pPr>
      <a:lvl9pPr marL="1828800" algn="l" defTabSz="457200" rtl="0" eaLnBrk="1" fontAlgn="base" hangingPunct="1">
        <a:spcBef>
          <a:spcPct val="0"/>
        </a:spcBef>
        <a:spcAft>
          <a:spcPct val="0"/>
        </a:spcAft>
        <a:defRPr sz="2400">
          <a:solidFill>
            <a:schemeClr val="tx2"/>
          </a:solidFill>
          <a:latin typeface="Gotham Light" pitchFamily="50" charset="0"/>
        </a:defRPr>
      </a:lvl9pPr>
    </p:titleStyle>
    <p:bodyStyle>
      <a:lvl1pPr algn="l" defTabSz="457200" rtl="0" eaLnBrk="1" fontAlgn="base" hangingPunct="1">
        <a:spcBef>
          <a:spcPct val="20000"/>
        </a:spcBef>
        <a:spcAft>
          <a:spcPct val="0"/>
        </a:spcAft>
        <a:buFont typeface="Arial" charset="0"/>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588" algn="l" defTabSz="457200" rtl="0" eaLnBrk="1" fontAlgn="base" hangingPunct="1">
        <a:spcBef>
          <a:spcPct val="20000"/>
        </a:spcBef>
        <a:spcAft>
          <a:spcPct val="0"/>
        </a:spcAft>
        <a:buFont typeface="Arial" charset="0"/>
        <a:defRPr sz="2000" kern="1200">
          <a:solidFill>
            <a:schemeClr val="tx1"/>
          </a:solidFill>
          <a:latin typeface="Georgia" pitchFamily="18" charset="0"/>
          <a:ea typeface="+mn-ea"/>
          <a:cs typeface="+mn-cs"/>
        </a:defRPr>
      </a:lvl2pPr>
      <a:lvl3pPr marL="276225" indent="-276225" algn="l" defTabSz="457200" rtl="0" eaLnBrk="1" fontAlgn="base" hangingPunct="1">
        <a:lnSpc>
          <a:spcPct val="100000"/>
        </a:lnSpc>
        <a:spcBef>
          <a:spcPts val="1600"/>
        </a:spcBef>
        <a:spcAft>
          <a:spcPct val="0"/>
        </a:spcAft>
        <a:buFont typeface="Arial" pitchFamily="34" charset="0"/>
        <a:buChar char="•"/>
        <a:defRPr sz="2000" kern="1200">
          <a:solidFill>
            <a:schemeClr val="tx1"/>
          </a:solidFill>
          <a:latin typeface="Georgia" pitchFamily="18" charset="0"/>
          <a:ea typeface="+mn-ea"/>
          <a:cs typeface="+mn-cs"/>
        </a:defRPr>
      </a:lvl3pPr>
      <a:lvl4pPr marL="269875" indent="0" algn="l" defTabSz="457200" rtl="0" eaLnBrk="1" fontAlgn="base" hangingPunct="1">
        <a:lnSpc>
          <a:spcPct val="100000"/>
        </a:lnSpc>
        <a:spcBef>
          <a:spcPts val="1600"/>
        </a:spcBef>
        <a:spcAft>
          <a:spcPct val="0"/>
        </a:spcAft>
        <a:buFont typeface="Wingdings" pitchFamily="2" charset="2"/>
        <a:buNone/>
        <a:tabLst/>
        <a:defRPr sz="2000" kern="1200">
          <a:solidFill>
            <a:schemeClr val="tx1"/>
          </a:solidFill>
          <a:latin typeface="Georgia" pitchFamily="18" charset="0"/>
          <a:ea typeface="+mn-ea"/>
          <a:cs typeface="+mn-cs"/>
        </a:defRPr>
      </a:lvl4pPr>
      <a:lvl5pPr marL="561600" indent="-277200" algn="l" defTabSz="457200" rtl="0" eaLnBrk="1" fontAlgn="base" hangingPunct="1">
        <a:lnSpc>
          <a:spcPct val="100000"/>
        </a:lnSpc>
        <a:spcBef>
          <a:spcPts val="1600"/>
        </a:spcBef>
        <a:spcAft>
          <a:spcPct val="0"/>
        </a:spcAft>
        <a:buFont typeface="Arial" pitchFamily="34" charset="0"/>
        <a:buChar char="•"/>
        <a:defRPr sz="2000" kern="1200">
          <a:solidFill>
            <a:schemeClr val="tx1"/>
          </a:solidFill>
          <a:latin typeface="Georgia"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4" userDrawn="1">
          <p15:clr>
            <a:srgbClr val="F26B43"/>
          </p15:clr>
        </p15:guide>
        <p15:guide id="3" orient="horz" pos="709" userDrawn="1">
          <p15:clr>
            <a:srgbClr val="F26B43"/>
          </p15:clr>
        </p15:guide>
        <p15:guide id="4" orient="horz" pos="3884" userDrawn="1">
          <p15:clr>
            <a:srgbClr val="F26B43"/>
          </p15:clr>
        </p15:guide>
        <p15:guide id="5" orient="horz" pos="799" userDrawn="1">
          <p15:clr>
            <a:srgbClr val="F26B43"/>
          </p15:clr>
        </p15:guide>
        <p15:guide id="6" pos="211" userDrawn="1">
          <p15:clr>
            <a:srgbClr val="F26B43"/>
          </p15:clr>
        </p15:guide>
        <p15:guide id="7" pos="746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s://ida-institute.adobeconnect.com/_a865922107/p4kiwdu5djs/?launcher=false&amp;fcsContent=true&amp;pbMode=normal"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fontAlgn="auto">
              <a:spcAft>
                <a:spcPts val="0"/>
              </a:spcAft>
              <a:defRPr/>
            </a:pPr>
            <a:r>
              <a:rPr lang="en-GB" dirty="0">
                <a:cs typeface="Arial" pitchFamily="34" charset="0"/>
              </a:rPr>
              <a:t>Sue Ann Erdman </a:t>
            </a:r>
            <a:r>
              <a:rPr lang="da-DK" dirty="0"/>
              <a:t>MA, CCC-A </a:t>
            </a:r>
            <a:r>
              <a:rPr lang="en-GB" dirty="0">
                <a:cs typeface="Arial" pitchFamily="34" charset="0"/>
              </a:rPr>
              <a:t>and </a:t>
            </a:r>
          </a:p>
          <a:p>
            <a:pPr fontAlgn="auto">
              <a:spcAft>
                <a:spcPts val="0"/>
              </a:spcAft>
              <a:defRPr/>
            </a:pPr>
            <a:r>
              <a:rPr lang="en-GB" dirty="0">
                <a:cs typeface="Arial" pitchFamily="34" charset="0"/>
              </a:rPr>
              <a:t>Deborah von Hapsburg, Ph.D.</a:t>
            </a:r>
          </a:p>
          <a:p>
            <a:endParaRPr lang="en-US" dirty="0"/>
          </a:p>
        </p:txBody>
      </p:sp>
      <p:sp>
        <p:nvSpPr>
          <p:cNvPr id="3" name="Title 2"/>
          <p:cNvSpPr>
            <a:spLocks noGrp="1"/>
          </p:cNvSpPr>
          <p:nvPr>
            <p:ph type="title"/>
          </p:nvPr>
        </p:nvSpPr>
        <p:spPr/>
        <p:txBody>
          <a:bodyPr/>
          <a:lstStyle/>
          <a:p>
            <a:r>
              <a:rPr lang="en-GB" dirty="0">
                <a:latin typeface="Verdana" panose="020B0604030504040204" pitchFamily="34" charset="0"/>
              </a:rPr>
              <a:t>Person-Centered Practice	</a:t>
            </a:r>
            <a:endParaRPr lang="en-US" dirty="0"/>
          </a:p>
        </p:txBody>
      </p:sp>
    </p:spTree>
    <p:extLst>
      <p:ext uri="{BB962C8B-B14F-4D97-AF65-F5344CB8AC3E}">
        <p14:creationId xmlns:p14="http://schemas.microsoft.com/office/powerpoint/2010/main" val="595414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B27DF-26E6-4F42-B291-08907460460B}"/>
              </a:ext>
            </a:extLst>
          </p:cNvPr>
          <p:cNvSpPr>
            <a:spLocks noGrp="1"/>
          </p:cNvSpPr>
          <p:nvPr>
            <p:ph type="title"/>
          </p:nvPr>
        </p:nvSpPr>
        <p:spPr/>
        <p:txBody>
          <a:bodyPr/>
          <a:lstStyle/>
          <a:p>
            <a:r>
              <a:rPr lang="en-US" dirty="0"/>
              <a:t>The Two Models (Erdman, </a:t>
            </a:r>
            <a:r>
              <a:rPr lang="en-US" dirty="0" err="1"/>
              <a:t>Wark</a:t>
            </a:r>
            <a:r>
              <a:rPr lang="en-US" dirty="0"/>
              <a:t>, &amp; Montano, 1994)</a:t>
            </a:r>
          </a:p>
        </p:txBody>
      </p:sp>
      <p:sp>
        <p:nvSpPr>
          <p:cNvPr id="3" name="Date Placeholder 2">
            <a:extLst>
              <a:ext uri="{FF2B5EF4-FFF2-40B4-BE49-F238E27FC236}">
                <a16:creationId xmlns:a16="http://schemas.microsoft.com/office/drawing/2014/main" id="{52A1D36D-7E61-44CC-BFA2-C4ADC19B5C15}"/>
              </a:ext>
            </a:extLst>
          </p:cNvPr>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4" name="Slide Number Placeholder 3">
            <a:extLst>
              <a:ext uri="{FF2B5EF4-FFF2-40B4-BE49-F238E27FC236}">
                <a16:creationId xmlns:a16="http://schemas.microsoft.com/office/drawing/2014/main" id="{C5CDFB45-A87B-4DF6-8913-63C8D30753A7}"/>
              </a:ext>
            </a:extLst>
          </p:cNvPr>
          <p:cNvSpPr>
            <a:spLocks noGrp="1"/>
          </p:cNvSpPr>
          <p:nvPr>
            <p:ph type="sldNum" sz="quarter" idx="12"/>
          </p:nvPr>
        </p:nvSpPr>
        <p:spPr/>
        <p:txBody>
          <a:bodyPr/>
          <a:lstStyle/>
          <a:p>
            <a:r>
              <a:rPr lang="da-DK" noProof="0"/>
              <a:t>Slide </a:t>
            </a:r>
            <a:fld id="{8A58E4B7-0C53-4D1B-89B3-DED3806AF999}" type="slidenum">
              <a:rPr lang="da-DK" noProof="0" smtClean="0"/>
              <a:pPr/>
              <a:t>10</a:t>
            </a:fld>
            <a:endParaRPr lang="da-DK" noProof="0"/>
          </a:p>
        </p:txBody>
      </p:sp>
      <p:sp>
        <p:nvSpPr>
          <p:cNvPr id="5" name="Text Placeholder 4">
            <a:extLst>
              <a:ext uri="{FF2B5EF4-FFF2-40B4-BE49-F238E27FC236}">
                <a16:creationId xmlns:a16="http://schemas.microsoft.com/office/drawing/2014/main" id="{377AF04A-5268-4980-8BB0-0DC8D7DCF520}"/>
              </a:ext>
            </a:extLst>
          </p:cNvPr>
          <p:cNvSpPr>
            <a:spLocks noGrp="1"/>
          </p:cNvSpPr>
          <p:nvPr>
            <p:ph type="body" sz="quarter" idx="13"/>
          </p:nvPr>
        </p:nvSpPr>
        <p:spPr>
          <a:xfrm>
            <a:off x="336550" y="1364400"/>
            <a:ext cx="5615434" cy="4823866"/>
          </a:xfrm>
          <a:solidFill>
            <a:schemeClr val="accent4"/>
          </a:solidFill>
        </p:spPr>
        <p:txBody>
          <a:bodyPr anchor="t"/>
          <a:lstStyle/>
          <a:p>
            <a:pPr marL="0" indent="0">
              <a:lnSpc>
                <a:spcPct val="150000"/>
              </a:lnSpc>
              <a:buNone/>
            </a:pPr>
            <a:r>
              <a:rPr lang="en-US" dirty="0"/>
              <a:t>Medical Model</a:t>
            </a:r>
          </a:p>
          <a:p>
            <a:r>
              <a:rPr lang="en-US" sz="2000" dirty="0"/>
              <a:t>Disease/impairment focused</a:t>
            </a:r>
          </a:p>
          <a:p>
            <a:r>
              <a:rPr lang="en-US" sz="2000" dirty="0"/>
              <a:t>Top-down communication</a:t>
            </a:r>
          </a:p>
          <a:p>
            <a:r>
              <a:rPr lang="en-US" sz="2000" dirty="0"/>
              <a:t>Authoritarian</a:t>
            </a:r>
          </a:p>
          <a:p>
            <a:r>
              <a:rPr lang="en-US" sz="2000" dirty="0"/>
              <a:t>Clinician diagnoses</a:t>
            </a:r>
          </a:p>
          <a:p>
            <a:r>
              <a:rPr lang="en-US" sz="2000" dirty="0"/>
              <a:t>Clinician does something to clients</a:t>
            </a:r>
          </a:p>
          <a:p>
            <a:r>
              <a:rPr lang="en-US" sz="2000" dirty="0"/>
              <a:t>Clinician knows what's best, sets treatment goals</a:t>
            </a:r>
          </a:p>
          <a:p>
            <a:r>
              <a:rPr lang="en-US" sz="2000" dirty="0"/>
              <a:t>May be necessary for acute conditions or in emergency situations</a:t>
            </a:r>
          </a:p>
          <a:p>
            <a:r>
              <a:rPr lang="en-US" sz="2000" dirty="0"/>
              <a:t>Curative</a:t>
            </a:r>
          </a:p>
          <a:p>
            <a:pPr>
              <a:buNone/>
            </a:pPr>
            <a:endParaRPr lang="en-US" sz="2000" dirty="0"/>
          </a:p>
        </p:txBody>
      </p:sp>
      <p:sp>
        <p:nvSpPr>
          <p:cNvPr id="6" name="Text Placeholder 5">
            <a:extLst>
              <a:ext uri="{FF2B5EF4-FFF2-40B4-BE49-F238E27FC236}">
                <a16:creationId xmlns:a16="http://schemas.microsoft.com/office/drawing/2014/main" id="{DE81FCA5-5E83-4BFB-9942-1411F4CB559C}"/>
              </a:ext>
            </a:extLst>
          </p:cNvPr>
          <p:cNvSpPr>
            <a:spLocks noGrp="1"/>
          </p:cNvSpPr>
          <p:nvPr>
            <p:ph type="body" sz="quarter" idx="14"/>
          </p:nvPr>
        </p:nvSpPr>
        <p:spPr>
          <a:solidFill>
            <a:schemeClr val="accent3"/>
          </a:solidFill>
        </p:spPr>
        <p:txBody>
          <a:bodyPr/>
          <a:lstStyle/>
          <a:p>
            <a:pPr marL="0" indent="0">
              <a:lnSpc>
                <a:spcPct val="150000"/>
              </a:lnSpc>
              <a:buNone/>
            </a:pPr>
            <a:r>
              <a:rPr lang="en-US" dirty="0"/>
              <a:t>Biopsychosocial Model</a:t>
            </a:r>
          </a:p>
          <a:p>
            <a:pPr marL="355600" indent="-355600">
              <a:buFont typeface="Arial"/>
              <a:buChar char="•"/>
              <a:tabLst>
                <a:tab pos="368300" algn="l"/>
              </a:tabLst>
            </a:pPr>
            <a:r>
              <a:rPr lang="en-US" sz="2000" dirty="0">
                <a:cs typeface="Arial"/>
              </a:rPr>
              <a:t>Person focused</a:t>
            </a:r>
          </a:p>
          <a:p>
            <a:pPr marL="355600" indent="-355600">
              <a:spcBef>
                <a:spcPts val="320"/>
              </a:spcBef>
              <a:buFont typeface="Arial"/>
              <a:buChar char="•"/>
              <a:tabLst>
                <a:tab pos="368300" algn="l"/>
              </a:tabLst>
            </a:pPr>
            <a:r>
              <a:rPr lang="en-US" sz="2000" dirty="0">
                <a:cs typeface="Arial"/>
              </a:rPr>
              <a:t>Horizontal communication</a:t>
            </a:r>
          </a:p>
          <a:p>
            <a:pPr marL="355600" indent="-355600">
              <a:spcBef>
                <a:spcPts val="320"/>
              </a:spcBef>
              <a:buFont typeface="Arial"/>
              <a:buChar char="•"/>
              <a:tabLst>
                <a:tab pos="368300" algn="l"/>
              </a:tabLst>
            </a:pPr>
            <a:r>
              <a:rPr lang="en-US" sz="2000" dirty="0">
                <a:cs typeface="Arial"/>
              </a:rPr>
              <a:t>Interactive, facilitative</a:t>
            </a:r>
          </a:p>
          <a:p>
            <a:pPr marL="355600" indent="-355600">
              <a:spcBef>
                <a:spcPts val="420"/>
              </a:spcBef>
              <a:buFont typeface="Arial"/>
              <a:buChar char="•"/>
              <a:tabLst>
                <a:tab pos="368300" algn="l"/>
              </a:tabLst>
            </a:pPr>
            <a:r>
              <a:rPr lang="en-US" sz="2000" dirty="0">
                <a:cs typeface="Arial"/>
              </a:rPr>
              <a:t>Patient identifies problems</a:t>
            </a:r>
          </a:p>
          <a:p>
            <a:pPr marL="355600" marR="472440" indent="-355600">
              <a:spcBef>
                <a:spcPts val="570"/>
              </a:spcBef>
              <a:buFont typeface="Arial"/>
              <a:buChar char="•"/>
              <a:tabLst>
                <a:tab pos="368300" algn="l"/>
              </a:tabLst>
            </a:pPr>
            <a:r>
              <a:rPr lang="en-US" sz="2000" dirty="0">
                <a:cs typeface="Arial"/>
              </a:rPr>
              <a:t>Clinician does something with clients</a:t>
            </a:r>
          </a:p>
          <a:p>
            <a:pPr marL="355600" marR="165100" indent="-355600">
              <a:spcBef>
                <a:spcPts val="400"/>
              </a:spcBef>
              <a:buFont typeface="Arial"/>
              <a:buChar char="•"/>
              <a:tabLst>
                <a:tab pos="368300" algn="l"/>
              </a:tabLst>
            </a:pPr>
            <a:r>
              <a:rPr lang="en-US" sz="2000" dirty="0">
                <a:cs typeface="Arial"/>
              </a:rPr>
              <a:t>Patient's perceptions/needs determine goals, strategies</a:t>
            </a:r>
          </a:p>
          <a:p>
            <a:pPr marL="355600" marR="5080" indent="-355600">
              <a:spcBef>
                <a:spcPts val="580"/>
              </a:spcBef>
              <a:buFont typeface="Arial"/>
              <a:buChar char="•"/>
              <a:tabLst>
                <a:tab pos="368300" algn="l"/>
              </a:tabLst>
            </a:pPr>
            <a:r>
              <a:rPr lang="en-US" sz="2000" dirty="0">
                <a:cs typeface="Arial"/>
              </a:rPr>
              <a:t>For chronic conditions requiring adherence and self-management</a:t>
            </a:r>
          </a:p>
          <a:p>
            <a:pPr marL="355600" marR="5080" indent="-355600">
              <a:spcBef>
                <a:spcPts val="580"/>
              </a:spcBef>
              <a:buFont typeface="Arial"/>
              <a:buChar char="•"/>
              <a:tabLst>
                <a:tab pos="368300" algn="l"/>
              </a:tabLst>
            </a:pPr>
            <a:r>
              <a:rPr lang="en-US" sz="2000" dirty="0">
                <a:cs typeface="Arial"/>
              </a:rPr>
              <a:t>Empowering, self-actualizing</a:t>
            </a:r>
          </a:p>
          <a:p>
            <a:pPr marL="355600" indent="-355600">
              <a:buNone/>
            </a:pPr>
            <a:endParaRPr lang="en-US" sz="2000" dirty="0"/>
          </a:p>
        </p:txBody>
      </p:sp>
    </p:spTree>
    <p:extLst>
      <p:ext uri="{BB962C8B-B14F-4D97-AF65-F5344CB8AC3E}">
        <p14:creationId xmlns:p14="http://schemas.microsoft.com/office/powerpoint/2010/main" val="395600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C12235-947D-4B21-92C6-C8545C0D7446}"/>
              </a:ext>
            </a:extLst>
          </p:cNvPr>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3" name="Slide Number Placeholder 2">
            <a:extLst>
              <a:ext uri="{FF2B5EF4-FFF2-40B4-BE49-F238E27FC236}">
                <a16:creationId xmlns:a16="http://schemas.microsoft.com/office/drawing/2014/main" id="{98698CDC-890F-41CE-BFF2-ED88733E62F0}"/>
              </a:ext>
            </a:extLst>
          </p:cNvPr>
          <p:cNvSpPr>
            <a:spLocks noGrp="1"/>
          </p:cNvSpPr>
          <p:nvPr>
            <p:ph type="sldNum" sz="quarter" idx="12"/>
          </p:nvPr>
        </p:nvSpPr>
        <p:spPr/>
        <p:txBody>
          <a:bodyPr/>
          <a:lstStyle/>
          <a:p>
            <a:r>
              <a:rPr lang="da-DK" noProof="0"/>
              <a:t>Slide </a:t>
            </a:r>
            <a:fld id="{8A58E4B7-0C53-4D1B-89B3-DED3806AF999}" type="slidenum">
              <a:rPr lang="da-DK" noProof="0" smtClean="0"/>
              <a:pPr/>
              <a:t>11</a:t>
            </a:fld>
            <a:endParaRPr lang="da-DK" noProof="0"/>
          </a:p>
        </p:txBody>
      </p:sp>
      <p:sp>
        <p:nvSpPr>
          <p:cNvPr id="4" name="Text Placeholder 3">
            <a:extLst>
              <a:ext uri="{FF2B5EF4-FFF2-40B4-BE49-F238E27FC236}">
                <a16:creationId xmlns:a16="http://schemas.microsoft.com/office/drawing/2014/main" id="{9BA684BC-B239-401B-AD6B-80EA921BDC3A}"/>
              </a:ext>
            </a:extLst>
          </p:cNvPr>
          <p:cNvSpPr>
            <a:spLocks noGrp="1"/>
          </p:cNvSpPr>
          <p:nvPr>
            <p:ph type="body" sz="quarter" idx="16"/>
          </p:nvPr>
        </p:nvSpPr>
        <p:spPr>
          <a:xfrm>
            <a:off x="342000" y="1268413"/>
            <a:ext cx="7698216" cy="4897437"/>
          </a:xfrm>
          <a:solidFill>
            <a:schemeClr val="accent6"/>
          </a:solidFill>
        </p:spPr>
        <p:txBody>
          <a:bodyPr/>
          <a:lstStyle/>
          <a:p>
            <a:r>
              <a:rPr lang="en-US" sz="2800" dirty="0"/>
              <a:t>Warmth, empathy, trust, respect, genuineness, and unconditional positive regard: </a:t>
            </a:r>
          </a:p>
          <a:p>
            <a:pPr marL="457200" indent="-457200">
              <a:buFont typeface="Arial"/>
              <a:buChar char="•"/>
            </a:pPr>
            <a:r>
              <a:rPr lang="en-US" sz="2800" dirty="0"/>
              <a:t>Define the therapeutic relationship</a:t>
            </a:r>
          </a:p>
          <a:p>
            <a:pPr marL="457200" indent="-457200">
              <a:buFont typeface="Arial"/>
              <a:buChar char="•"/>
            </a:pPr>
            <a:r>
              <a:rPr lang="en-US" sz="2800" dirty="0"/>
              <a:t>Are more salient than any other variables in the treatment process</a:t>
            </a:r>
          </a:p>
          <a:p>
            <a:pPr marL="457200" indent="-457200">
              <a:buFont typeface="Arial"/>
              <a:buChar char="•"/>
            </a:pPr>
            <a:endParaRPr lang="en-US" sz="3200" dirty="0"/>
          </a:p>
          <a:p>
            <a:pPr marL="457200" indent="-457200">
              <a:buFont typeface="Arial"/>
              <a:buChar char="•"/>
            </a:pPr>
            <a:endParaRPr lang="en-US" sz="3200" dirty="0"/>
          </a:p>
          <a:p>
            <a:pPr marL="457200" indent="-457200">
              <a:buFont typeface="Arial"/>
              <a:buChar char="•"/>
            </a:pPr>
            <a:endParaRPr lang="en-US" sz="3200" dirty="0"/>
          </a:p>
          <a:p>
            <a:endParaRPr lang="en-US" sz="3200" dirty="0"/>
          </a:p>
        </p:txBody>
      </p:sp>
      <p:sp>
        <p:nvSpPr>
          <p:cNvPr id="7" name="Title 6">
            <a:extLst>
              <a:ext uri="{FF2B5EF4-FFF2-40B4-BE49-F238E27FC236}">
                <a16:creationId xmlns:a16="http://schemas.microsoft.com/office/drawing/2014/main" id="{70CFFA17-AA10-4F1F-88AB-3BF5A6228074}"/>
              </a:ext>
            </a:extLst>
          </p:cNvPr>
          <p:cNvSpPr>
            <a:spLocks noGrp="1"/>
          </p:cNvSpPr>
          <p:nvPr>
            <p:ph type="title"/>
          </p:nvPr>
        </p:nvSpPr>
        <p:spPr/>
        <p:txBody>
          <a:bodyPr/>
          <a:lstStyle/>
          <a:p>
            <a:r>
              <a:rPr lang="en-US" dirty="0"/>
              <a:t>Client Person Centered Therapy</a:t>
            </a:r>
          </a:p>
        </p:txBody>
      </p:sp>
      <p:pic>
        <p:nvPicPr>
          <p:cNvPr id="11" name="Content Placeholder 2">
            <a:extLst>
              <a:ext uri="{FF2B5EF4-FFF2-40B4-BE49-F238E27FC236}">
                <a16:creationId xmlns:a16="http://schemas.microsoft.com/office/drawing/2014/main" id="{48474A7D-752C-443D-9F27-BB4AB68F1C84}"/>
              </a:ext>
            </a:extLst>
          </p:cNvPr>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t="3292" b="3292"/>
          <a:stretch>
            <a:fillRect/>
          </a:stretch>
        </p:blipFill>
        <p:spPr>
          <a:xfrm>
            <a:off x="8193088" y="1268413"/>
            <a:ext cx="3663950" cy="4897437"/>
          </a:xfrm>
          <a:prstGeom prst="rect">
            <a:avLst/>
          </a:prstGeom>
          <a:blipFill>
            <a:blip r:embed="rId3" cstate="print"/>
            <a:stretch>
              <a:fillRect/>
            </a:stretch>
          </a:blipFill>
        </p:spPr>
      </p:pic>
    </p:spTree>
    <p:extLst>
      <p:ext uri="{BB962C8B-B14F-4D97-AF65-F5344CB8AC3E}">
        <p14:creationId xmlns:p14="http://schemas.microsoft.com/office/powerpoint/2010/main" val="1387571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3" name="Slide Number Placeholder 2"/>
          <p:cNvSpPr>
            <a:spLocks noGrp="1"/>
          </p:cNvSpPr>
          <p:nvPr>
            <p:ph type="sldNum" sz="quarter" idx="12"/>
          </p:nvPr>
        </p:nvSpPr>
        <p:spPr/>
        <p:txBody>
          <a:bodyPr/>
          <a:lstStyle/>
          <a:p>
            <a:r>
              <a:rPr lang="da-DK" noProof="0"/>
              <a:t>Slide </a:t>
            </a:r>
            <a:fld id="{8A58E4B7-0C53-4D1B-89B3-DED3806AF999}" type="slidenum">
              <a:rPr lang="da-DK" noProof="0" smtClean="0"/>
              <a:pPr/>
              <a:t>12</a:t>
            </a:fld>
            <a:endParaRPr lang="da-DK" noProof="0"/>
          </a:p>
        </p:txBody>
      </p:sp>
      <p:sp>
        <p:nvSpPr>
          <p:cNvPr id="4" name="Text Placeholder 3"/>
          <p:cNvSpPr>
            <a:spLocks noGrp="1"/>
          </p:cNvSpPr>
          <p:nvPr>
            <p:ph type="body" sz="quarter" idx="13"/>
          </p:nvPr>
        </p:nvSpPr>
        <p:spPr>
          <a:xfrm>
            <a:off x="341999" y="1277897"/>
            <a:ext cx="11513451" cy="1504800"/>
          </a:xfrm>
        </p:spPr>
        <p:txBody>
          <a:bodyPr anchor="t"/>
          <a:lstStyle/>
          <a:p>
            <a:pPr marR="217804">
              <a:lnSpc>
                <a:spcPct val="106400"/>
              </a:lnSpc>
              <a:tabLst>
                <a:tab pos="360363" algn="l"/>
              </a:tabLst>
            </a:pPr>
            <a:r>
              <a:rPr lang="en-US" sz="2400" dirty="0">
                <a:cs typeface="Georgia"/>
              </a:rPr>
              <a:t>Patients’</a:t>
            </a:r>
            <a:r>
              <a:rPr lang="en-US" sz="2400" spc="-254" dirty="0">
                <a:cs typeface="Georgia"/>
              </a:rPr>
              <a:t> </a:t>
            </a:r>
            <a:r>
              <a:rPr lang="en-US" sz="2400" spc="10" dirty="0">
                <a:cs typeface="Georgia"/>
              </a:rPr>
              <a:t>r</a:t>
            </a:r>
            <a:r>
              <a:rPr lang="en-US" sz="2400" spc="90" dirty="0">
                <a:cs typeface="Georgia"/>
              </a:rPr>
              <a:t>e</a:t>
            </a:r>
            <a:r>
              <a:rPr lang="en-US" sz="2400" spc="70" dirty="0">
                <a:cs typeface="Georgia"/>
              </a:rPr>
              <a:t>l</a:t>
            </a:r>
            <a:r>
              <a:rPr lang="en-US" sz="2400" spc="35" dirty="0">
                <a:cs typeface="Georgia"/>
              </a:rPr>
              <a:t>at</a:t>
            </a:r>
            <a:r>
              <a:rPr lang="en-US" sz="2400" spc="15" dirty="0">
                <a:cs typeface="Georgia"/>
              </a:rPr>
              <a:t>i</a:t>
            </a:r>
            <a:r>
              <a:rPr lang="en-US" sz="2400" spc="50" dirty="0">
                <a:cs typeface="Georgia"/>
              </a:rPr>
              <a:t>onsh</a:t>
            </a:r>
            <a:r>
              <a:rPr lang="en-US" sz="2400" spc="75" dirty="0">
                <a:cs typeface="Georgia"/>
              </a:rPr>
              <a:t>i</a:t>
            </a:r>
            <a:r>
              <a:rPr lang="en-US" sz="2400" spc="270" dirty="0">
                <a:cs typeface="Georgia"/>
              </a:rPr>
              <a:t>p</a:t>
            </a:r>
            <a:r>
              <a:rPr lang="en-US" sz="2400" spc="-235" dirty="0">
                <a:cs typeface="Georgia"/>
              </a:rPr>
              <a:t> </a:t>
            </a:r>
            <a:r>
              <a:rPr lang="en-US" sz="2400" spc="80" dirty="0">
                <a:cs typeface="Georgia"/>
              </a:rPr>
              <a:t>w</a:t>
            </a:r>
            <a:r>
              <a:rPr lang="en-US" sz="2400" spc="-5" dirty="0">
                <a:cs typeface="Georgia"/>
              </a:rPr>
              <a:t>i</a:t>
            </a:r>
            <a:r>
              <a:rPr lang="en-US" sz="2400" spc="105" dirty="0">
                <a:cs typeface="Georgia"/>
              </a:rPr>
              <a:t>th</a:t>
            </a:r>
            <a:r>
              <a:rPr lang="en-US" sz="2400" spc="-50" dirty="0">
                <a:cs typeface="Georgia"/>
              </a:rPr>
              <a:t> </a:t>
            </a:r>
            <a:r>
              <a:rPr lang="en-US" sz="2400" spc="15" dirty="0">
                <a:cs typeface="Georgia"/>
              </a:rPr>
              <a:t>their</a:t>
            </a:r>
            <a:r>
              <a:rPr lang="en-US" sz="2400" spc="240" dirty="0">
                <a:cs typeface="Georgia"/>
              </a:rPr>
              <a:t> </a:t>
            </a:r>
            <a:r>
              <a:rPr lang="en-US" sz="2400" spc="-15" dirty="0">
                <a:cs typeface="Georgia"/>
              </a:rPr>
              <a:t>p</a:t>
            </a:r>
            <a:r>
              <a:rPr lang="en-US" sz="2400" spc="75" dirty="0">
                <a:cs typeface="Georgia"/>
              </a:rPr>
              <a:t>rov</a:t>
            </a:r>
            <a:r>
              <a:rPr lang="en-US" sz="2400" spc="-20" dirty="0">
                <a:cs typeface="Georgia"/>
              </a:rPr>
              <a:t>i</a:t>
            </a:r>
            <a:r>
              <a:rPr lang="en-US" sz="2400" spc="55" dirty="0">
                <a:cs typeface="Georgia"/>
              </a:rPr>
              <a:t>der</a:t>
            </a:r>
            <a:r>
              <a:rPr lang="en-US" sz="2400" spc="80" dirty="0">
                <a:cs typeface="Georgia"/>
              </a:rPr>
              <a:t> </a:t>
            </a:r>
            <a:r>
              <a:rPr lang="en-US" sz="2400" spc="-30" dirty="0">
                <a:cs typeface="Georgia"/>
              </a:rPr>
              <a:t>i</a:t>
            </a:r>
            <a:r>
              <a:rPr lang="en-US" sz="2400" spc="80" dirty="0">
                <a:cs typeface="Georgia"/>
              </a:rPr>
              <a:t>s</a:t>
            </a:r>
            <a:r>
              <a:rPr lang="en-US" sz="2400" spc="-15" dirty="0">
                <a:cs typeface="Georgia"/>
              </a:rPr>
              <a:t> </a:t>
            </a:r>
            <a:r>
              <a:rPr lang="en-US" sz="2400" spc="30" dirty="0">
                <a:cs typeface="Georgia"/>
              </a:rPr>
              <a:t>often</a:t>
            </a:r>
            <a:r>
              <a:rPr lang="en-US" sz="2400" spc="114" dirty="0">
                <a:cs typeface="Georgia"/>
              </a:rPr>
              <a:t> </a:t>
            </a:r>
            <a:r>
              <a:rPr lang="en-US" sz="2400" spc="30" dirty="0">
                <a:cs typeface="Georgia"/>
              </a:rPr>
              <a:t>t</a:t>
            </a:r>
            <a:r>
              <a:rPr lang="en-US" sz="2400" spc="90" dirty="0">
                <a:cs typeface="Georgia"/>
              </a:rPr>
              <a:t>h</a:t>
            </a:r>
            <a:r>
              <a:rPr lang="en-US" sz="2400" spc="65" dirty="0">
                <a:cs typeface="Georgia"/>
              </a:rPr>
              <a:t>e</a:t>
            </a:r>
            <a:r>
              <a:rPr lang="en-US" sz="2400" spc="-30" dirty="0">
                <a:cs typeface="Georgia"/>
              </a:rPr>
              <a:t> </a:t>
            </a:r>
            <a:r>
              <a:rPr lang="en-US" sz="2400" spc="60" dirty="0">
                <a:cs typeface="Georgia"/>
              </a:rPr>
              <a:t>most</a:t>
            </a:r>
            <a:r>
              <a:rPr lang="en-US" sz="2400" spc="30" dirty="0">
                <a:cs typeface="Georgia"/>
              </a:rPr>
              <a:t> </a:t>
            </a:r>
            <a:r>
              <a:rPr lang="en-US" sz="2400" spc="20" dirty="0">
                <a:cs typeface="Georgia"/>
              </a:rPr>
              <a:t>ther</a:t>
            </a:r>
            <a:r>
              <a:rPr lang="en-US" sz="2400" spc="210" dirty="0">
                <a:cs typeface="Georgia"/>
              </a:rPr>
              <a:t>a</a:t>
            </a:r>
            <a:r>
              <a:rPr lang="en-US" sz="2400" spc="85" dirty="0">
                <a:cs typeface="Georgia"/>
              </a:rPr>
              <a:t>p</a:t>
            </a:r>
            <a:r>
              <a:rPr lang="en-US" sz="2400" spc="40" dirty="0">
                <a:cs typeface="Georgia"/>
              </a:rPr>
              <a:t>eut</a:t>
            </a:r>
            <a:r>
              <a:rPr lang="en-US" sz="2400" spc="35" dirty="0">
                <a:cs typeface="Georgia"/>
              </a:rPr>
              <a:t>i</a:t>
            </a:r>
            <a:r>
              <a:rPr lang="en-US" sz="2400" spc="20" dirty="0">
                <a:cs typeface="Georgia"/>
              </a:rPr>
              <a:t>c</a:t>
            </a:r>
            <a:r>
              <a:rPr lang="en-US" sz="2400" spc="-55" dirty="0">
                <a:cs typeface="Georgia"/>
              </a:rPr>
              <a:t> </a:t>
            </a:r>
            <a:r>
              <a:rPr lang="en-US" sz="2400" spc="45" dirty="0">
                <a:cs typeface="Georgia"/>
              </a:rPr>
              <a:t>aspect</a:t>
            </a:r>
            <a:r>
              <a:rPr lang="en-US" sz="2400" spc="80" dirty="0">
                <a:cs typeface="Georgia"/>
              </a:rPr>
              <a:t> </a:t>
            </a:r>
            <a:r>
              <a:rPr lang="en-US" sz="2400" spc="90" dirty="0">
                <a:cs typeface="Georgia"/>
              </a:rPr>
              <a:t>o</a:t>
            </a:r>
            <a:r>
              <a:rPr lang="en-US" sz="2400" spc="-35" dirty="0">
                <a:cs typeface="Georgia"/>
              </a:rPr>
              <a:t>f</a:t>
            </a:r>
            <a:r>
              <a:rPr lang="en-US" sz="2400" spc="20" dirty="0">
                <a:cs typeface="Georgia"/>
              </a:rPr>
              <a:t> </a:t>
            </a:r>
            <a:r>
              <a:rPr lang="en-US" sz="2400" spc="130" dirty="0">
                <a:cs typeface="Georgia"/>
              </a:rPr>
              <a:t>t</a:t>
            </a:r>
            <a:r>
              <a:rPr lang="en-US" sz="2400" spc="-10" dirty="0">
                <a:cs typeface="Georgia"/>
              </a:rPr>
              <a:t>h</a:t>
            </a:r>
            <a:r>
              <a:rPr lang="en-US" sz="2400" spc="180" dirty="0">
                <a:cs typeface="Georgia"/>
              </a:rPr>
              <a:t>e</a:t>
            </a:r>
            <a:r>
              <a:rPr lang="en-US" sz="2400" spc="-45" dirty="0">
                <a:cs typeface="Georgia"/>
              </a:rPr>
              <a:t> </a:t>
            </a:r>
            <a:r>
              <a:rPr lang="en-US" sz="2400" spc="90" dirty="0">
                <a:cs typeface="Georgia"/>
              </a:rPr>
              <a:t>h</a:t>
            </a:r>
            <a:r>
              <a:rPr lang="en-US" sz="2400" spc="10" dirty="0">
                <a:cs typeface="Georgia"/>
              </a:rPr>
              <a:t>e</a:t>
            </a:r>
            <a:r>
              <a:rPr lang="en-US" sz="2400" spc="170" dirty="0">
                <a:cs typeface="Georgia"/>
              </a:rPr>
              <a:t>a</a:t>
            </a:r>
            <a:r>
              <a:rPr lang="en-US" sz="2400" spc="-130" dirty="0">
                <a:cs typeface="Georgia"/>
              </a:rPr>
              <a:t>l</a:t>
            </a:r>
            <a:r>
              <a:rPr lang="en-US" sz="2400" spc="130" dirty="0">
                <a:cs typeface="Georgia"/>
              </a:rPr>
              <a:t>t</a:t>
            </a:r>
            <a:r>
              <a:rPr lang="en-US" sz="2400" spc="114" dirty="0">
                <a:cs typeface="Georgia"/>
              </a:rPr>
              <a:t>h</a:t>
            </a:r>
            <a:r>
              <a:rPr lang="en-US" sz="2400" spc="-80" dirty="0">
                <a:cs typeface="Georgia"/>
              </a:rPr>
              <a:t> </a:t>
            </a:r>
            <a:r>
              <a:rPr lang="en-US" sz="2400" spc="55" dirty="0">
                <a:cs typeface="Georgia"/>
              </a:rPr>
              <a:t>care</a:t>
            </a:r>
            <a:r>
              <a:rPr lang="en-US" sz="2400" spc="45" dirty="0">
                <a:cs typeface="Georgia"/>
              </a:rPr>
              <a:t> </a:t>
            </a:r>
            <a:r>
              <a:rPr lang="en-US" sz="2400" spc="100" dirty="0">
                <a:cs typeface="Georgia"/>
              </a:rPr>
              <a:t>e</a:t>
            </a:r>
            <a:r>
              <a:rPr lang="en-US" sz="2400" spc="75" dirty="0">
                <a:cs typeface="Georgia"/>
              </a:rPr>
              <a:t>n</a:t>
            </a:r>
            <a:r>
              <a:rPr lang="en-US" sz="2400" spc="35" dirty="0">
                <a:cs typeface="Georgia"/>
              </a:rPr>
              <a:t>cou</a:t>
            </a:r>
            <a:r>
              <a:rPr lang="en-US" sz="2400" spc="-15" dirty="0">
                <a:cs typeface="Georgia"/>
              </a:rPr>
              <a:t>n</a:t>
            </a:r>
            <a:r>
              <a:rPr lang="en-US" sz="2400" spc="130" dirty="0">
                <a:cs typeface="Georgia"/>
              </a:rPr>
              <a:t>t</a:t>
            </a:r>
            <a:r>
              <a:rPr lang="en-US" sz="2400" spc="60" dirty="0">
                <a:cs typeface="Georgia"/>
              </a:rPr>
              <a:t>er.</a:t>
            </a:r>
            <a:r>
              <a:rPr lang="en-US" sz="2400" spc="30" dirty="0">
                <a:cs typeface="Georgia"/>
              </a:rPr>
              <a:t> 	</a:t>
            </a:r>
          </a:p>
          <a:p>
            <a:pPr marR="217804" algn="r">
              <a:lnSpc>
                <a:spcPct val="106400"/>
              </a:lnSpc>
              <a:tabLst>
                <a:tab pos="360363" algn="l"/>
              </a:tabLst>
            </a:pPr>
            <a:r>
              <a:rPr lang="en-US" sz="2000" spc="35" dirty="0">
                <a:cs typeface="Georgia"/>
              </a:rPr>
              <a:t>(</a:t>
            </a:r>
            <a:r>
              <a:rPr lang="en-US" sz="2000" spc="45" dirty="0" err="1">
                <a:cs typeface="Georgia"/>
              </a:rPr>
              <a:t>Tres</a:t>
            </a:r>
            <a:r>
              <a:rPr lang="en-US" sz="2000" spc="120" dirty="0" err="1">
                <a:cs typeface="Georgia"/>
              </a:rPr>
              <a:t>o</a:t>
            </a:r>
            <a:r>
              <a:rPr lang="en-US" sz="2000" spc="70" dirty="0" err="1">
                <a:cs typeface="Georgia"/>
              </a:rPr>
              <a:t>l</a:t>
            </a:r>
            <a:r>
              <a:rPr lang="en-US" sz="2000" spc="45" dirty="0" err="1">
                <a:cs typeface="Georgia"/>
              </a:rPr>
              <a:t>ini</a:t>
            </a:r>
            <a:r>
              <a:rPr lang="en-US" sz="2000" spc="45" dirty="0">
                <a:cs typeface="Georgia"/>
              </a:rPr>
              <a:t> &amp;</a:t>
            </a:r>
            <a:r>
              <a:rPr lang="en-US" sz="2000" spc="114" dirty="0">
                <a:cs typeface="Georgia"/>
              </a:rPr>
              <a:t> </a:t>
            </a:r>
            <a:r>
              <a:rPr lang="en-US" sz="2000" spc="15" dirty="0">
                <a:cs typeface="Georgia"/>
              </a:rPr>
              <a:t>P</a:t>
            </a:r>
            <a:r>
              <a:rPr lang="en-US" sz="2000" spc="-110" dirty="0">
                <a:cs typeface="Georgia"/>
              </a:rPr>
              <a:t>e</a:t>
            </a:r>
            <a:r>
              <a:rPr lang="en-US" sz="2000" spc="100" dirty="0">
                <a:cs typeface="Georgia"/>
              </a:rPr>
              <a:t>w</a:t>
            </a:r>
            <a:r>
              <a:rPr lang="en-US" sz="2000" spc="210" dirty="0">
                <a:cs typeface="Georgia"/>
              </a:rPr>
              <a:t>-</a:t>
            </a:r>
            <a:r>
              <a:rPr lang="en-US" sz="2000" spc="-50" dirty="0">
                <a:cs typeface="Georgia"/>
              </a:rPr>
              <a:t>F</a:t>
            </a:r>
            <a:r>
              <a:rPr lang="en-US" sz="2000" spc="-10" dirty="0">
                <a:cs typeface="Georgia"/>
              </a:rPr>
              <a:t>e</a:t>
            </a:r>
            <a:r>
              <a:rPr lang="en-US" sz="2000" spc="60" dirty="0">
                <a:cs typeface="Georgia"/>
              </a:rPr>
              <a:t>tz</a:t>
            </a:r>
            <a:r>
              <a:rPr lang="en-US" sz="2000" spc="100" dirty="0">
                <a:cs typeface="Georgia"/>
              </a:rPr>
              <a:t>e</a:t>
            </a:r>
            <a:r>
              <a:rPr lang="en-US" sz="2000" spc="145" dirty="0">
                <a:cs typeface="Georgia"/>
              </a:rPr>
              <a:t>r</a:t>
            </a:r>
            <a:r>
              <a:rPr lang="en-US" sz="2000" spc="-185" dirty="0">
                <a:cs typeface="Georgia"/>
              </a:rPr>
              <a:t> </a:t>
            </a:r>
            <a:r>
              <a:rPr lang="en-US" sz="2000" spc="145" dirty="0">
                <a:cs typeface="Georgia"/>
              </a:rPr>
              <a:t>T</a:t>
            </a:r>
            <a:r>
              <a:rPr lang="en-US" sz="2000" spc="60" dirty="0">
                <a:cs typeface="Georgia"/>
              </a:rPr>
              <a:t>ask</a:t>
            </a:r>
            <a:r>
              <a:rPr lang="en-US" sz="2000" spc="105" dirty="0">
                <a:cs typeface="Georgia"/>
              </a:rPr>
              <a:t> </a:t>
            </a:r>
            <a:r>
              <a:rPr lang="en-US" sz="2000" spc="-50" dirty="0">
                <a:cs typeface="Georgia"/>
              </a:rPr>
              <a:t>F</a:t>
            </a:r>
            <a:r>
              <a:rPr lang="en-US" sz="2000" spc="190" dirty="0">
                <a:cs typeface="Georgia"/>
              </a:rPr>
              <a:t>o</a:t>
            </a:r>
            <a:r>
              <a:rPr lang="en-US" sz="2000" spc="-85" dirty="0">
                <a:cs typeface="Georgia"/>
              </a:rPr>
              <a:t>r</a:t>
            </a:r>
            <a:r>
              <a:rPr lang="en-US" sz="2000" spc="60" dirty="0">
                <a:cs typeface="Georgia"/>
              </a:rPr>
              <a:t>ce,</a:t>
            </a:r>
            <a:r>
              <a:rPr lang="en-US" sz="2000" spc="190" dirty="0">
                <a:cs typeface="Georgia"/>
              </a:rPr>
              <a:t> </a:t>
            </a:r>
            <a:r>
              <a:rPr lang="en-US" sz="2000" spc="-114" dirty="0">
                <a:cs typeface="Georgia"/>
              </a:rPr>
              <a:t>1</a:t>
            </a:r>
            <a:r>
              <a:rPr lang="en-US" sz="2000" spc="-10" dirty="0">
                <a:cs typeface="Georgia"/>
              </a:rPr>
              <a:t>9</a:t>
            </a:r>
            <a:r>
              <a:rPr lang="en-US" sz="2000" spc="90" dirty="0">
                <a:cs typeface="Georgia"/>
              </a:rPr>
              <a:t>94</a:t>
            </a:r>
            <a:r>
              <a:rPr lang="en-US" sz="2000" spc="215" dirty="0">
                <a:cs typeface="Georgia"/>
              </a:rPr>
              <a:t>)</a:t>
            </a:r>
            <a:endParaRPr lang="en-US" sz="2000" dirty="0">
              <a:cs typeface="Georgia"/>
            </a:endParaRPr>
          </a:p>
          <a:p>
            <a:endParaRPr lang="da-DK" sz="2400" dirty="0"/>
          </a:p>
        </p:txBody>
      </p:sp>
      <p:sp>
        <p:nvSpPr>
          <p:cNvPr id="5" name="Text Placeholder 4"/>
          <p:cNvSpPr>
            <a:spLocks noGrp="1"/>
          </p:cNvSpPr>
          <p:nvPr>
            <p:ph type="body" sz="quarter" idx="14"/>
          </p:nvPr>
        </p:nvSpPr>
        <p:spPr>
          <a:xfrm>
            <a:off x="336000" y="2969200"/>
            <a:ext cx="11519449" cy="1504800"/>
          </a:xfrm>
        </p:spPr>
        <p:txBody>
          <a:bodyPr anchor="t"/>
          <a:lstStyle/>
          <a:p>
            <a:r>
              <a:rPr lang="en-US" sz="2400" spc="135" dirty="0">
                <a:cs typeface="Georgia"/>
              </a:rPr>
              <a:t>R</a:t>
            </a:r>
            <a:r>
              <a:rPr lang="en-US" sz="2400" spc="-45" dirty="0">
                <a:cs typeface="Georgia"/>
              </a:rPr>
              <a:t>e</a:t>
            </a:r>
            <a:r>
              <a:rPr lang="en-US" sz="2400" spc="70" dirty="0">
                <a:cs typeface="Georgia"/>
              </a:rPr>
              <a:t>l</a:t>
            </a:r>
            <a:r>
              <a:rPr lang="en-US" sz="2400" spc="35" dirty="0">
                <a:cs typeface="Georgia"/>
              </a:rPr>
              <a:t>at</a:t>
            </a:r>
            <a:r>
              <a:rPr lang="en-US" sz="2400" spc="15" dirty="0">
                <a:cs typeface="Georgia"/>
              </a:rPr>
              <a:t>i</a:t>
            </a:r>
            <a:r>
              <a:rPr lang="en-US" sz="2400" spc="35" dirty="0">
                <a:cs typeface="Georgia"/>
              </a:rPr>
              <a:t>ons</a:t>
            </a:r>
            <a:r>
              <a:rPr lang="en-US" sz="2400" spc="185" dirty="0">
                <a:cs typeface="Georgia"/>
              </a:rPr>
              <a:t>h</a:t>
            </a:r>
            <a:r>
              <a:rPr lang="en-US" sz="2400" spc="-30" dirty="0">
                <a:cs typeface="Georgia"/>
              </a:rPr>
              <a:t>i</a:t>
            </a:r>
            <a:r>
              <a:rPr lang="en-US" sz="2400" spc="270" dirty="0">
                <a:cs typeface="Georgia"/>
              </a:rPr>
              <a:t>p</a:t>
            </a:r>
            <a:r>
              <a:rPr lang="en-US" sz="2400" spc="-135" dirty="0">
                <a:cs typeface="Georgia"/>
              </a:rPr>
              <a:t> </a:t>
            </a:r>
            <a:r>
              <a:rPr lang="en-US" sz="2400" spc="35" dirty="0">
                <a:cs typeface="Georgia"/>
              </a:rPr>
              <a:t>cen</a:t>
            </a:r>
            <a:r>
              <a:rPr lang="en-US" sz="2400" spc="-5" dirty="0">
                <a:cs typeface="Georgia"/>
              </a:rPr>
              <a:t>t</a:t>
            </a:r>
            <a:r>
              <a:rPr lang="en-US" sz="2400" spc="190" dirty="0">
                <a:cs typeface="Georgia"/>
              </a:rPr>
              <a:t>e</a:t>
            </a:r>
            <a:r>
              <a:rPr lang="en-US" sz="2400" spc="-85" dirty="0">
                <a:cs typeface="Georgia"/>
              </a:rPr>
              <a:t>r</a:t>
            </a:r>
            <a:r>
              <a:rPr lang="en-US" sz="2400" spc="100" dirty="0">
                <a:cs typeface="Georgia"/>
              </a:rPr>
              <a:t>ed</a:t>
            </a:r>
            <a:r>
              <a:rPr lang="en-US" sz="2400" spc="20" dirty="0">
                <a:cs typeface="Georgia"/>
              </a:rPr>
              <a:t> </a:t>
            </a:r>
            <a:r>
              <a:rPr lang="en-US" sz="2400" spc="35" dirty="0">
                <a:cs typeface="Georgia"/>
              </a:rPr>
              <a:t>c</a:t>
            </a:r>
            <a:r>
              <a:rPr lang="en-US" sz="2400" spc="75" dirty="0">
                <a:cs typeface="Georgia"/>
              </a:rPr>
              <a:t>a</a:t>
            </a:r>
            <a:r>
              <a:rPr lang="en-US" sz="2400" spc="10" dirty="0">
                <a:cs typeface="Georgia"/>
              </a:rPr>
              <a:t>r</a:t>
            </a:r>
            <a:r>
              <a:rPr lang="en-US" sz="2400" spc="65" dirty="0">
                <a:cs typeface="Georgia"/>
              </a:rPr>
              <a:t>e</a:t>
            </a:r>
            <a:r>
              <a:rPr lang="en-US" sz="2400" spc="70" dirty="0">
                <a:cs typeface="Georgia"/>
              </a:rPr>
              <a:t> </a:t>
            </a:r>
            <a:r>
              <a:rPr lang="en-US" sz="2400" spc="-30" dirty="0">
                <a:cs typeface="Georgia"/>
              </a:rPr>
              <a:t>i</a:t>
            </a:r>
            <a:r>
              <a:rPr lang="en-US" sz="2400" spc="80" dirty="0">
                <a:cs typeface="Georgia"/>
              </a:rPr>
              <a:t>s</a:t>
            </a:r>
            <a:r>
              <a:rPr lang="en-US" sz="2400" spc="-15" dirty="0">
                <a:cs typeface="Georgia"/>
              </a:rPr>
              <a:t> </a:t>
            </a:r>
            <a:r>
              <a:rPr lang="en-US" sz="2400" spc="190" dirty="0">
                <a:cs typeface="Georgia"/>
              </a:rPr>
              <a:t>a</a:t>
            </a:r>
            <a:r>
              <a:rPr lang="en-US" sz="2400" spc="114" dirty="0">
                <a:cs typeface="Georgia"/>
              </a:rPr>
              <a:t>n</a:t>
            </a:r>
            <a:r>
              <a:rPr lang="en-US" sz="2400" spc="-180" dirty="0">
                <a:cs typeface="Georgia"/>
              </a:rPr>
              <a:t> </a:t>
            </a:r>
            <a:r>
              <a:rPr lang="en-US" sz="2400" spc="100" dirty="0">
                <a:cs typeface="Georgia"/>
              </a:rPr>
              <a:t>o</a:t>
            </a:r>
            <a:r>
              <a:rPr lang="en-US" sz="2400" spc="75" dirty="0">
                <a:cs typeface="Georgia"/>
              </a:rPr>
              <a:t>u</a:t>
            </a:r>
            <a:r>
              <a:rPr lang="en-US" sz="2400" spc="40" dirty="0">
                <a:cs typeface="Georgia"/>
              </a:rPr>
              <a:t>t</a:t>
            </a:r>
            <a:r>
              <a:rPr lang="en-US" sz="2400" spc="90" dirty="0">
                <a:cs typeface="Georgia"/>
              </a:rPr>
              <a:t>g</a:t>
            </a:r>
            <a:r>
              <a:rPr lang="en-US" sz="2400" spc="10" dirty="0">
                <a:cs typeface="Georgia"/>
              </a:rPr>
              <a:t>r</a:t>
            </a:r>
            <a:r>
              <a:rPr lang="en-US" sz="2400" spc="-10" dirty="0">
                <a:cs typeface="Georgia"/>
              </a:rPr>
              <a:t>o</a:t>
            </a:r>
            <a:r>
              <a:rPr lang="en-US" sz="2400" spc="35" dirty="0">
                <a:cs typeface="Georgia"/>
              </a:rPr>
              <a:t>wth</a:t>
            </a:r>
            <a:r>
              <a:rPr lang="en-US" sz="2400" spc="145" dirty="0">
                <a:cs typeface="Georgia"/>
              </a:rPr>
              <a:t> </a:t>
            </a:r>
            <a:r>
              <a:rPr lang="en-US" sz="2400" spc="35" dirty="0">
                <a:cs typeface="Georgia"/>
              </a:rPr>
              <a:t>of</a:t>
            </a:r>
            <a:r>
              <a:rPr lang="en-US" sz="2400" spc="90" dirty="0">
                <a:cs typeface="Georgia"/>
              </a:rPr>
              <a:t> </a:t>
            </a:r>
            <a:r>
              <a:rPr lang="en-US" sz="2400" spc="60" dirty="0" err="1">
                <a:cs typeface="Georgia"/>
              </a:rPr>
              <a:t>Roger</a:t>
            </a:r>
            <a:r>
              <a:rPr lang="en-US" sz="2400" dirty="0" err="1">
                <a:cs typeface="Georgia"/>
              </a:rPr>
              <a:t>s</a:t>
            </a:r>
            <a:r>
              <a:rPr lang="en-US" sz="2400" spc="300" dirty="0" err="1">
                <a:cs typeface="Georgia"/>
              </a:rPr>
              <a:t>'</a:t>
            </a:r>
            <a:r>
              <a:rPr lang="en-US" sz="2400" spc="100" dirty="0" err="1">
                <a:cs typeface="Georgia"/>
              </a:rPr>
              <a:t>p</a:t>
            </a:r>
            <a:r>
              <a:rPr lang="en-US" sz="2400" spc="-25" dirty="0" err="1">
                <a:cs typeface="Georgia"/>
              </a:rPr>
              <a:t>e</a:t>
            </a:r>
            <a:r>
              <a:rPr lang="en-US" sz="2400" spc="50" dirty="0" err="1">
                <a:cs typeface="Georgia"/>
              </a:rPr>
              <a:t>rson</a:t>
            </a:r>
            <a:r>
              <a:rPr lang="en-US" sz="2400" spc="50" dirty="0">
                <a:cs typeface="Georgia"/>
              </a:rPr>
              <a:t> c</a:t>
            </a:r>
            <a:r>
              <a:rPr lang="en-US" sz="2400" spc="130" dirty="0">
                <a:cs typeface="Georgia"/>
              </a:rPr>
              <a:t>e</a:t>
            </a:r>
            <a:r>
              <a:rPr lang="en-US" sz="2400" spc="50" dirty="0">
                <a:cs typeface="Georgia"/>
              </a:rPr>
              <a:t>n</a:t>
            </a:r>
            <a:r>
              <a:rPr lang="en-US" sz="2400" spc="-35" dirty="0">
                <a:cs typeface="Georgia"/>
              </a:rPr>
              <a:t>t</a:t>
            </a:r>
            <a:r>
              <a:rPr lang="en-US" sz="2400" spc="45" dirty="0">
                <a:cs typeface="Georgia"/>
              </a:rPr>
              <a:t>ered</a:t>
            </a:r>
            <a:r>
              <a:rPr lang="en-US" sz="2400" spc="55" dirty="0">
                <a:cs typeface="Georgia"/>
              </a:rPr>
              <a:t> </a:t>
            </a:r>
            <a:r>
              <a:rPr lang="en-US" sz="2400" spc="114" dirty="0">
                <a:cs typeface="Georgia"/>
              </a:rPr>
              <a:t>a</a:t>
            </a:r>
            <a:r>
              <a:rPr lang="en-US" sz="2400" spc="65" dirty="0">
                <a:cs typeface="Georgia"/>
              </a:rPr>
              <a:t>p</a:t>
            </a:r>
            <a:r>
              <a:rPr lang="en-US" sz="2400" spc="85" dirty="0">
                <a:cs typeface="Georgia"/>
              </a:rPr>
              <a:t>p</a:t>
            </a:r>
            <a:r>
              <a:rPr lang="en-US" sz="2400" spc="70" dirty="0">
                <a:cs typeface="Georgia"/>
              </a:rPr>
              <a:t>roach</a:t>
            </a:r>
            <a:r>
              <a:rPr lang="en-US" sz="2400" spc="-85" dirty="0">
                <a:cs typeface="Georgia"/>
              </a:rPr>
              <a:t> </a:t>
            </a:r>
            <a:r>
              <a:rPr lang="en-US" sz="2400" spc="50" dirty="0">
                <a:cs typeface="Georgia"/>
              </a:rPr>
              <a:t>and</a:t>
            </a:r>
            <a:r>
              <a:rPr lang="en-US" sz="2400" spc="70" dirty="0">
                <a:cs typeface="Georgia"/>
              </a:rPr>
              <a:t> </a:t>
            </a:r>
            <a:r>
              <a:rPr lang="en-US" sz="2400" spc="30" dirty="0">
                <a:cs typeface="Georgia"/>
              </a:rPr>
              <a:t>the</a:t>
            </a:r>
            <a:r>
              <a:rPr lang="en-US" sz="2400" spc="150" dirty="0">
                <a:cs typeface="Georgia"/>
              </a:rPr>
              <a:t> </a:t>
            </a:r>
            <a:r>
              <a:rPr lang="en-US" sz="2400" spc="85" dirty="0">
                <a:cs typeface="Georgia"/>
              </a:rPr>
              <a:t>b</a:t>
            </a:r>
            <a:r>
              <a:rPr lang="en-US" sz="2400" spc="-30" dirty="0">
                <a:cs typeface="Georgia"/>
              </a:rPr>
              <a:t>i</a:t>
            </a:r>
            <a:r>
              <a:rPr lang="en-US" sz="2400" spc="90" dirty="0">
                <a:cs typeface="Georgia"/>
              </a:rPr>
              <a:t>o</a:t>
            </a:r>
            <a:r>
              <a:rPr lang="en-US" sz="2400" spc="60" dirty="0">
                <a:cs typeface="Georgia"/>
              </a:rPr>
              <a:t>psy</a:t>
            </a:r>
            <a:r>
              <a:rPr lang="en-US" sz="2400" spc="80" dirty="0">
                <a:cs typeface="Georgia"/>
              </a:rPr>
              <a:t>c</a:t>
            </a:r>
            <a:r>
              <a:rPr lang="en-US" sz="2400" spc="-10" dirty="0">
                <a:cs typeface="Georgia"/>
              </a:rPr>
              <a:t>h</a:t>
            </a:r>
            <a:r>
              <a:rPr lang="en-US" sz="2400" spc="60" dirty="0">
                <a:cs typeface="Georgia"/>
              </a:rPr>
              <a:t>oso</a:t>
            </a:r>
            <a:r>
              <a:rPr lang="en-US" sz="2400" spc="140" dirty="0">
                <a:cs typeface="Georgia"/>
              </a:rPr>
              <a:t>c</a:t>
            </a:r>
            <a:r>
              <a:rPr lang="en-US" sz="2400" spc="-30" dirty="0">
                <a:cs typeface="Georgia"/>
              </a:rPr>
              <a:t>i</a:t>
            </a:r>
            <a:r>
              <a:rPr lang="en-US" sz="2400" spc="90" dirty="0">
                <a:cs typeface="Georgia"/>
              </a:rPr>
              <a:t>a</a:t>
            </a:r>
            <a:r>
              <a:rPr lang="en-US" sz="2400" spc="220" dirty="0">
                <a:cs typeface="Georgia"/>
              </a:rPr>
              <a:t>l</a:t>
            </a:r>
            <a:r>
              <a:rPr lang="en-US" sz="2400" spc="-100" dirty="0">
                <a:cs typeface="Georgia"/>
              </a:rPr>
              <a:t> </a:t>
            </a:r>
            <a:r>
              <a:rPr lang="en-US" sz="2400" spc="75" dirty="0">
                <a:cs typeface="Georgia"/>
              </a:rPr>
              <a:t>mod</a:t>
            </a:r>
            <a:r>
              <a:rPr lang="en-US" sz="2400" spc="90" dirty="0">
                <a:cs typeface="Georgia"/>
              </a:rPr>
              <a:t>e</a:t>
            </a:r>
            <a:r>
              <a:rPr lang="en-US" sz="2400" spc="40" dirty="0">
                <a:cs typeface="Georgia"/>
              </a:rPr>
              <a:t>l.</a:t>
            </a:r>
            <a:endParaRPr lang="en-US" sz="2400" dirty="0">
              <a:cs typeface="Georgia"/>
            </a:endParaRPr>
          </a:p>
          <a:p>
            <a:endParaRPr lang="da-DK" sz="2400" dirty="0"/>
          </a:p>
        </p:txBody>
      </p:sp>
      <p:sp>
        <p:nvSpPr>
          <p:cNvPr id="6" name="Text Placeholder 5"/>
          <p:cNvSpPr>
            <a:spLocks noGrp="1"/>
          </p:cNvSpPr>
          <p:nvPr>
            <p:ph type="body" sz="quarter" idx="15"/>
          </p:nvPr>
        </p:nvSpPr>
        <p:spPr>
          <a:xfrm>
            <a:off x="336000" y="4660504"/>
            <a:ext cx="11519451" cy="1504800"/>
          </a:xfrm>
        </p:spPr>
        <p:txBody>
          <a:bodyPr anchor="t"/>
          <a:lstStyle/>
          <a:p>
            <a:r>
              <a:rPr lang="en-US" sz="2400" spc="15" dirty="0">
                <a:cs typeface="Georgia"/>
              </a:rPr>
              <a:t>P</a:t>
            </a:r>
            <a:r>
              <a:rPr lang="en-US" sz="2400" spc="35" dirty="0">
                <a:cs typeface="Georgia"/>
              </a:rPr>
              <a:t>atie</a:t>
            </a:r>
            <a:r>
              <a:rPr lang="en-US" sz="2400" dirty="0">
                <a:cs typeface="Georgia"/>
              </a:rPr>
              <a:t>n</a:t>
            </a:r>
            <a:r>
              <a:rPr lang="en-US" sz="2400" spc="50" dirty="0">
                <a:cs typeface="Georgia"/>
              </a:rPr>
              <a:t>t c</a:t>
            </a:r>
            <a:r>
              <a:rPr lang="en-US" sz="2400" spc="85" dirty="0">
                <a:cs typeface="Georgia"/>
              </a:rPr>
              <a:t>e</a:t>
            </a:r>
            <a:r>
              <a:rPr lang="en-US" sz="2400" spc="-10" dirty="0">
                <a:cs typeface="Georgia"/>
              </a:rPr>
              <a:t>n</a:t>
            </a:r>
            <a:r>
              <a:rPr lang="en-US" sz="2400" spc="35" dirty="0">
                <a:cs typeface="Georgia"/>
              </a:rPr>
              <a:t>t</a:t>
            </a:r>
            <a:r>
              <a:rPr lang="en-US" sz="2400" spc="90" dirty="0">
                <a:cs typeface="Georgia"/>
              </a:rPr>
              <a:t>e</a:t>
            </a:r>
            <a:r>
              <a:rPr lang="en-US" sz="2400" spc="100" dirty="0">
                <a:cs typeface="Georgia"/>
              </a:rPr>
              <a:t>red</a:t>
            </a:r>
            <a:r>
              <a:rPr lang="en-US" sz="2400" spc="-55" dirty="0">
                <a:cs typeface="Georgia"/>
              </a:rPr>
              <a:t> </a:t>
            </a:r>
            <a:r>
              <a:rPr lang="en-US" sz="2400" spc="30" dirty="0">
                <a:cs typeface="Georgia"/>
              </a:rPr>
              <a:t>care</a:t>
            </a:r>
            <a:r>
              <a:rPr lang="en-US" sz="2400" spc="135" dirty="0">
                <a:cs typeface="Georgia"/>
              </a:rPr>
              <a:t> </a:t>
            </a:r>
            <a:r>
              <a:rPr lang="en-US" sz="2400" spc="-30" dirty="0">
                <a:cs typeface="Georgia"/>
              </a:rPr>
              <a:t>i</a:t>
            </a:r>
            <a:r>
              <a:rPr lang="en-US" sz="2400" spc="80" dirty="0">
                <a:cs typeface="Georgia"/>
              </a:rPr>
              <a:t>s</a:t>
            </a:r>
            <a:r>
              <a:rPr lang="en-US" sz="2400" spc="-15" dirty="0">
                <a:cs typeface="Georgia"/>
              </a:rPr>
              <a:t> </a:t>
            </a:r>
            <a:r>
              <a:rPr lang="en-US" sz="2400" spc="90" dirty="0">
                <a:cs typeface="Georgia"/>
              </a:rPr>
              <a:t>enh</a:t>
            </a:r>
            <a:r>
              <a:rPr lang="en-US" sz="2400" spc="85" dirty="0">
                <a:cs typeface="Georgia"/>
              </a:rPr>
              <a:t>a</a:t>
            </a:r>
            <a:r>
              <a:rPr lang="en-US" sz="2400" spc="-10" dirty="0">
                <a:cs typeface="Georgia"/>
              </a:rPr>
              <a:t>n</a:t>
            </a:r>
            <a:r>
              <a:rPr lang="en-US" sz="2400" spc="75" dirty="0">
                <a:cs typeface="Georgia"/>
              </a:rPr>
              <a:t>ced</a:t>
            </a:r>
            <a:r>
              <a:rPr lang="en-US" sz="2400" spc="30" dirty="0">
                <a:cs typeface="Georgia"/>
              </a:rPr>
              <a:t> </a:t>
            </a:r>
            <a:r>
              <a:rPr lang="en-US" sz="2400" spc="85" dirty="0">
                <a:cs typeface="Georgia"/>
              </a:rPr>
              <a:t>b</a:t>
            </a:r>
            <a:r>
              <a:rPr lang="en-US" sz="2400" spc="-40" dirty="0">
                <a:cs typeface="Georgia"/>
              </a:rPr>
              <a:t>y</a:t>
            </a:r>
            <a:r>
              <a:rPr lang="en-US" sz="2400" spc="105" dirty="0">
                <a:cs typeface="Georgia"/>
              </a:rPr>
              <a:t> </a:t>
            </a:r>
            <a:r>
              <a:rPr lang="en-US" sz="2400" spc="50" dirty="0">
                <a:cs typeface="Georgia"/>
              </a:rPr>
              <a:t>re</a:t>
            </a:r>
            <a:r>
              <a:rPr lang="en-US" sz="2400" spc="-30" dirty="0">
                <a:cs typeface="Georgia"/>
              </a:rPr>
              <a:t>l</a:t>
            </a:r>
            <a:r>
              <a:rPr lang="en-US" sz="2400" spc="85" dirty="0">
                <a:cs typeface="Georgia"/>
              </a:rPr>
              <a:t>at</a:t>
            </a:r>
            <a:r>
              <a:rPr lang="en-US" sz="2400" spc="-80" dirty="0">
                <a:cs typeface="Georgia"/>
              </a:rPr>
              <a:t>i</a:t>
            </a:r>
            <a:r>
              <a:rPr lang="en-US" sz="2400" spc="40" dirty="0">
                <a:cs typeface="Georgia"/>
              </a:rPr>
              <a:t>onship­ </a:t>
            </a:r>
            <a:r>
              <a:rPr lang="en-US" sz="2400" spc="35" dirty="0">
                <a:cs typeface="Georgia"/>
              </a:rPr>
              <a:t>c</a:t>
            </a:r>
            <a:r>
              <a:rPr lang="en-US" sz="2400" spc="75" dirty="0">
                <a:cs typeface="Georgia"/>
              </a:rPr>
              <a:t>e</a:t>
            </a:r>
            <a:r>
              <a:rPr lang="en-US" sz="2400" spc="-10" dirty="0">
                <a:cs typeface="Georgia"/>
              </a:rPr>
              <a:t>n</a:t>
            </a:r>
            <a:r>
              <a:rPr lang="en-US" sz="2400" spc="40" dirty="0">
                <a:cs typeface="Georgia"/>
              </a:rPr>
              <a:t>tered</a:t>
            </a:r>
            <a:r>
              <a:rPr lang="en-US" sz="2400" spc="125" dirty="0">
                <a:cs typeface="Georgia"/>
              </a:rPr>
              <a:t> </a:t>
            </a:r>
            <a:r>
              <a:rPr lang="en-US" sz="2400" spc="30" dirty="0">
                <a:cs typeface="Georgia"/>
              </a:rPr>
              <a:t>care</a:t>
            </a:r>
            <a:r>
              <a:rPr lang="en-US" sz="2400" spc="135" dirty="0">
                <a:cs typeface="Georgia"/>
              </a:rPr>
              <a:t> </a:t>
            </a:r>
            <a:r>
              <a:rPr lang="en-US" sz="2400" b="1" dirty="0">
                <a:cs typeface="Georgia"/>
              </a:rPr>
              <a:t>because</a:t>
            </a:r>
            <a:r>
              <a:rPr lang="en-US" sz="2400" b="1" spc="235" dirty="0">
                <a:cs typeface="Georgia"/>
              </a:rPr>
              <a:t> </a:t>
            </a:r>
            <a:r>
              <a:rPr lang="en-US" sz="2400" b="1" spc="20" dirty="0">
                <a:cs typeface="Georgia"/>
              </a:rPr>
              <a:t>the</a:t>
            </a:r>
            <a:r>
              <a:rPr lang="en-US" sz="2400" b="1" spc="25" dirty="0">
                <a:cs typeface="Georgia"/>
              </a:rPr>
              <a:t> q</a:t>
            </a:r>
            <a:r>
              <a:rPr lang="en-US" sz="2400" b="1" spc="-95" dirty="0">
                <a:cs typeface="Georgia"/>
              </a:rPr>
              <a:t>u</a:t>
            </a:r>
            <a:r>
              <a:rPr lang="en-US" sz="2400" b="1" spc="15" dirty="0">
                <a:cs typeface="Georgia"/>
              </a:rPr>
              <a:t>ality</a:t>
            </a:r>
            <a:r>
              <a:rPr lang="en-US" sz="2400" b="1" spc="90" dirty="0">
                <a:cs typeface="Georgia"/>
              </a:rPr>
              <a:t> </a:t>
            </a:r>
            <a:r>
              <a:rPr lang="en-US" sz="2400" b="1" spc="30" dirty="0">
                <a:cs typeface="Georgia"/>
              </a:rPr>
              <a:t>of</a:t>
            </a:r>
            <a:r>
              <a:rPr lang="en-US" sz="2400" b="1" spc="75" dirty="0">
                <a:cs typeface="Georgia"/>
              </a:rPr>
              <a:t> </a:t>
            </a:r>
            <a:r>
              <a:rPr lang="en-US" sz="2400" b="1" spc="20" dirty="0">
                <a:cs typeface="Georgia"/>
              </a:rPr>
              <a:t>the</a:t>
            </a:r>
            <a:r>
              <a:rPr lang="en-US" sz="2400" b="1" spc="-175" dirty="0">
                <a:cs typeface="Georgia"/>
              </a:rPr>
              <a:t> </a:t>
            </a:r>
            <a:r>
              <a:rPr lang="en-US" sz="2400" b="1" spc="25" dirty="0">
                <a:cs typeface="Georgia"/>
              </a:rPr>
              <a:t>rel</a:t>
            </a:r>
            <a:r>
              <a:rPr lang="en-US" sz="2400" b="1" spc="100" dirty="0">
                <a:cs typeface="Georgia"/>
              </a:rPr>
              <a:t>a</a:t>
            </a:r>
            <a:r>
              <a:rPr lang="en-US" sz="2400" b="1" spc="10" dirty="0">
                <a:cs typeface="Georgia"/>
              </a:rPr>
              <a:t>tionship</a:t>
            </a:r>
            <a:r>
              <a:rPr lang="en-US" sz="2400" b="1" spc="5" dirty="0">
                <a:cs typeface="Georgia"/>
              </a:rPr>
              <a:t> </a:t>
            </a:r>
            <a:r>
              <a:rPr lang="en-US" sz="2400" b="1" spc="20" dirty="0">
                <a:cs typeface="Georgia"/>
              </a:rPr>
              <a:t>determi</a:t>
            </a:r>
            <a:r>
              <a:rPr lang="en-US" sz="2400" b="1" spc="-10" dirty="0">
                <a:cs typeface="Georgia"/>
              </a:rPr>
              <a:t>n</a:t>
            </a:r>
            <a:r>
              <a:rPr lang="en-US" sz="2400" b="1" spc="65" dirty="0">
                <a:cs typeface="Georgia"/>
              </a:rPr>
              <a:t>es</a:t>
            </a:r>
            <a:r>
              <a:rPr lang="en-US" sz="2400" b="1" spc="30" dirty="0">
                <a:cs typeface="Georgia"/>
              </a:rPr>
              <a:t> </a:t>
            </a:r>
            <a:r>
              <a:rPr lang="en-US" sz="2400" b="1" spc="50" dirty="0">
                <a:cs typeface="Georgia"/>
              </a:rPr>
              <a:t>tr</a:t>
            </a:r>
            <a:r>
              <a:rPr lang="en-US" sz="2400" b="1" spc="-75" dirty="0">
                <a:cs typeface="Georgia"/>
              </a:rPr>
              <a:t>e</a:t>
            </a:r>
            <a:r>
              <a:rPr lang="en-US" sz="2400" b="1" spc="55" dirty="0">
                <a:cs typeface="Georgia"/>
              </a:rPr>
              <a:t>atm</a:t>
            </a:r>
            <a:r>
              <a:rPr lang="en-US" sz="2400" b="1" spc="20" dirty="0">
                <a:cs typeface="Georgia"/>
              </a:rPr>
              <a:t>e</a:t>
            </a:r>
            <a:r>
              <a:rPr lang="en-US" sz="2400" b="1" spc="10" dirty="0">
                <a:cs typeface="Georgia"/>
              </a:rPr>
              <a:t>nt</a:t>
            </a:r>
            <a:r>
              <a:rPr lang="en-US" sz="2400" b="1" spc="20" dirty="0">
                <a:cs typeface="Georgia"/>
              </a:rPr>
              <a:t> </a:t>
            </a:r>
            <a:r>
              <a:rPr lang="en-US" sz="2400" b="1" spc="75" dirty="0">
                <a:cs typeface="Georgia"/>
              </a:rPr>
              <a:t>suc</a:t>
            </a:r>
            <a:r>
              <a:rPr lang="en-US" sz="2400" b="1" spc="165" dirty="0">
                <a:cs typeface="Georgia"/>
              </a:rPr>
              <a:t>c</a:t>
            </a:r>
            <a:r>
              <a:rPr lang="en-US" sz="2400" b="1" spc="100" dirty="0">
                <a:cs typeface="Georgia"/>
              </a:rPr>
              <a:t>e</a:t>
            </a:r>
            <a:r>
              <a:rPr lang="en-US" sz="2400" b="1" spc="65" dirty="0">
                <a:cs typeface="Georgia"/>
              </a:rPr>
              <a:t>ss</a:t>
            </a:r>
            <a:endParaRPr lang="en-US" sz="2400" b="1" dirty="0">
              <a:cs typeface="Georgia"/>
            </a:endParaRPr>
          </a:p>
          <a:p>
            <a:endParaRPr lang="da-DK" sz="2400" dirty="0"/>
          </a:p>
        </p:txBody>
      </p:sp>
      <p:sp>
        <p:nvSpPr>
          <p:cNvPr id="7" name="Title 6"/>
          <p:cNvSpPr>
            <a:spLocks noGrp="1"/>
          </p:cNvSpPr>
          <p:nvPr>
            <p:ph type="title"/>
          </p:nvPr>
        </p:nvSpPr>
        <p:spPr/>
        <p:txBody>
          <a:bodyPr/>
          <a:lstStyle/>
          <a:p>
            <a:r>
              <a:rPr lang="en-US" dirty="0"/>
              <a:t>The Therapeutic Relationship and Relationship Centered Care</a:t>
            </a:r>
            <a:endParaRPr lang="da-DK" dirty="0"/>
          </a:p>
        </p:txBody>
      </p:sp>
    </p:spTree>
    <p:extLst>
      <p:ext uri="{BB962C8B-B14F-4D97-AF65-F5344CB8AC3E}">
        <p14:creationId xmlns:p14="http://schemas.microsoft.com/office/powerpoint/2010/main" val="2904933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B27DF-26E6-4F42-B291-08907460460B}"/>
              </a:ext>
            </a:extLst>
          </p:cNvPr>
          <p:cNvSpPr>
            <a:spLocks noGrp="1"/>
          </p:cNvSpPr>
          <p:nvPr>
            <p:ph type="title"/>
          </p:nvPr>
        </p:nvSpPr>
        <p:spPr/>
        <p:txBody>
          <a:bodyPr/>
          <a:lstStyle/>
          <a:p>
            <a:r>
              <a:rPr lang="en-US" dirty="0"/>
              <a:t>Key Aspects of the PRCC Approach</a:t>
            </a:r>
          </a:p>
        </p:txBody>
      </p:sp>
      <p:sp>
        <p:nvSpPr>
          <p:cNvPr id="3" name="Date Placeholder 2">
            <a:extLst>
              <a:ext uri="{FF2B5EF4-FFF2-40B4-BE49-F238E27FC236}">
                <a16:creationId xmlns:a16="http://schemas.microsoft.com/office/drawing/2014/main" id="{52A1D36D-7E61-44CC-BFA2-C4ADC19B5C15}"/>
              </a:ext>
            </a:extLst>
          </p:cNvPr>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4" name="Slide Number Placeholder 3">
            <a:extLst>
              <a:ext uri="{FF2B5EF4-FFF2-40B4-BE49-F238E27FC236}">
                <a16:creationId xmlns:a16="http://schemas.microsoft.com/office/drawing/2014/main" id="{C5CDFB45-A87B-4DF6-8913-63C8D30753A7}"/>
              </a:ext>
            </a:extLst>
          </p:cNvPr>
          <p:cNvSpPr>
            <a:spLocks noGrp="1"/>
          </p:cNvSpPr>
          <p:nvPr>
            <p:ph type="sldNum" sz="quarter" idx="12"/>
          </p:nvPr>
        </p:nvSpPr>
        <p:spPr/>
        <p:txBody>
          <a:bodyPr/>
          <a:lstStyle/>
          <a:p>
            <a:r>
              <a:rPr lang="da-DK" noProof="0"/>
              <a:t>Slide </a:t>
            </a:r>
            <a:fld id="{8A58E4B7-0C53-4D1B-89B3-DED3806AF999}" type="slidenum">
              <a:rPr lang="da-DK" noProof="0" smtClean="0"/>
              <a:pPr/>
              <a:t>13</a:t>
            </a:fld>
            <a:endParaRPr lang="da-DK" noProof="0"/>
          </a:p>
        </p:txBody>
      </p:sp>
      <p:sp>
        <p:nvSpPr>
          <p:cNvPr id="5" name="Text Placeholder 4">
            <a:extLst>
              <a:ext uri="{FF2B5EF4-FFF2-40B4-BE49-F238E27FC236}">
                <a16:creationId xmlns:a16="http://schemas.microsoft.com/office/drawing/2014/main" id="{377AF04A-5268-4980-8BB0-0DC8D7DCF520}"/>
              </a:ext>
            </a:extLst>
          </p:cNvPr>
          <p:cNvSpPr>
            <a:spLocks noGrp="1"/>
          </p:cNvSpPr>
          <p:nvPr>
            <p:ph type="body" sz="quarter" idx="13"/>
          </p:nvPr>
        </p:nvSpPr>
        <p:spPr>
          <a:xfrm>
            <a:off x="336550" y="1364400"/>
            <a:ext cx="5615434" cy="4823866"/>
          </a:xfrm>
          <a:solidFill>
            <a:schemeClr val="accent1"/>
          </a:solidFill>
        </p:spPr>
        <p:txBody>
          <a:bodyPr anchor="t"/>
          <a:lstStyle/>
          <a:p>
            <a:pPr marL="0" indent="0">
              <a:lnSpc>
                <a:spcPct val="150000"/>
              </a:lnSpc>
              <a:buNone/>
            </a:pPr>
            <a:r>
              <a:rPr lang="en-US" sz="2000" b="1" dirty="0"/>
              <a:t>Philosophic</a:t>
            </a:r>
          </a:p>
          <a:p>
            <a:pPr marL="12700" indent="-360000">
              <a:lnSpc>
                <a:spcPct val="150000"/>
              </a:lnSpc>
            </a:pPr>
            <a:r>
              <a:rPr lang="en-US" sz="2000" dirty="0">
                <a:cs typeface="Georgia"/>
              </a:rPr>
              <a:t>Whole person/biopsychosocial</a:t>
            </a:r>
          </a:p>
          <a:p>
            <a:pPr marL="0" indent="0">
              <a:lnSpc>
                <a:spcPct val="150000"/>
              </a:lnSpc>
              <a:buNone/>
            </a:pPr>
            <a:r>
              <a:rPr lang="da-DK" sz="2000" b="1" dirty="0"/>
              <a:t> </a:t>
            </a:r>
            <a:endParaRPr lang="en-US" sz="2000" b="1" dirty="0"/>
          </a:p>
          <a:p>
            <a:pPr marL="0" indent="0">
              <a:lnSpc>
                <a:spcPct val="150000"/>
              </a:lnSpc>
              <a:buNone/>
            </a:pPr>
            <a:r>
              <a:rPr lang="en-US" sz="2000" b="1" dirty="0"/>
              <a:t>Perspective</a:t>
            </a:r>
          </a:p>
          <a:p>
            <a:pPr marL="12700" indent="-360000">
              <a:lnSpc>
                <a:spcPct val="150000"/>
              </a:lnSpc>
            </a:pPr>
            <a:r>
              <a:rPr lang="en-US" sz="2000" dirty="0">
                <a:cs typeface="Georgia"/>
              </a:rPr>
              <a:t>Therapeutic context and environment</a:t>
            </a:r>
          </a:p>
          <a:p>
            <a:pPr marL="12700" indent="-360000"/>
            <a:r>
              <a:rPr lang="en-US" sz="2000" dirty="0">
                <a:cs typeface="Georgia"/>
              </a:rPr>
              <a:t>Therapeutic relationship</a:t>
            </a:r>
          </a:p>
        </p:txBody>
      </p:sp>
      <p:sp>
        <p:nvSpPr>
          <p:cNvPr id="6" name="Text Placeholder 5">
            <a:extLst>
              <a:ext uri="{FF2B5EF4-FFF2-40B4-BE49-F238E27FC236}">
                <a16:creationId xmlns:a16="http://schemas.microsoft.com/office/drawing/2014/main" id="{DE81FCA5-5E83-4BFB-9942-1411F4CB559C}"/>
              </a:ext>
            </a:extLst>
          </p:cNvPr>
          <p:cNvSpPr>
            <a:spLocks noGrp="1"/>
          </p:cNvSpPr>
          <p:nvPr>
            <p:ph type="body" sz="quarter" idx="14"/>
          </p:nvPr>
        </p:nvSpPr>
        <p:spPr>
          <a:solidFill>
            <a:schemeClr val="accent4"/>
          </a:solidFill>
        </p:spPr>
        <p:txBody>
          <a:bodyPr/>
          <a:lstStyle/>
          <a:p>
            <a:pPr marL="355600" indent="-355600">
              <a:buNone/>
            </a:pPr>
            <a:r>
              <a:rPr lang="en-US" sz="2000" b="1" dirty="0"/>
              <a:t>Process</a:t>
            </a:r>
            <a:endParaRPr lang="en-US" sz="2000" dirty="0">
              <a:cs typeface="Georgia"/>
            </a:endParaRPr>
          </a:p>
          <a:p>
            <a:pPr marL="355600" indent="-355600"/>
            <a:r>
              <a:rPr lang="en-US" sz="2000" dirty="0">
                <a:cs typeface="Georgia"/>
              </a:rPr>
              <a:t>Eliciting narratives, hearing </a:t>
            </a:r>
            <a:r>
              <a:rPr lang="en-US" sz="2000" dirty="0" err="1">
                <a:cs typeface="Georgia"/>
              </a:rPr>
              <a:t>patients’stories</a:t>
            </a:r>
            <a:r>
              <a:rPr lang="en-US" sz="2000" dirty="0">
                <a:cs typeface="Georgia"/>
              </a:rPr>
              <a:t> </a:t>
            </a:r>
          </a:p>
          <a:p>
            <a:pPr marL="355600" indent="-355600"/>
            <a:r>
              <a:rPr lang="en-US" sz="2000" dirty="0">
                <a:cs typeface="Georgia"/>
              </a:rPr>
              <a:t>Providing empathy for validation, trust </a:t>
            </a:r>
          </a:p>
          <a:p>
            <a:pPr marL="355600" indent="-355600"/>
            <a:r>
              <a:rPr lang="en-US" sz="2000" dirty="0">
                <a:cs typeface="Georgia"/>
              </a:rPr>
              <a:t>Mutual understanding, shared decisions </a:t>
            </a:r>
          </a:p>
          <a:p>
            <a:pPr marL="355600" indent="-355600"/>
            <a:r>
              <a:rPr lang="en-US" sz="2000" dirty="0">
                <a:cs typeface="Georgia"/>
              </a:rPr>
              <a:t>Promoting self-efficacy, self-management</a:t>
            </a:r>
          </a:p>
          <a:p>
            <a:pPr marL="355600" indent="-355600"/>
            <a:r>
              <a:rPr lang="en-US" sz="2000" dirty="0">
                <a:cs typeface="Georgia"/>
              </a:rPr>
              <a:t>Clinical benefits </a:t>
            </a:r>
          </a:p>
          <a:p>
            <a:pPr marL="355600" indent="-355600">
              <a:buNone/>
            </a:pPr>
            <a:endParaRPr lang="en-US" sz="2000" b="1" dirty="0"/>
          </a:p>
          <a:p>
            <a:pPr marL="355600" indent="-355600">
              <a:buNone/>
            </a:pPr>
            <a:r>
              <a:rPr lang="en-US" sz="2000" b="1" dirty="0"/>
              <a:t>Results</a:t>
            </a:r>
          </a:p>
          <a:p>
            <a:pPr marL="355600" marR="2385695" indent="-355600"/>
            <a:r>
              <a:rPr lang="en-US" sz="2000" dirty="0">
                <a:cs typeface="Georgia"/>
              </a:rPr>
              <a:t>Cost benefits</a:t>
            </a:r>
          </a:p>
          <a:p>
            <a:pPr marL="355600" indent="-355600">
              <a:spcBef>
                <a:spcPts val="560"/>
              </a:spcBef>
            </a:pPr>
            <a:r>
              <a:rPr lang="en-US" sz="2000" dirty="0">
                <a:cs typeface="Georgia"/>
              </a:rPr>
              <a:t>Intra- and interpersonal benefits</a:t>
            </a:r>
          </a:p>
        </p:txBody>
      </p:sp>
    </p:spTree>
    <p:extLst>
      <p:ext uri="{BB962C8B-B14F-4D97-AF65-F5344CB8AC3E}">
        <p14:creationId xmlns:p14="http://schemas.microsoft.com/office/powerpoint/2010/main" val="2500847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D93610-F2FB-4B3F-A248-52FDAA6A238E}"/>
              </a:ext>
            </a:extLst>
          </p:cNvPr>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3" name="Slide Number Placeholder 2">
            <a:extLst>
              <a:ext uri="{FF2B5EF4-FFF2-40B4-BE49-F238E27FC236}">
                <a16:creationId xmlns:a16="http://schemas.microsoft.com/office/drawing/2014/main" id="{C576DE77-DB01-45D9-B648-619F4FED5311}"/>
              </a:ext>
            </a:extLst>
          </p:cNvPr>
          <p:cNvSpPr>
            <a:spLocks noGrp="1"/>
          </p:cNvSpPr>
          <p:nvPr>
            <p:ph type="sldNum" sz="quarter" idx="12"/>
          </p:nvPr>
        </p:nvSpPr>
        <p:spPr/>
        <p:txBody>
          <a:bodyPr/>
          <a:lstStyle/>
          <a:p>
            <a:r>
              <a:rPr lang="da-DK" noProof="0"/>
              <a:t>Slide </a:t>
            </a:r>
            <a:fld id="{8A58E4B7-0C53-4D1B-89B3-DED3806AF999}" type="slidenum">
              <a:rPr lang="da-DK" noProof="0" smtClean="0"/>
              <a:pPr/>
              <a:t>14</a:t>
            </a:fld>
            <a:endParaRPr lang="da-DK" noProof="0"/>
          </a:p>
        </p:txBody>
      </p:sp>
      <p:sp>
        <p:nvSpPr>
          <p:cNvPr id="4" name="Text Placeholder 3">
            <a:extLst>
              <a:ext uri="{FF2B5EF4-FFF2-40B4-BE49-F238E27FC236}">
                <a16:creationId xmlns:a16="http://schemas.microsoft.com/office/drawing/2014/main" id="{9009BB41-30B6-4478-A15D-6BCCFE736917}"/>
              </a:ext>
            </a:extLst>
          </p:cNvPr>
          <p:cNvSpPr>
            <a:spLocks noGrp="1"/>
          </p:cNvSpPr>
          <p:nvPr>
            <p:ph type="body" sz="quarter" idx="13"/>
          </p:nvPr>
        </p:nvSpPr>
        <p:spPr>
          <a:xfrm>
            <a:off x="342000" y="1277896"/>
            <a:ext cx="11509527" cy="4959416"/>
          </a:xfrm>
          <a:solidFill>
            <a:schemeClr val="accent6"/>
          </a:solidFill>
        </p:spPr>
        <p:txBody>
          <a:bodyPr/>
          <a:lstStyle/>
          <a:p>
            <a:r>
              <a:rPr lang="en-US" sz="2400" b="1" dirty="0"/>
              <a:t>Essential Components: </a:t>
            </a:r>
          </a:p>
          <a:p>
            <a:endParaRPr lang="en-US" sz="2400" dirty="0"/>
          </a:p>
          <a:p>
            <a:pPr marL="363538" marR="1457325" indent="-338138">
              <a:buFont typeface="+mj-lt"/>
              <a:buAutoNum type="arabicPeriod"/>
              <a:tabLst>
                <a:tab pos="367665" algn="l"/>
              </a:tabLst>
            </a:pPr>
            <a:r>
              <a:rPr lang="en-US" sz="2400" spc="75" dirty="0">
                <a:cs typeface="Georgia"/>
              </a:rPr>
              <a:t>Co</a:t>
            </a:r>
            <a:r>
              <a:rPr lang="en-US" sz="2400" spc="50" dirty="0">
                <a:cs typeface="Georgia"/>
              </a:rPr>
              <a:t>g</a:t>
            </a:r>
            <a:r>
              <a:rPr lang="en-US" sz="2400" spc="204" dirty="0">
                <a:cs typeface="Georgia"/>
              </a:rPr>
              <a:t>n</a:t>
            </a:r>
            <a:r>
              <a:rPr lang="en-US" sz="2400" spc="-60" dirty="0">
                <a:cs typeface="Georgia"/>
              </a:rPr>
              <a:t>i</a:t>
            </a:r>
            <a:r>
              <a:rPr lang="en-US" sz="2400" spc="220" dirty="0">
                <a:cs typeface="Georgia"/>
              </a:rPr>
              <a:t>t</a:t>
            </a:r>
            <a:r>
              <a:rPr lang="en-US" sz="2400" spc="20" dirty="0">
                <a:cs typeface="Georgia"/>
              </a:rPr>
              <a:t>i</a:t>
            </a:r>
            <a:r>
              <a:rPr lang="en-US" sz="2400" spc="145" dirty="0">
                <a:cs typeface="Georgia"/>
              </a:rPr>
              <a:t>v</a:t>
            </a:r>
            <a:r>
              <a:rPr lang="en-US" sz="2400" spc="100" dirty="0">
                <a:cs typeface="Georgia"/>
              </a:rPr>
              <a:t>e:</a:t>
            </a:r>
            <a:r>
              <a:rPr lang="en-US" sz="2400" spc="-110" dirty="0">
                <a:cs typeface="Georgia"/>
              </a:rPr>
              <a:t> </a:t>
            </a:r>
            <a:r>
              <a:rPr lang="en-US" sz="2400" spc="65" dirty="0">
                <a:cs typeface="Georgia"/>
              </a:rPr>
              <a:t>an</a:t>
            </a:r>
            <a:r>
              <a:rPr lang="en-US" sz="2400" spc="-15" dirty="0">
                <a:cs typeface="Georgia"/>
              </a:rPr>
              <a:t> </a:t>
            </a:r>
            <a:r>
              <a:rPr lang="en-US" sz="2400" spc="5" dirty="0">
                <a:cs typeface="Georgia"/>
              </a:rPr>
              <a:t>a</a:t>
            </a:r>
            <a:r>
              <a:rPr lang="en-US" sz="2400" spc="45" dirty="0">
                <a:cs typeface="Georgia"/>
              </a:rPr>
              <a:t>c</a:t>
            </a:r>
            <a:r>
              <a:rPr lang="en-US" sz="2400" spc="55" dirty="0">
                <a:cs typeface="Georgia"/>
              </a:rPr>
              <a:t>curate</a:t>
            </a:r>
            <a:r>
              <a:rPr lang="en-US" sz="2400" spc="140" dirty="0">
                <a:cs typeface="Georgia"/>
              </a:rPr>
              <a:t> </a:t>
            </a:r>
            <a:r>
              <a:rPr lang="en-US" sz="2400" spc="5" dirty="0">
                <a:cs typeface="Georgia"/>
              </a:rPr>
              <a:t>p</a:t>
            </a:r>
            <a:r>
              <a:rPr lang="en-US" sz="2400" spc="100" dirty="0">
                <a:cs typeface="Georgia"/>
              </a:rPr>
              <a:t>ers</a:t>
            </a:r>
            <a:r>
              <a:rPr lang="en-US" sz="2400" spc="20" dirty="0">
                <a:cs typeface="Georgia"/>
              </a:rPr>
              <a:t>p</a:t>
            </a:r>
            <a:r>
              <a:rPr lang="en-US" sz="2400" spc="5" dirty="0">
                <a:cs typeface="Georgia"/>
              </a:rPr>
              <a:t>e</a:t>
            </a:r>
            <a:r>
              <a:rPr lang="en-US" sz="2400" spc="175" dirty="0">
                <a:cs typeface="Georgia"/>
              </a:rPr>
              <a:t>ct</a:t>
            </a:r>
            <a:r>
              <a:rPr lang="en-US" sz="2400" spc="20" dirty="0">
                <a:cs typeface="Georgia"/>
              </a:rPr>
              <a:t>i</a:t>
            </a:r>
            <a:r>
              <a:rPr lang="en-US" sz="2400" spc="75" dirty="0">
                <a:cs typeface="Georgia"/>
              </a:rPr>
              <a:t>ve</a:t>
            </a:r>
            <a:r>
              <a:rPr lang="en-US" sz="2400" spc="5" dirty="0">
                <a:cs typeface="Georgia"/>
              </a:rPr>
              <a:t> o</a:t>
            </a:r>
            <a:r>
              <a:rPr lang="en-US" sz="2400" spc="110" dirty="0">
                <a:cs typeface="Georgia"/>
              </a:rPr>
              <a:t>f</a:t>
            </a:r>
            <a:r>
              <a:rPr lang="en-US" sz="2400" spc="-10" dirty="0">
                <a:cs typeface="Georgia"/>
              </a:rPr>
              <a:t> </a:t>
            </a:r>
            <a:r>
              <a:rPr lang="en-US" sz="2400" spc="100" dirty="0">
                <a:cs typeface="Georgia"/>
              </a:rPr>
              <a:t>t</a:t>
            </a:r>
            <a:r>
              <a:rPr lang="en-US" sz="2400" spc="185" dirty="0">
                <a:cs typeface="Georgia"/>
              </a:rPr>
              <a:t>h</a:t>
            </a:r>
            <a:r>
              <a:rPr lang="en-US" sz="2400" spc="-15" dirty="0">
                <a:cs typeface="Georgia"/>
              </a:rPr>
              <a:t>e</a:t>
            </a:r>
            <a:r>
              <a:rPr lang="en-US" sz="2400" spc="-10" dirty="0">
                <a:cs typeface="Georgia"/>
              </a:rPr>
              <a:t> </a:t>
            </a:r>
            <a:r>
              <a:rPr lang="en-US" sz="2400" spc="140" dirty="0">
                <a:cs typeface="Georgia"/>
              </a:rPr>
              <a:t>i</a:t>
            </a:r>
            <a:r>
              <a:rPr lang="en-US" sz="2400" spc="105" dirty="0">
                <a:cs typeface="Georgia"/>
              </a:rPr>
              <a:t>n</a:t>
            </a:r>
            <a:r>
              <a:rPr lang="en-US" sz="2400" spc="-110" dirty="0">
                <a:cs typeface="Georgia"/>
              </a:rPr>
              <a:t>d</a:t>
            </a:r>
            <a:r>
              <a:rPr lang="en-US" sz="2400" spc="-170" dirty="0">
                <a:cs typeface="Georgia"/>
              </a:rPr>
              <a:t>i</a:t>
            </a:r>
            <a:r>
              <a:rPr lang="en-US" sz="2400" spc="200" dirty="0">
                <a:cs typeface="Georgia"/>
              </a:rPr>
              <a:t>v</a:t>
            </a:r>
            <a:r>
              <a:rPr lang="en-US" sz="2400" spc="90" dirty="0">
                <a:cs typeface="Georgia"/>
              </a:rPr>
              <a:t>i</a:t>
            </a:r>
            <a:r>
              <a:rPr lang="en-US" sz="2400" spc="180" dirty="0">
                <a:cs typeface="Georgia"/>
              </a:rPr>
              <a:t>d</a:t>
            </a:r>
            <a:r>
              <a:rPr lang="en-US" sz="2400" spc="35" dirty="0">
                <a:cs typeface="Georgia"/>
              </a:rPr>
              <a:t>u</a:t>
            </a:r>
            <a:r>
              <a:rPr lang="en-US" sz="2400" spc="150" dirty="0">
                <a:cs typeface="Georgia"/>
              </a:rPr>
              <a:t>a</a:t>
            </a:r>
            <a:r>
              <a:rPr lang="en-US" sz="2400" dirty="0">
                <a:cs typeface="Georgia"/>
              </a:rPr>
              <a:t>l</a:t>
            </a:r>
            <a:r>
              <a:rPr lang="en-US" sz="2400" spc="210" dirty="0">
                <a:cs typeface="Georgia"/>
              </a:rPr>
              <a:t>'</a:t>
            </a:r>
            <a:r>
              <a:rPr lang="en-US" sz="2400" spc="110" dirty="0">
                <a:cs typeface="Georgia"/>
              </a:rPr>
              <a:t>s</a:t>
            </a:r>
            <a:r>
              <a:rPr lang="en-US" sz="2400" spc="-60" dirty="0">
                <a:cs typeface="Georgia"/>
              </a:rPr>
              <a:t> </a:t>
            </a:r>
            <a:r>
              <a:rPr lang="en-US" sz="2400" spc="-95" dirty="0">
                <a:cs typeface="Georgia"/>
              </a:rPr>
              <a:t>e</a:t>
            </a:r>
            <a:r>
              <a:rPr lang="en-US" sz="2400" spc="160" dirty="0">
                <a:cs typeface="Georgia"/>
              </a:rPr>
              <a:t>x</a:t>
            </a:r>
            <a:r>
              <a:rPr lang="en-US" sz="2400" spc="195" dirty="0">
                <a:cs typeface="Georgia"/>
              </a:rPr>
              <a:t>p</a:t>
            </a:r>
            <a:r>
              <a:rPr lang="en-US" sz="2400" spc="100" dirty="0">
                <a:cs typeface="Georgia"/>
              </a:rPr>
              <a:t>er</a:t>
            </a:r>
            <a:r>
              <a:rPr lang="en-US" sz="2400" spc="20" dirty="0">
                <a:cs typeface="Georgia"/>
              </a:rPr>
              <a:t>i</a:t>
            </a:r>
            <a:r>
              <a:rPr lang="en-US" sz="2400" spc="65" dirty="0">
                <a:cs typeface="Georgia"/>
              </a:rPr>
              <a:t>e</a:t>
            </a:r>
            <a:r>
              <a:rPr lang="en-US" sz="2400" spc="45" dirty="0">
                <a:cs typeface="Georgia"/>
              </a:rPr>
              <a:t>nc</a:t>
            </a:r>
            <a:r>
              <a:rPr lang="en-US" sz="2400" spc="95" dirty="0">
                <a:cs typeface="Georgia"/>
              </a:rPr>
              <a:t>e</a:t>
            </a:r>
          </a:p>
          <a:p>
            <a:pPr marL="363538" marR="1457325" indent="-338138">
              <a:buFont typeface="+mj-lt"/>
              <a:buAutoNum type="arabicPeriod"/>
              <a:tabLst>
                <a:tab pos="367665" algn="l"/>
              </a:tabLst>
            </a:pPr>
            <a:endParaRPr lang="en-US" sz="2400" spc="95" dirty="0">
              <a:cs typeface="Georgia"/>
            </a:endParaRPr>
          </a:p>
          <a:p>
            <a:pPr marL="363538" marR="1457325" indent="-338138">
              <a:buFont typeface="+mj-lt"/>
              <a:buAutoNum type="arabicPeriod"/>
              <a:tabLst>
                <a:tab pos="367665" algn="l"/>
              </a:tabLst>
            </a:pPr>
            <a:r>
              <a:rPr lang="en-US" sz="2400" spc="95" dirty="0">
                <a:cs typeface="Georgia"/>
              </a:rPr>
              <a:t>Affective: appropriate emotional reactivity</a:t>
            </a:r>
          </a:p>
          <a:p>
            <a:pPr marL="363538" marR="1457325" indent="-338138">
              <a:buFont typeface="+mj-lt"/>
              <a:buAutoNum type="arabicPeriod"/>
              <a:tabLst>
                <a:tab pos="367665" algn="l"/>
              </a:tabLst>
            </a:pPr>
            <a:endParaRPr lang="en-US" sz="2400" spc="95" dirty="0">
              <a:cs typeface="Georgia"/>
            </a:endParaRPr>
          </a:p>
          <a:p>
            <a:pPr marL="363538" marR="1457325" indent="-338138">
              <a:buFont typeface="+mj-lt"/>
              <a:buAutoNum type="arabicPeriod"/>
              <a:tabLst>
                <a:tab pos="367665" algn="l"/>
              </a:tabLst>
            </a:pPr>
            <a:r>
              <a:rPr lang="en-US" sz="2400" spc="95" dirty="0">
                <a:cs typeface="Georgia"/>
              </a:rPr>
              <a:t>Behavioral: accurate attunement to and reaction to the patient’s story</a:t>
            </a:r>
            <a:endParaRPr lang="en-US" sz="2400" dirty="0"/>
          </a:p>
          <a:p>
            <a:endParaRPr lang="en-US" sz="2400" dirty="0"/>
          </a:p>
          <a:p>
            <a:endParaRPr lang="en-US" sz="2400" dirty="0"/>
          </a:p>
        </p:txBody>
      </p:sp>
      <p:sp>
        <p:nvSpPr>
          <p:cNvPr id="6" name="Title 5">
            <a:extLst>
              <a:ext uri="{FF2B5EF4-FFF2-40B4-BE49-F238E27FC236}">
                <a16:creationId xmlns:a16="http://schemas.microsoft.com/office/drawing/2014/main" id="{7D4C1FDA-AED5-45DD-9BE3-4F90669F458A}"/>
              </a:ext>
            </a:extLst>
          </p:cNvPr>
          <p:cNvSpPr>
            <a:spLocks noGrp="1"/>
          </p:cNvSpPr>
          <p:nvPr>
            <p:ph type="title"/>
          </p:nvPr>
        </p:nvSpPr>
        <p:spPr/>
        <p:txBody>
          <a:bodyPr/>
          <a:lstStyle/>
          <a:p>
            <a:r>
              <a:rPr lang="en-US" dirty="0"/>
              <a:t>Empathy Is the Heart of PCC/RCC</a:t>
            </a:r>
          </a:p>
        </p:txBody>
      </p:sp>
    </p:spTree>
    <p:extLst>
      <p:ext uri="{BB962C8B-B14F-4D97-AF65-F5344CB8AC3E}">
        <p14:creationId xmlns:p14="http://schemas.microsoft.com/office/powerpoint/2010/main" val="27530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DC5244-70A9-49DE-8994-714CE63EED0B}"/>
              </a:ext>
            </a:extLst>
          </p:cNvPr>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3" name="Slide Number Placeholder 2">
            <a:extLst>
              <a:ext uri="{FF2B5EF4-FFF2-40B4-BE49-F238E27FC236}">
                <a16:creationId xmlns:a16="http://schemas.microsoft.com/office/drawing/2014/main" id="{E918ED19-FB2D-45DE-84F4-B733A25A00DA}"/>
              </a:ext>
            </a:extLst>
          </p:cNvPr>
          <p:cNvSpPr>
            <a:spLocks noGrp="1"/>
          </p:cNvSpPr>
          <p:nvPr>
            <p:ph type="sldNum" sz="quarter" idx="12"/>
          </p:nvPr>
        </p:nvSpPr>
        <p:spPr/>
        <p:txBody>
          <a:bodyPr/>
          <a:lstStyle/>
          <a:p>
            <a:r>
              <a:rPr lang="da-DK" noProof="0"/>
              <a:t>Slide </a:t>
            </a:r>
            <a:fld id="{8A58E4B7-0C53-4D1B-89B3-DED3806AF999}" type="slidenum">
              <a:rPr lang="da-DK" noProof="0" smtClean="0"/>
              <a:pPr/>
              <a:t>15</a:t>
            </a:fld>
            <a:endParaRPr lang="da-DK" noProof="0"/>
          </a:p>
        </p:txBody>
      </p:sp>
      <p:sp>
        <p:nvSpPr>
          <p:cNvPr id="4" name="Text Placeholder 3">
            <a:extLst>
              <a:ext uri="{FF2B5EF4-FFF2-40B4-BE49-F238E27FC236}">
                <a16:creationId xmlns:a16="http://schemas.microsoft.com/office/drawing/2014/main" id="{A201E27B-A854-4C4C-8037-1229E1552D19}"/>
              </a:ext>
            </a:extLst>
          </p:cNvPr>
          <p:cNvSpPr>
            <a:spLocks noGrp="1"/>
          </p:cNvSpPr>
          <p:nvPr>
            <p:ph type="body" sz="quarter" idx="14"/>
          </p:nvPr>
        </p:nvSpPr>
        <p:spPr/>
        <p:txBody>
          <a:bodyPr/>
          <a:lstStyle/>
          <a:p>
            <a:pPr marL="355600" indent="-355600">
              <a:buFont typeface="Arial"/>
              <a:buChar char="•"/>
              <a:tabLst>
                <a:tab pos="360363" algn="l"/>
              </a:tabLst>
            </a:pPr>
            <a:r>
              <a:rPr lang="en-US" dirty="0"/>
              <a:t>Engaging patients in decision making about treatment goals 	and options</a:t>
            </a:r>
          </a:p>
        </p:txBody>
      </p:sp>
      <p:sp>
        <p:nvSpPr>
          <p:cNvPr id="5" name="Text Placeholder 4">
            <a:extLst>
              <a:ext uri="{FF2B5EF4-FFF2-40B4-BE49-F238E27FC236}">
                <a16:creationId xmlns:a16="http://schemas.microsoft.com/office/drawing/2014/main" id="{603D13D3-EF1D-4E20-AC2D-BCA6140410C0}"/>
              </a:ext>
            </a:extLst>
          </p:cNvPr>
          <p:cNvSpPr>
            <a:spLocks noGrp="1"/>
          </p:cNvSpPr>
          <p:nvPr>
            <p:ph type="body" sz="quarter" idx="13"/>
          </p:nvPr>
        </p:nvSpPr>
        <p:spPr/>
        <p:txBody>
          <a:bodyPr/>
          <a:lstStyle/>
          <a:p>
            <a:pPr marL="355600" indent="-355600">
              <a:buFont typeface="Arial"/>
              <a:buChar char="•"/>
              <a:tabLst>
                <a:tab pos="360363" algn="l"/>
              </a:tabLst>
            </a:pPr>
            <a:r>
              <a:rPr lang="en-US" dirty="0"/>
              <a:t>Ensuring patients understand treatment options and possible outcomes</a:t>
            </a:r>
          </a:p>
        </p:txBody>
      </p:sp>
      <p:sp>
        <p:nvSpPr>
          <p:cNvPr id="8" name="Title 7">
            <a:extLst>
              <a:ext uri="{FF2B5EF4-FFF2-40B4-BE49-F238E27FC236}">
                <a16:creationId xmlns:a16="http://schemas.microsoft.com/office/drawing/2014/main" id="{8532062B-EE01-4FDE-A3CA-585E9C52E75A}"/>
              </a:ext>
            </a:extLst>
          </p:cNvPr>
          <p:cNvSpPr>
            <a:spLocks noGrp="1"/>
          </p:cNvSpPr>
          <p:nvPr>
            <p:ph type="title"/>
          </p:nvPr>
        </p:nvSpPr>
        <p:spPr/>
        <p:txBody>
          <a:bodyPr/>
          <a:lstStyle/>
          <a:p>
            <a:r>
              <a:rPr lang="en-US" dirty="0"/>
              <a:t>Shared Decision Making: The Pinnacle of PRCC</a:t>
            </a:r>
          </a:p>
        </p:txBody>
      </p:sp>
      <p:sp>
        <p:nvSpPr>
          <p:cNvPr id="9" name="Text Placeholder 4">
            <a:extLst>
              <a:ext uri="{FF2B5EF4-FFF2-40B4-BE49-F238E27FC236}">
                <a16:creationId xmlns:a16="http://schemas.microsoft.com/office/drawing/2014/main" id="{C6812536-518D-4A10-9156-DE6078FDCFD2}"/>
              </a:ext>
            </a:extLst>
          </p:cNvPr>
          <p:cNvSpPr txBox="1">
            <a:spLocks/>
          </p:cNvSpPr>
          <p:nvPr/>
        </p:nvSpPr>
        <p:spPr bwMode="auto">
          <a:xfrm>
            <a:off x="348838" y="1276540"/>
            <a:ext cx="5607203" cy="2305050"/>
          </a:xfrm>
          <a:prstGeom prst="rect">
            <a:avLst/>
          </a:prstGeom>
          <a:solidFill>
            <a:schemeClr val="accent3"/>
          </a:solidFill>
          <a:ln w="9525">
            <a:noFill/>
            <a:miter lim="800000"/>
            <a:headEnd/>
            <a:tailEnd/>
          </a:ln>
        </p:spPr>
        <p:txBody>
          <a:bodyPr vert="horz" wrap="square" lIns="180000" tIns="108000" rIns="108000" bIns="108000" numCol="1" anchor="t" anchorCtr="0" compatLnSpc="1">
            <a:prstTxWarp prst="textNoShape">
              <a:avLst/>
            </a:prstTxWarp>
          </a:bodyPr>
          <a:lstStyle>
            <a:lvl1pPr algn="l" defTabSz="457200" rtl="0" eaLnBrk="1" fontAlgn="base" hangingPunct="1">
              <a:spcBef>
                <a:spcPct val="20000"/>
              </a:spcBef>
              <a:spcAft>
                <a:spcPct val="0"/>
              </a:spcAft>
              <a:buFont typeface="Arial" charset="0"/>
              <a:defRPr sz="2400" kern="1200">
                <a:solidFill>
                  <a:schemeClr val="bg1"/>
                </a:solidFill>
                <a:latin typeface="+mn-lt"/>
                <a:ea typeface="Verdana" panose="020B0604030504040204" pitchFamily="34" charset="0"/>
                <a:cs typeface="Verdana" panose="020B0604030504040204" pitchFamily="34" charset="0"/>
              </a:defRPr>
            </a:lvl1pPr>
            <a:lvl2pPr marL="1588" algn="l" defTabSz="457200" rtl="0" eaLnBrk="1" fontAlgn="base" hangingPunct="1">
              <a:spcBef>
                <a:spcPct val="20000"/>
              </a:spcBef>
              <a:spcAft>
                <a:spcPct val="0"/>
              </a:spcAft>
              <a:buFont typeface="Arial" charset="0"/>
              <a:defRPr sz="2000" kern="1200">
                <a:solidFill>
                  <a:schemeClr val="tx1"/>
                </a:solidFill>
                <a:latin typeface="Georgia" pitchFamily="18" charset="0"/>
                <a:ea typeface="+mn-ea"/>
                <a:cs typeface="+mn-cs"/>
              </a:defRPr>
            </a:lvl2pPr>
            <a:lvl3pPr marL="276225" indent="-276225" algn="l" defTabSz="457200" rtl="0" eaLnBrk="1" fontAlgn="base" hangingPunct="1">
              <a:lnSpc>
                <a:spcPct val="100000"/>
              </a:lnSpc>
              <a:spcBef>
                <a:spcPts val="1600"/>
              </a:spcBef>
              <a:spcAft>
                <a:spcPct val="0"/>
              </a:spcAft>
              <a:buFont typeface="Arial" pitchFamily="34" charset="0"/>
              <a:buChar char="•"/>
              <a:defRPr sz="2000" kern="1200">
                <a:solidFill>
                  <a:schemeClr val="tx1"/>
                </a:solidFill>
                <a:latin typeface="Georgia" pitchFamily="18" charset="0"/>
                <a:ea typeface="+mn-ea"/>
                <a:cs typeface="+mn-cs"/>
              </a:defRPr>
            </a:lvl3pPr>
            <a:lvl4pPr marL="269875" indent="0" algn="l" defTabSz="457200" rtl="0" eaLnBrk="1" fontAlgn="base" hangingPunct="1">
              <a:lnSpc>
                <a:spcPct val="100000"/>
              </a:lnSpc>
              <a:spcBef>
                <a:spcPts val="1600"/>
              </a:spcBef>
              <a:spcAft>
                <a:spcPct val="0"/>
              </a:spcAft>
              <a:buFont typeface="Wingdings" pitchFamily="2" charset="2"/>
              <a:buNone/>
              <a:tabLst/>
              <a:defRPr sz="2000" kern="1200">
                <a:solidFill>
                  <a:schemeClr val="tx1"/>
                </a:solidFill>
                <a:latin typeface="Georgia" pitchFamily="18" charset="0"/>
                <a:ea typeface="+mn-ea"/>
                <a:cs typeface="+mn-cs"/>
              </a:defRPr>
            </a:lvl4pPr>
            <a:lvl5pPr marL="561600" indent="-277200" algn="l" defTabSz="457200" rtl="0" eaLnBrk="1" fontAlgn="base" hangingPunct="1">
              <a:lnSpc>
                <a:spcPct val="100000"/>
              </a:lnSpc>
              <a:spcBef>
                <a:spcPts val="1600"/>
              </a:spcBef>
              <a:spcAft>
                <a:spcPct val="0"/>
              </a:spcAft>
              <a:buFont typeface="Arial" pitchFamily="34" charset="0"/>
              <a:buChar char="•"/>
              <a:defRPr sz="2000" kern="1200">
                <a:solidFill>
                  <a:schemeClr val="tx1"/>
                </a:solidFill>
                <a:latin typeface="Georgia"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5600" indent="-355600">
              <a:buFont typeface="Arial"/>
              <a:buChar char="•"/>
              <a:tabLst>
                <a:tab pos="360363" algn="l"/>
              </a:tabLst>
            </a:pPr>
            <a:r>
              <a:rPr lang="en-US" dirty="0"/>
              <a:t>Asking patients not only </a:t>
            </a:r>
          </a:p>
          <a:p>
            <a:pPr marL="355600">
              <a:tabLst>
                <a:tab pos="360363" algn="l"/>
              </a:tabLst>
            </a:pPr>
            <a:r>
              <a:rPr lang="en-US" dirty="0"/>
              <a:t>“what is the matter?” but </a:t>
            </a:r>
          </a:p>
          <a:p>
            <a:pPr marL="355600">
              <a:tabLst>
                <a:tab pos="360363" algn="l"/>
              </a:tabLst>
            </a:pPr>
            <a:r>
              <a:rPr lang="en-US" dirty="0"/>
              <a:t>“What matters to you?”</a:t>
            </a:r>
          </a:p>
        </p:txBody>
      </p:sp>
      <p:sp>
        <p:nvSpPr>
          <p:cNvPr id="10" name="Text Placeholder 4">
            <a:extLst>
              <a:ext uri="{FF2B5EF4-FFF2-40B4-BE49-F238E27FC236}">
                <a16:creationId xmlns:a16="http://schemas.microsoft.com/office/drawing/2014/main" id="{4C1FBF50-3EC5-4A93-A614-27434BCE64ED}"/>
              </a:ext>
            </a:extLst>
          </p:cNvPr>
          <p:cNvSpPr txBox="1">
            <a:spLocks/>
          </p:cNvSpPr>
          <p:nvPr/>
        </p:nvSpPr>
        <p:spPr bwMode="auto">
          <a:xfrm>
            <a:off x="6268930" y="1288918"/>
            <a:ext cx="5607203" cy="2305050"/>
          </a:xfrm>
          <a:prstGeom prst="rect">
            <a:avLst/>
          </a:prstGeom>
          <a:solidFill>
            <a:schemeClr val="accent6"/>
          </a:solidFill>
          <a:ln w="9525">
            <a:noFill/>
            <a:miter lim="800000"/>
            <a:headEnd/>
            <a:tailEnd/>
          </a:ln>
        </p:spPr>
        <p:txBody>
          <a:bodyPr vert="horz" wrap="square" lIns="180000" tIns="108000" rIns="108000" bIns="108000" numCol="1" anchor="t" anchorCtr="0" compatLnSpc="1">
            <a:prstTxWarp prst="textNoShape">
              <a:avLst/>
            </a:prstTxWarp>
          </a:bodyPr>
          <a:lstStyle>
            <a:lvl1pPr algn="l" defTabSz="457200" rtl="0" eaLnBrk="1" fontAlgn="base" hangingPunct="1">
              <a:spcBef>
                <a:spcPct val="20000"/>
              </a:spcBef>
              <a:spcAft>
                <a:spcPct val="0"/>
              </a:spcAft>
              <a:buFont typeface="Arial" charset="0"/>
              <a:defRPr sz="2400" kern="1200">
                <a:solidFill>
                  <a:schemeClr val="bg1"/>
                </a:solidFill>
                <a:latin typeface="+mn-lt"/>
                <a:ea typeface="Verdana" panose="020B0604030504040204" pitchFamily="34" charset="0"/>
                <a:cs typeface="Verdana" panose="020B0604030504040204" pitchFamily="34" charset="0"/>
              </a:defRPr>
            </a:lvl1pPr>
            <a:lvl2pPr marL="1588" algn="l" defTabSz="457200" rtl="0" eaLnBrk="1" fontAlgn="base" hangingPunct="1">
              <a:spcBef>
                <a:spcPct val="20000"/>
              </a:spcBef>
              <a:spcAft>
                <a:spcPct val="0"/>
              </a:spcAft>
              <a:buFont typeface="Arial" charset="0"/>
              <a:defRPr sz="2000" kern="1200">
                <a:solidFill>
                  <a:schemeClr val="tx1"/>
                </a:solidFill>
                <a:latin typeface="Georgia" pitchFamily="18" charset="0"/>
                <a:ea typeface="+mn-ea"/>
                <a:cs typeface="+mn-cs"/>
              </a:defRPr>
            </a:lvl2pPr>
            <a:lvl3pPr marL="276225" indent="-276225" algn="l" defTabSz="457200" rtl="0" eaLnBrk="1" fontAlgn="base" hangingPunct="1">
              <a:lnSpc>
                <a:spcPct val="100000"/>
              </a:lnSpc>
              <a:spcBef>
                <a:spcPts val="1600"/>
              </a:spcBef>
              <a:spcAft>
                <a:spcPct val="0"/>
              </a:spcAft>
              <a:buFont typeface="Arial" pitchFamily="34" charset="0"/>
              <a:buChar char="•"/>
              <a:defRPr sz="2000" kern="1200">
                <a:solidFill>
                  <a:schemeClr val="tx1"/>
                </a:solidFill>
                <a:latin typeface="Georgia" pitchFamily="18" charset="0"/>
                <a:ea typeface="+mn-ea"/>
                <a:cs typeface="+mn-cs"/>
              </a:defRPr>
            </a:lvl3pPr>
            <a:lvl4pPr marL="269875" indent="0" algn="l" defTabSz="457200" rtl="0" eaLnBrk="1" fontAlgn="base" hangingPunct="1">
              <a:lnSpc>
                <a:spcPct val="100000"/>
              </a:lnSpc>
              <a:spcBef>
                <a:spcPts val="1600"/>
              </a:spcBef>
              <a:spcAft>
                <a:spcPct val="0"/>
              </a:spcAft>
              <a:buFont typeface="Wingdings" pitchFamily="2" charset="2"/>
              <a:buNone/>
              <a:tabLst/>
              <a:defRPr sz="2000" kern="1200">
                <a:solidFill>
                  <a:schemeClr val="tx1"/>
                </a:solidFill>
                <a:latin typeface="Georgia" pitchFamily="18" charset="0"/>
                <a:ea typeface="+mn-ea"/>
                <a:cs typeface="+mn-cs"/>
              </a:defRPr>
            </a:lvl4pPr>
            <a:lvl5pPr marL="561600" indent="-277200" algn="l" defTabSz="457200" rtl="0" eaLnBrk="1" fontAlgn="base" hangingPunct="1">
              <a:lnSpc>
                <a:spcPct val="100000"/>
              </a:lnSpc>
              <a:spcBef>
                <a:spcPts val="1600"/>
              </a:spcBef>
              <a:spcAft>
                <a:spcPct val="0"/>
              </a:spcAft>
              <a:buFont typeface="Arial" pitchFamily="34" charset="0"/>
              <a:buChar char="•"/>
              <a:defRPr sz="2000" kern="1200">
                <a:solidFill>
                  <a:schemeClr val="tx1"/>
                </a:solidFill>
                <a:latin typeface="Georgia"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5600" indent="-355600">
              <a:buFont typeface="Arial"/>
              <a:buChar char="•"/>
            </a:pPr>
            <a:r>
              <a:rPr lang="en-US" dirty="0"/>
              <a:t>Understanding patients’ lifestyle, needs, and preferences</a:t>
            </a:r>
          </a:p>
        </p:txBody>
      </p:sp>
    </p:spTree>
    <p:extLst>
      <p:ext uri="{BB962C8B-B14F-4D97-AF65-F5344CB8AC3E}">
        <p14:creationId xmlns:p14="http://schemas.microsoft.com/office/powerpoint/2010/main" val="226471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D93610-F2FB-4B3F-A248-52FDAA6A238E}"/>
              </a:ext>
            </a:extLst>
          </p:cNvPr>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3" name="Slide Number Placeholder 2">
            <a:extLst>
              <a:ext uri="{FF2B5EF4-FFF2-40B4-BE49-F238E27FC236}">
                <a16:creationId xmlns:a16="http://schemas.microsoft.com/office/drawing/2014/main" id="{C576DE77-DB01-45D9-B648-619F4FED5311}"/>
              </a:ext>
            </a:extLst>
          </p:cNvPr>
          <p:cNvSpPr>
            <a:spLocks noGrp="1"/>
          </p:cNvSpPr>
          <p:nvPr>
            <p:ph type="sldNum" sz="quarter" idx="12"/>
          </p:nvPr>
        </p:nvSpPr>
        <p:spPr/>
        <p:txBody>
          <a:bodyPr/>
          <a:lstStyle/>
          <a:p>
            <a:r>
              <a:rPr lang="da-DK" noProof="0"/>
              <a:t>Slide </a:t>
            </a:r>
            <a:fld id="{8A58E4B7-0C53-4D1B-89B3-DED3806AF999}" type="slidenum">
              <a:rPr lang="da-DK" noProof="0" smtClean="0"/>
              <a:pPr/>
              <a:t>16</a:t>
            </a:fld>
            <a:endParaRPr lang="da-DK" noProof="0"/>
          </a:p>
        </p:txBody>
      </p:sp>
      <p:sp>
        <p:nvSpPr>
          <p:cNvPr id="4" name="Text Placeholder 3">
            <a:extLst>
              <a:ext uri="{FF2B5EF4-FFF2-40B4-BE49-F238E27FC236}">
                <a16:creationId xmlns:a16="http://schemas.microsoft.com/office/drawing/2014/main" id="{9009BB41-30B6-4478-A15D-6BCCFE736917}"/>
              </a:ext>
            </a:extLst>
          </p:cNvPr>
          <p:cNvSpPr>
            <a:spLocks noGrp="1"/>
          </p:cNvSpPr>
          <p:nvPr>
            <p:ph type="body" sz="quarter" idx="13"/>
          </p:nvPr>
        </p:nvSpPr>
        <p:spPr>
          <a:xfrm>
            <a:off x="342000" y="1277896"/>
            <a:ext cx="11509527" cy="4959416"/>
          </a:xfrm>
          <a:solidFill>
            <a:schemeClr val="accent6"/>
          </a:solidFill>
        </p:spPr>
        <p:txBody>
          <a:bodyPr/>
          <a:lstStyle/>
          <a:p>
            <a:pPr marL="342900" indent="-342900">
              <a:lnSpc>
                <a:spcPct val="150000"/>
              </a:lnSpc>
              <a:spcBef>
                <a:spcPts val="0"/>
              </a:spcBef>
              <a:buFont typeface="Arial" panose="020B0604020202020204" pitchFamily="34" charset="0"/>
              <a:buChar char="•"/>
            </a:pPr>
            <a:r>
              <a:rPr lang="en-US" dirty="0"/>
              <a:t>M - moment to moment attention</a:t>
            </a:r>
          </a:p>
          <a:p>
            <a:pPr marL="342900" indent="-342900">
              <a:lnSpc>
                <a:spcPct val="150000"/>
              </a:lnSpc>
              <a:spcBef>
                <a:spcPts val="0"/>
              </a:spcBef>
              <a:buFont typeface="Arial" panose="020B0604020202020204" pitchFamily="34" charset="0"/>
              <a:buChar char="•"/>
            </a:pPr>
            <a:r>
              <a:rPr lang="en-US" dirty="0"/>
              <a:t>I - in the here and now</a:t>
            </a:r>
          </a:p>
          <a:p>
            <a:pPr marL="342900" indent="-342900">
              <a:lnSpc>
                <a:spcPct val="150000"/>
              </a:lnSpc>
              <a:spcBef>
                <a:spcPts val="0"/>
              </a:spcBef>
              <a:buFont typeface="Arial" panose="020B0604020202020204" pitchFamily="34" charset="0"/>
              <a:buChar char="•"/>
            </a:pPr>
            <a:r>
              <a:rPr lang="en-US" dirty="0"/>
              <a:t>N - </a:t>
            </a:r>
            <a:r>
              <a:rPr lang="en-US" dirty="0" err="1"/>
              <a:t>non-judgemental</a:t>
            </a:r>
            <a:r>
              <a:rPr lang="en-US" dirty="0"/>
              <a:t> attitude</a:t>
            </a:r>
          </a:p>
          <a:p>
            <a:pPr marL="342900" indent="-342900">
              <a:lnSpc>
                <a:spcPct val="150000"/>
              </a:lnSpc>
              <a:spcBef>
                <a:spcPts val="0"/>
              </a:spcBef>
              <a:buFont typeface="Arial" panose="020B0604020202020204" pitchFamily="34" charset="0"/>
              <a:buChar char="•"/>
            </a:pPr>
            <a:r>
              <a:rPr lang="en-US" dirty="0"/>
              <a:t>D - detach from unhelpful thoughts</a:t>
            </a:r>
          </a:p>
          <a:p>
            <a:pPr marL="342900" indent="-342900">
              <a:lnSpc>
                <a:spcPct val="150000"/>
              </a:lnSpc>
              <a:spcBef>
                <a:spcPts val="0"/>
              </a:spcBef>
              <a:buFont typeface="Arial" panose="020B0604020202020204" pitchFamily="34" charset="0"/>
              <a:buChar char="•"/>
            </a:pPr>
            <a:r>
              <a:rPr lang="en-US" dirty="0"/>
              <a:t>F - forgive and be grateful</a:t>
            </a:r>
          </a:p>
          <a:p>
            <a:pPr marL="342900" indent="-342900">
              <a:lnSpc>
                <a:spcPct val="150000"/>
              </a:lnSpc>
              <a:spcBef>
                <a:spcPts val="0"/>
              </a:spcBef>
              <a:buFont typeface="Arial" panose="020B0604020202020204" pitchFamily="34" charset="0"/>
              <a:buChar char="•"/>
            </a:pPr>
            <a:r>
              <a:rPr lang="en-US" dirty="0"/>
              <a:t>U - unconditional acceptance</a:t>
            </a:r>
          </a:p>
          <a:p>
            <a:pPr marL="342900" indent="-342900">
              <a:lnSpc>
                <a:spcPct val="150000"/>
              </a:lnSpc>
              <a:spcBef>
                <a:spcPts val="0"/>
              </a:spcBef>
              <a:buFont typeface="Arial" panose="020B0604020202020204" pitchFamily="34" charset="0"/>
              <a:buChar char="•"/>
            </a:pPr>
            <a:r>
              <a:rPr lang="en-US" dirty="0"/>
              <a:t>L - learn with childlike mindset</a:t>
            </a:r>
          </a:p>
        </p:txBody>
      </p:sp>
      <p:sp>
        <p:nvSpPr>
          <p:cNvPr id="6" name="Title 5">
            <a:extLst>
              <a:ext uri="{FF2B5EF4-FFF2-40B4-BE49-F238E27FC236}">
                <a16:creationId xmlns:a16="http://schemas.microsoft.com/office/drawing/2014/main" id="{7D4C1FDA-AED5-45DD-9BE3-4F90669F458A}"/>
              </a:ext>
            </a:extLst>
          </p:cNvPr>
          <p:cNvSpPr>
            <a:spLocks noGrp="1"/>
          </p:cNvSpPr>
          <p:nvPr>
            <p:ph type="title"/>
          </p:nvPr>
        </p:nvSpPr>
        <p:spPr/>
        <p:txBody>
          <a:bodyPr/>
          <a:lstStyle/>
          <a:p>
            <a:r>
              <a:rPr lang="en-US" dirty="0"/>
              <a:t>Mindful Practice Facilitates PRCC</a:t>
            </a:r>
          </a:p>
        </p:txBody>
      </p:sp>
    </p:spTree>
    <p:extLst>
      <p:ext uri="{BB962C8B-B14F-4D97-AF65-F5344CB8AC3E}">
        <p14:creationId xmlns:p14="http://schemas.microsoft.com/office/powerpoint/2010/main" val="1660377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C984AD-42E0-48D8-A2BF-E48E9099E895}"/>
              </a:ext>
            </a:extLst>
          </p:cNvPr>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3" name="Slide Number Placeholder 2">
            <a:extLst>
              <a:ext uri="{FF2B5EF4-FFF2-40B4-BE49-F238E27FC236}">
                <a16:creationId xmlns:a16="http://schemas.microsoft.com/office/drawing/2014/main" id="{FB5140DA-9A86-48B0-9F94-4B0F8FC789F3}"/>
              </a:ext>
            </a:extLst>
          </p:cNvPr>
          <p:cNvSpPr>
            <a:spLocks noGrp="1"/>
          </p:cNvSpPr>
          <p:nvPr>
            <p:ph type="sldNum" sz="quarter" idx="12"/>
          </p:nvPr>
        </p:nvSpPr>
        <p:spPr/>
        <p:txBody>
          <a:bodyPr/>
          <a:lstStyle/>
          <a:p>
            <a:r>
              <a:rPr lang="da-DK" noProof="0"/>
              <a:t>Slide </a:t>
            </a:r>
            <a:fld id="{8A58E4B7-0C53-4D1B-89B3-DED3806AF999}" type="slidenum">
              <a:rPr lang="da-DK" noProof="0" smtClean="0"/>
              <a:pPr/>
              <a:t>17</a:t>
            </a:fld>
            <a:endParaRPr lang="da-DK" noProof="0"/>
          </a:p>
        </p:txBody>
      </p:sp>
      <p:sp>
        <p:nvSpPr>
          <p:cNvPr id="4" name="Text Placeholder 3">
            <a:extLst>
              <a:ext uri="{FF2B5EF4-FFF2-40B4-BE49-F238E27FC236}">
                <a16:creationId xmlns:a16="http://schemas.microsoft.com/office/drawing/2014/main" id="{DCD05019-F084-4E22-A0CD-9785067A4842}"/>
              </a:ext>
            </a:extLst>
          </p:cNvPr>
          <p:cNvSpPr>
            <a:spLocks noGrp="1"/>
          </p:cNvSpPr>
          <p:nvPr>
            <p:ph type="body" sz="quarter" idx="16"/>
          </p:nvPr>
        </p:nvSpPr>
        <p:spPr>
          <a:xfrm>
            <a:off x="341999" y="1268413"/>
            <a:ext cx="11513451" cy="4897437"/>
          </a:xfrm>
          <a:solidFill>
            <a:schemeClr val="accent3"/>
          </a:solidFill>
        </p:spPr>
        <p:txBody>
          <a:bodyPr/>
          <a:lstStyle/>
          <a:p>
            <a:pPr marL="352425" indent="-352425">
              <a:lnSpc>
                <a:spcPct val="150000"/>
              </a:lnSpc>
              <a:buFont typeface="Arial" charset="0"/>
              <a:buAutoNum type="arabicPeriod"/>
            </a:pPr>
            <a:r>
              <a:rPr lang="en-US" dirty="0"/>
              <a:t>Patients are already satisfied!</a:t>
            </a:r>
          </a:p>
          <a:p>
            <a:pPr marL="352425" indent="-352425">
              <a:lnSpc>
                <a:spcPct val="150000"/>
              </a:lnSpc>
              <a:buFont typeface="Arial" charset="0"/>
              <a:buAutoNum type="arabicPeriod"/>
            </a:pPr>
            <a:r>
              <a:rPr lang="en-US" dirty="0"/>
              <a:t>Takes too much time</a:t>
            </a:r>
          </a:p>
          <a:p>
            <a:pPr marL="352425" indent="-352425">
              <a:lnSpc>
                <a:spcPct val="150000"/>
              </a:lnSpc>
              <a:buFont typeface="Arial" charset="0"/>
              <a:buAutoNum type="arabicPeriod"/>
            </a:pPr>
            <a:r>
              <a:rPr lang="en-US" dirty="0"/>
              <a:t>Too emotional</a:t>
            </a:r>
          </a:p>
          <a:p>
            <a:pPr marL="352425" indent="-352425">
              <a:lnSpc>
                <a:spcPct val="150000"/>
              </a:lnSpc>
              <a:buFont typeface="Arial" charset="0"/>
              <a:buAutoNum type="arabicPeriod"/>
            </a:pPr>
            <a:r>
              <a:rPr lang="en-US" dirty="0"/>
              <a:t>Not cost effective</a:t>
            </a:r>
          </a:p>
          <a:p>
            <a:endParaRPr lang="en-US" dirty="0"/>
          </a:p>
        </p:txBody>
      </p:sp>
      <p:sp>
        <p:nvSpPr>
          <p:cNvPr id="7" name="Title 6">
            <a:extLst>
              <a:ext uri="{FF2B5EF4-FFF2-40B4-BE49-F238E27FC236}">
                <a16:creationId xmlns:a16="http://schemas.microsoft.com/office/drawing/2014/main" id="{1D63D369-AA48-455F-8B30-264F27A1A6A0}"/>
              </a:ext>
            </a:extLst>
          </p:cNvPr>
          <p:cNvSpPr>
            <a:spLocks noGrp="1"/>
          </p:cNvSpPr>
          <p:nvPr>
            <p:ph type="title"/>
          </p:nvPr>
        </p:nvSpPr>
        <p:spPr/>
        <p:txBody>
          <a:bodyPr/>
          <a:lstStyle/>
          <a:p>
            <a:r>
              <a:rPr lang="en-US" dirty="0"/>
              <a:t>Myths About PCC</a:t>
            </a:r>
          </a:p>
        </p:txBody>
      </p:sp>
    </p:spTree>
    <p:extLst>
      <p:ext uri="{BB962C8B-B14F-4D97-AF65-F5344CB8AC3E}">
        <p14:creationId xmlns:p14="http://schemas.microsoft.com/office/powerpoint/2010/main" val="3720778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3583804" y="1147888"/>
          <a:ext cx="5104485" cy="469841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60000" y="270001"/>
            <a:ext cx="11568648" cy="877887"/>
          </a:xfrm>
        </p:spPr>
        <p:txBody>
          <a:bodyPr/>
          <a:lstStyle/>
          <a:p>
            <a:r>
              <a:rPr lang="en-US" dirty="0"/>
              <a:t>What Communication Style Leads to Patient Satisfaction?</a:t>
            </a:r>
          </a:p>
        </p:txBody>
      </p:sp>
      <p:sp>
        <p:nvSpPr>
          <p:cNvPr id="6" name="TextBox 5"/>
          <p:cNvSpPr txBox="1"/>
          <p:nvPr/>
        </p:nvSpPr>
        <p:spPr>
          <a:xfrm>
            <a:off x="2495600" y="6021289"/>
            <a:ext cx="8856984" cy="276999"/>
          </a:xfrm>
          <a:prstGeom prst="rect">
            <a:avLst/>
          </a:prstGeom>
          <a:noFill/>
        </p:spPr>
        <p:txBody>
          <a:bodyPr wrap="square" rtlCol="0">
            <a:spAutoFit/>
          </a:bodyPr>
          <a:lstStyle/>
          <a:p>
            <a:r>
              <a:rPr lang="en-US" sz="1200" dirty="0">
                <a:solidFill>
                  <a:schemeClr val="tx2"/>
                </a:solidFill>
                <a:latin typeface="+mn-lt"/>
              </a:rPr>
              <a:t>Figure created from data reported in: Swenson, </a:t>
            </a:r>
            <a:r>
              <a:rPr lang="en-US" sz="1200" dirty="0" err="1">
                <a:solidFill>
                  <a:schemeClr val="tx2"/>
                </a:solidFill>
                <a:latin typeface="+mn-lt"/>
              </a:rPr>
              <a:t>Zettler</a:t>
            </a:r>
            <a:r>
              <a:rPr lang="en-US" sz="1200" dirty="0">
                <a:solidFill>
                  <a:schemeClr val="tx2"/>
                </a:solidFill>
                <a:latin typeface="+mn-lt"/>
              </a:rPr>
              <a:t>, &amp; Lo ( 2006). </a:t>
            </a:r>
            <a:r>
              <a:rPr lang="en-US" sz="1200" u="sng" dirty="0">
                <a:solidFill>
                  <a:schemeClr val="tx2"/>
                </a:solidFill>
                <a:latin typeface="+mn-lt"/>
              </a:rPr>
              <a:t>Patient Education and Counseling</a:t>
            </a:r>
            <a:r>
              <a:rPr lang="en-US" sz="1200" dirty="0">
                <a:solidFill>
                  <a:schemeClr val="tx2"/>
                </a:solidFill>
                <a:latin typeface="+mn-lt"/>
              </a:rPr>
              <a:t>, 61, 200-211</a:t>
            </a:r>
          </a:p>
        </p:txBody>
      </p:sp>
    </p:spTree>
    <p:extLst>
      <p:ext uri="{BB962C8B-B14F-4D97-AF65-F5344CB8AC3E}">
        <p14:creationId xmlns:p14="http://schemas.microsoft.com/office/powerpoint/2010/main" val="3018244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B27DF-26E6-4F42-B291-08907460460B}"/>
              </a:ext>
            </a:extLst>
          </p:cNvPr>
          <p:cNvSpPr>
            <a:spLocks noGrp="1"/>
          </p:cNvSpPr>
          <p:nvPr>
            <p:ph type="title"/>
          </p:nvPr>
        </p:nvSpPr>
        <p:spPr/>
        <p:txBody>
          <a:bodyPr/>
          <a:lstStyle/>
          <a:p>
            <a:r>
              <a:rPr lang="en-US" dirty="0"/>
              <a:t>Most Frequent Reasons for Preferences of Doctor Style (Swenson, et al)</a:t>
            </a:r>
          </a:p>
        </p:txBody>
      </p:sp>
      <p:sp>
        <p:nvSpPr>
          <p:cNvPr id="3" name="Date Placeholder 2">
            <a:extLst>
              <a:ext uri="{FF2B5EF4-FFF2-40B4-BE49-F238E27FC236}">
                <a16:creationId xmlns:a16="http://schemas.microsoft.com/office/drawing/2014/main" id="{52A1D36D-7E61-44CC-BFA2-C4ADC19B5C15}"/>
              </a:ext>
            </a:extLst>
          </p:cNvPr>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4" name="Slide Number Placeholder 3">
            <a:extLst>
              <a:ext uri="{FF2B5EF4-FFF2-40B4-BE49-F238E27FC236}">
                <a16:creationId xmlns:a16="http://schemas.microsoft.com/office/drawing/2014/main" id="{C5CDFB45-A87B-4DF6-8913-63C8D30753A7}"/>
              </a:ext>
            </a:extLst>
          </p:cNvPr>
          <p:cNvSpPr>
            <a:spLocks noGrp="1"/>
          </p:cNvSpPr>
          <p:nvPr>
            <p:ph type="sldNum" sz="quarter" idx="12"/>
          </p:nvPr>
        </p:nvSpPr>
        <p:spPr/>
        <p:txBody>
          <a:bodyPr/>
          <a:lstStyle/>
          <a:p>
            <a:r>
              <a:rPr lang="da-DK" noProof="0"/>
              <a:t>Slide </a:t>
            </a:r>
            <a:fld id="{8A58E4B7-0C53-4D1B-89B3-DED3806AF999}" type="slidenum">
              <a:rPr lang="da-DK" noProof="0" smtClean="0"/>
              <a:pPr/>
              <a:t>19</a:t>
            </a:fld>
            <a:endParaRPr lang="da-DK" noProof="0"/>
          </a:p>
        </p:txBody>
      </p:sp>
      <p:sp>
        <p:nvSpPr>
          <p:cNvPr id="5" name="Text Placeholder 4">
            <a:extLst>
              <a:ext uri="{FF2B5EF4-FFF2-40B4-BE49-F238E27FC236}">
                <a16:creationId xmlns:a16="http://schemas.microsoft.com/office/drawing/2014/main" id="{377AF04A-5268-4980-8BB0-0DC8D7DCF520}"/>
              </a:ext>
            </a:extLst>
          </p:cNvPr>
          <p:cNvSpPr>
            <a:spLocks noGrp="1"/>
          </p:cNvSpPr>
          <p:nvPr>
            <p:ph type="body" sz="quarter" idx="13"/>
          </p:nvPr>
        </p:nvSpPr>
        <p:spPr>
          <a:xfrm>
            <a:off x="336550" y="1364400"/>
            <a:ext cx="5615434" cy="4823866"/>
          </a:xfrm>
          <a:solidFill>
            <a:schemeClr val="accent1"/>
          </a:solidFill>
        </p:spPr>
        <p:txBody>
          <a:bodyPr anchor="t"/>
          <a:lstStyle/>
          <a:p>
            <a:pPr marL="0" indent="0">
              <a:spcBef>
                <a:spcPts val="600"/>
              </a:spcBef>
              <a:buNone/>
            </a:pPr>
            <a:r>
              <a:rPr lang="en-US" sz="2000" dirty="0"/>
              <a:t>Patient-centered Preference</a:t>
            </a:r>
          </a:p>
          <a:p>
            <a:pPr>
              <a:spcBef>
                <a:spcPts val="600"/>
              </a:spcBef>
            </a:pPr>
            <a:r>
              <a:rPr lang="en-US" sz="2000" dirty="0"/>
              <a:t>“willing to work with patient”</a:t>
            </a:r>
          </a:p>
          <a:p>
            <a:pPr>
              <a:spcBef>
                <a:spcPts val="600"/>
              </a:spcBef>
            </a:pPr>
            <a:r>
              <a:rPr lang="en-US" sz="2000" dirty="0"/>
              <a:t>“seemed really concerned about the patient overall”</a:t>
            </a:r>
          </a:p>
          <a:p>
            <a:pPr>
              <a:spcBef>
                <a:spcPts val="600"/>
              </a:spcBef>
            </a:pPr>
            <a:r>
              <a:rPr lang="en-US" sz="2000" dirty="0"/>
              <a:t>“put together a comprehensive plan overall…and sought the patient’s agreement in her care”</a:t>
            </a:r>
          </a:p>
          <a:p>
            <a:pPr>
              <a:spcBef>
                <a:spcPts val="600"/>
              </a:spcBef>
            </a:pPr>
            <a:r>
              <a:rPr lang="en-US" sz="2000" dirty="0"/>
              <a:t>“responded to the patient…and listening to what her goals were”</a:t>
            </a:r>
          </a:p>
        </p:txBody>
      </p:sp>
      <p:sp>
        <p:nvSpPr>
          <p:cNvPr id="6" name="Text Placeholder 5">
            <a:extLst>
              <a:ext uri="{FF2B5EF4-FFF2-40B4-BE49-F238E27FC236}">
                <a16:creationId xmlns:a16="http://schemas.microsoft.com/office/drawing/2014/main" id="{DE81FCA5-5E83-4BFB-9942-1411F4CB559C}"/>
              </a:ext>
            </a:extLst>
          </p:cNvPr>
          <p:cNvSpPr>
            <a:spLocks noGrp="1"/>
          </p:cNvSpPr>
          <p:nvPr>
            <p:ph type="body" sz="quarter" idx="14"/>
          </p:nvPr>
        </p:nvSpPr>
        <p:spPr>
          <a:solidFill>
            <a:schemeClr val="accent4"/>
          </a:solidFill>
        </p:spPr>
        <p:txBody>
          <a:bodyPr/>
          <a:lstStyle/>
          <a:p>
            <a:pPr marL="0" indent="0">
              <a:buNone/>
            </a:pPr>
            <a:r>
              <a:rPr lang="en-US" sz="2000" dirty="0"/>
              <a:t>Biomedical Preference</a:t>
            </a:r>
          </a:p>
          <a:p>
            <a:pPr>
              <a:spcBef>
                <a:spcPts val="600"/>
              </a:spcBef>
            </a:pPr>
            <a:r>
              <a:rPr lang="en-US" sz="2000" dirty="0"/>
              <a:t>“liked authoritative style”</a:t>
            </a:r>
          </a:p>
          <a:p>
            <a:pPr>
              <a:spcBef>
                <a:spcPts val="600"/>
              </a:spcBef>
            </a:pPr>
            <a:r>
              <a:rPr lang="en-US" sz="2000" dirty="0"/>
              <a:t>“wanted action, like right now…she gave it her best shot right away”</a:t>
            </a:r>
          </a:p>
          <a:p>
            <a:pPr>
              <a:spcBef>
                <a:spcPts val="600"/>
              </a:spcBef>
            </a:pPr>
            <a:r>
              <a:rPr lang="en-US" sz="2000" dirty="0"/>
              <a:t>“straightforward manner”</a:t>
            </a:r>
          </a:p>
          <a:p>
            <a:pPr>
              <a:spcBef>
                <a:spcPts val="600"/>
              </a:spcBef>
            </a:pPr>
            <a:r>
              <a:rPr lang="en-US" sz="2000" dirty="0"/>
              <a:t>“clear explanations”</a:t>
            </a:r>
          </a:p>
          <a:p>
            <a:pPr>
              <a:spcBef>
                <a:spcPts val="600"/>
              </a:spcBef>
            </a:pPr>
            <a:r>
              <a:rPr lang="en-US" sz="2000" dirty="0"/>
              <a:t>“more knowledgeable”</a:t>
            </a:r>
          </a:p>
          <a:p>
            <a:pPr>
              <a:spcBef>
                <a:spcPts val="600"/>
              </a:spcBef>
            </a:pPr>
            <a:r>
              <a:rPr lang="en-US" sz="2000" dirty="0"/>
              <a:t>“medical advice”</a:t>
            </a:r>
          </a:p>
          <a:p>
            <a:pPr>
              <a:spcBef>
                <a:spcPts val="600"/>
              </a:spcBef>
            </a:pPr>
            <a:r>
              <a:rPr lang="en-US" sz="2000" dirty="0"/>
              <a:t>“I think the medical doctor should take more of a leadership role”</a:t>
            </a:r>
          </a:p>
          <a:p>
            <a:pPr marL="0" indent="0">
              <a:buNone/>
            </a:pPr>
            <a:endParaRPr lang="en-US" sz="2000" dirty="0"/>
          </a:p>
        </p:txBody>
      </p:sp>
    </p:spTree>
    <p:extLst>
      <p:ext uri="{BB962C8B-B14F-4D97-AF65-F5344CB8AC3E}">
        <p14:creationId xmlns:p14="http://schemas.microsoft.com/office/powerpoint/2010/main" val="1289475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D7E0C-CF1F-4292-BAC6-0474C2455EE7}"/>
              </a:ext>
            </a:extLst>
          </p:cNvPr>
          <p:cNvSpPr>
            <a:spLocks noGrp="1"/>
          </p:cNvSpPr>
          <p:nvPr>
            <p:ph type="title"/>
          </p:nvPr>
        </p:nvSpPr>
        <p:spPr/>
        <p:txBody>
          <a:bodyPr/>
          <a:lstStyle/>
          <a:p>
            <a:r>
              <a:rPr lang="da-DK" dirty="0" err="1"/>
              <a:t>Goals</a:t>
            </a:r>
            <a:endParaRPr lang="en-US" dirty="0"/>
          </a:p>
        </p:txBody>
      </p:sp>
      <p:sp>
        <p:nvSpPr>
          <p:cNvPr id="3" name="Date Placeholder 2">
            <a:extLst>
              <a:ext uri="{FF2B5EF4-FFF2-40B4-BE49-F238E27FC236}">
                <a16:creationId xmlns:a16="http://schemas.microsoft.com/office/drawing/2014/main" id="{11DE888C-D767-4773-BF4C-2AEB313BCBA7}"/>
              </a:ext>
            </a:extLst>
          </p:cNvPr>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4" name="Slide Number Placeholder 3">
            <a:extLst>
              <a:ext uri="{FF2B5EF4-FFF2-40B4-BE49-F238E27FC236}">
                <a16:creationId xmlns:a16="http://schemas.microsoft.com/office/drawing/2014/main" id="{B351DA19-C63E-4594-85E5-1900EDF2BDE2}"/>
              </a:ext>
            </a:extLst>
          </p:cNvPr>
          <p:cNvSpPr>
            <a:spLocks noGrp="1"/>
          </p:cNvSpPr>
          <p:nvPr>
            <p:ph type="sldNum" sz="quarter" idx="12"/>
          </p:nvPr>
        </p:nvSpPr>
        <p:spPr/>
        <p:txBody>
          <a:bodyPr/>
          <a:lstStyle/>
          <a:p>
            <a:r>
              <a:rPr lang="da-DK" noProof="0"/>
              <a:t>Slide </a:t>
            </a:r>
            <a:fld id="{8A58E4B7-0C53-4D1B-89B3-DED3806AF999}" type="slidenum">
              <a:rPr lang="da-DK" noProof="0" smtClean="0"/>
              <a:pPr/>
              <a:t>2</a:t>
            </a:fld>
            <a:endParaRPr lang="da-DK" noProof="0"/>
          </a:p>
        </p:txBody>
      </p:sp>
      <p:sp>
        <p:nvSpPr>
          <p:cNvPr id="5" name="Text Placeholder 4">
            <a:extLst>
              <a:ext uri="{FF2B5EF4-FFF2-40B4-BE49-F238E27FC236}">
                <a16:creationId xmlns:a16="http://schemas.microsoft.com/office/drawing/2014/main" id="{9B00728A-3BBA-43BA-858F-1C35909A32D5}"/>
              </a:ext>
            </a:extLst>
          </p:cNvPr>
          <p:cNvSpPr>
            <a:spLocks noGrp="1"/>
          </p:cNvSpPr>
          <p:nvPr>
            <p:ph type="body" sz="quarter" idx="13"/>
          </p:nvPr>
        </p:nvSpPr>
        <p:spPr>
          <a:solidFill>
            <a:schemeClr val="accent4"/>
          </a:solidFill>
        </p:spPr>
        <p:txBody>
          <a:bodyPr/>
          <a:lstStyle/>
          <a:p>
            <a:r>
              <a:rPr lang="en-US" sz="2000" dirty="0"/>
              <a:t>Goal 1: To Introduce person centered care (PCC) as the focus for the course on human dynamics of hearing loss.</a:t>
            </a:r>
          </a:p>
          <a:p>
            <a:endParaRPr lang="en-US" sz="2000" dirty="0"/>
          </a:p>
          <a:p>
            <a:r>
              <a:rPr lang="en-US" sz="2000" dirty="0"/>
              <a:t>Goal 2: To review the history of the biomedical model and explore reasons why Audiology is shifting away from this model into more person-centered practice. </a:t>
            </a:r>
          </a:p>
          <a:p>
            <a:endParaRPr lang="en-US" sz="2000" dirty="0"/>
          </a:p>
          <a:p>
            <a:r>
              <a:rPr lang="en-US" sz="2000" dirty="0"/>
              <a:t>Goal 3: To review the tenets of person centered care (PCC) and highlight how it differs from the traditional medical model.</a:t>
            </a:r>
          </a:p>
        </p:txBody>
      </p:sp>
      <p:pic>
        <p:nvPicPr>
          <p:cNvPr id="7" name="Picture Placeholder 6">
            <a:extLst>
              <a:ext uri="{FF2B5EF4-FFF2-40B4-BE49-F238E27FC236}">
                <a16:creationId xmlns:a16="http://schemas.microsoft.com/office/drawing/2014/main" id="{5B18AFFC-F294-46FA-B40B-7982EA91235D}"/>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3" t="3534" r="3" b="11893"/>
          <a:stretch/>
        </p:blipFill>
        <p:spPr>
          <a:xfrm>
            <a:off x="6337300" y="1327150"/>
            <a:ext cx="5543550" cy="4824413"/>
          </a:xfrm>
          <a:prstGeom prst="rect">
            <a:avLst/>
          </a:prstGeom>
        </p:spPr>
      </p:pic>
    </p:spTree>
    <p:extLst>
      <p:ext uri="{BB962C8B-B14F-4D97-AF65-F5344CB8AC3E}">
        <p14:creationId xmlns:p14="http://schemas.microsoft.com/office/powerpoint/2010/main" val="2787134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rotWithShape="1">
          <a:blip r:embed="rId3" cstate="print">
            <a:extLst>
              <a:ext uri="{BEBA8EAE-BF5A-486C-A8C5-ECC9F3942E4B}">
                <a14:imgProps xmlns:a14="http://schemas.microsoft.com/office/drawing/2010/main">
                  <a14:imgLayer r:embed="rId4">
                    <a14:imgEffect>
                      <a14:sharpenSoften amount="100000"/>
                    </a14:imgEffect>
                    <a14:imgEffect>
                      <a14:brightnessContrast contrast="-20000"/>
                    </a14:imgEffect>
                  </a14:imgLayer>
                </a14:imgProps>
              </a:ext>
            </a:extLst>
          </a:blip>
          <a:srcRect l="12260" t="24816" r="20889" b="15064"/>
          <a:stretch/>
        </p:blipFill>
        <p:spPr bwMode="auto">
          <a:xfrm>
            <a:off x="1775520" y="1700808"/>
            <a:ext cx="6408712" cy="4248472"/>
          </a:xfrm>
          <a:prstGeom prst="rect">
            <a:avLst/>
          </a:prstGeom>
          <a:noFill/>
          <a:ln w="9525">
            <a:noFill/>
            <a:miter lim="800000"/>
            <a:headEnd/>
            <a:tailEnd/>
          </a:ln>
        </p:spPr>
      </p:pic>
      <p:sp>
        <p:nvSpPr>
          <p:cNvPr id="2" name="Title 1"/>
          <p:cNvSpPr>
            <a:spLocks noGrp="1"/>
          </p:cNvSpPr>
          <p:nvPr>
            <p:ph type="title"/>
          </p:nvPr>
        </p:nvSpPr>
        <p:spPr>
          <a:xfrm>
            <a:off x="360000" y="270000"/>
            <a:ext cx="11424632" cy="706090"/>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How Do We Measure Preferred Communication Preferences?</a:t>
            </a:r>
          </a:p>
        </p:txBody>
      </p:sp>
      <p:sp>
        <p:nvSpPr>
          <p:cNvPr id="6" name="TextBox 5"/>
          <p:cNvSpPr txBox="1"/>
          <p:nvPr/>
        </p:nvSpPr>
        <p:spPr>
          <a:xfrm>
            <a:off x="1775521" y="1260000"/>
            <a:ext cx="5038559" cy="369332"/>
          </a:xfrm>
          <a:prstGeom prst="rect">
            <a:avLst/>
          </a:prstGeom>
          <a:noFill/>
        </p:spPr>
        <p:txBody>
          <a:bodyPr wrap="none" rtlCol="0">
            <a:spAutoFit/>
          </a:bodyPr>
          <a:lstStyle/>
          <a:p>
            <a:r>
              <a:rPr lang="en-US" dirty="0">
                <a:latin typeface="+mn-lt"/>
              </a:rPr>
              <a:t>Modified Patient-Practitioner Orientation Scale</a:t>
            </a:r>
          </a:p>
        </p:txBody>
      </p:sp>
      <p:sp>
        <p:nvSpPr>
          <p:cNvPr id="8" name="TextBox 7"/>
          <p:cNvSpPr txBox="1"/>
          <p:nvPr/>
        </p:nvSpPr>
        <p:spPr>
          <a:xfrm>
            <a:off x="7824192" y="1308140"/>
            <a:ext cx="2592288" cy="92333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latin typeface="+mn-lt"/>
              </a:rPr>
              <a:t>1- Strongly Agree</a:t>
            </a:r>
          </a:p>
          <a:p>
            <a:pPr marL="285750" indent="-285750">
              <a:lnSpc>
                <a:spcPct val="150000"/>
              </a:lnSpc>
              <a:buFont typeface="Arial" panose="020B0604020202020204" pitchFamily="34" charset="0"/>
              <a:buChar char="•"/>
            </a:pPr>
            <a:r>
              <a:rPr lang="en-US" dirty="0">
                <a:latin typeface="+mn-lt"/>
              </a:rPr>
              <a:t>6- Strongly Disagree</a:t>
            </a:r>
          </a:p>
        </p:txBody>
      </p:sp>
      <p:sp>
        <p:nvSpPr>
          <p:cNvPr id="3" name="TextBox 2"/>
          <p:cNvSpPr txBox="1"/>
          <p:nvPr/>
        </p:nvSpPr>
        <p:spPr>
          <a:xfrm>
            <a:off x="7032104" y="5991992"/>
            <a:ext cx="3587842" cy="276999"/>
          </a:xfrm>
          <a:prstGeom prst="rect">
            <a:avLst/>
          </a:prstGeom>
          <a:noFill/>
        </p:spPr>
        <p:txBody>
          <a:bodyPr wrap="none" rtlCol="0">
            <a:spAutoFit/>
          </a:bodyPr>
          <a:lstStyle/>
          <a:p>
            <a:r>
              <a:rPr lang="en-US" sz="1200" dirty="0">
                <a:solidFill>
                  <a:schemeClr val="tx2"/>
                </a:solidFill>
                <a:latin typeface="+mn-lt"/>
              </a:rPr>
              <a:t> </a:t>
            </a:r>
            <a:r>
              <a:rPr lang="en-US" sz="1200" dirty="0" err="1">
                <a:solidFill>
                  <a:schemeClr val="tx2"/>
                </a:solidFill>
                <a:latin typeface="+mn-lt"/>
              </a:rPr>
              <a:t>Laplante</a:t>
            </a:r>
            <a:r>
              <a:rPr lang="en-US" sz="1200" dirty="0">
                <a:solidFill>
                  <a:schemeClr val="tx2"/>
                </a:solidFill>
                <a:latin typeface="+mn-lt"/>
              </a:rPr>
              <a:t>-Lévesque, </a:t>
            </a:r>
            <a:r>
              <a:rPr lang="en-US" sz="1200" dirty="0" err="1">
                <a:solidFill>
                  <a:schemeClr val="tx2"/>
                </a:solidFill>
                <a:latin typeface="+mn-lt"/>
              </a:rPr>
              <a:t>Hickson</a:t>
            </a:r>
            <a:r>
              <a:rPr lang="en-US" sz="1200" dirty="0">
                <a:solidFill>
                  <a:schemeClr val="tx2"/>
                </a:solidFill>
                <a:latin typeface="+mn-lt"/>
              </a:rPr>
              <a:t>, &amp; </a:t>
            </a:r>
            <a:r>
              <a:rPr lang="en-US" sz="1200" dirty="0" err="1">
                <a:solidFill>
                  <a:schemeClr val="tx2"/>
                </a:solidFill>
                <a:latin typeface="+mn-lt"/>
              </a:rPr>
              <a:t>Grenness</a:t>
            </a:r>
            <a:r>
              <a:rPr lang="en-US" sz="1200" dirty="0">
                <a:solidFill>
                  <a:schemeClr val="tx2"/>
                </a:solidFill>
                <a:latin typeface="+mn-lt"/>
              </a:rPr>
              <a:t> (2014) </a:t>
            </a:r>
          </a:p>
        </p:txBody>
      </p:sp>
      <p:sp>
        <p:nvSpPr>
          <p:cNvPr id="7" name="Rectangle 6"/>
          <p:cNvSpPr/>
          <p:nvPr/>
        </p:nvSpPr>
        <p:spPr>
          <a:xfrm>
            <a:off x="7803887" y="1333377"/>
            <a:ext cx="2592288" cy="872856"/>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t">
            <a:normAutofit/>
          </a:bodyPr>
          <a:lstStyle/>
          <a:p>
            <a:pPr algn="ctr"/>
            <a:endParaRPr lang="da-DK" sz="1400" dirty="0">
              <a:latin typeface="Georgia" pitchFamily="18" charset="0"/>
            </a:endParaRPr>
          </a:p>
        </p:txBody>
      </p:sp>
    </p:spTree>
    <p:extLst>
      <p:ext uri="{BB962C8B-B14F-4D97-AF65-F5344CB8AC3E}">
        <p14:creationId xmlns:p14="http://schemas.microsoft.com/office/powerpoint/2010/main" val="65670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idx="1"/>
            <p:extLst/>
          </p:nvPr>
        </p:nvGraphicFramePr>
        <p:xfrm>
          <a:off x="1775521" y="1417701"/>
          <a:ext cx="8512175" cy="484663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60000" y="270001"/>
            <a:ext cx="11424632" cy="877887"/>
          </a:xfrm>
        </p:spPr>
        <p:txBody>
          <a:bodyPr/>
          <a:lstStyle/>
          <a:p>
            <a:r>
              <a:rPr lang="en-US" dirty="0"/>
              <a:t>What About Patient Centeredness in Audiology on PPOS?</a:t>
            </a:r>
          </a:p>
        </p:txBody>
      </p:sp>
    </p:spTree>
    <p:extLst>
      <p:ext uri="{BB962C8B-B14F-4D97-AF65-F5344CB8AC3E}">
        <p14:creationId xmlns:p14="http://schemas.microsoft.com/office/powerpoint/2010/main" val="3365794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KrupaTable5.pdf"/>
          <p:cNvPicPr>
            <a:picLocks noGrp="1" noChangeAspect="1"/>
          </p:cNvPicPr>
          <p:nvPr>
            <p:ph idx="1"/>
          </p:nvPr>
        </p:nvPicPr>
        <p:blipFill rotWithShape="1">
          <a:blip r:embed="rId3">
            <a:extLst>
              <a:ext uri="{28A0092B-C50C-407E-A947-70E740481C1C}">
                <a14:useLocalDpi xmlns:a14="http://schemas.microsoft.com/office/drawing/2010/main" val="0"/>
              </a:ext>
            </a:extLst>
          </a:blip>
          <a:srcRect l="-648" r="-373"/>
          <a:stretch/>
        </p:blipFill>
        <p:spPr>
          <a:xfrm>
            <a:off x="1703512" y="1147888"/>
            <a:ext cx="7215150" cy="4846637"/>
          </a:xfrm>
        </p:spPr>
      </p:pic>
      <p:sp>
        <p:nvSpPr>
          <p:cNvPr id="2" name="Title 1"/>
          <p:cNvSpPr>
            <a:spLocks noGrp="1"/>
          </p:cNvSpPr>
          <p:nvPr>
            <p:ph type="title"/>
          </p:nvPr>
        </p:nvSpPr>
        <p:spPr>
          <a:xfrm>
            <a:off x="360000" y="270001"/>
            <a:ext cx="11424632" cy="877887"/>
          </a:xfrm>
        </p:spPr>
        <p:txBody>
          <a:bodyPr/>
          <a:lstStyle/>
          <a:p>
            <a:r>
              <a:rPr lang="en-US" dirty="0"/>
              <a:t>Patient Satisfaction and PPOS</a:t>
            </a:r>
          </a:p>
        </p:txBody>
      </p:sp>
      <p:cxnSp>
        <p:nvCxnSpPr>
          <p:cNvPr id="7" name="Straight Connector 6"/>
          <p:cNvCxnSpPr/>
          <p:nvPr/>
        </p:nvCxnSpPr>
        <p:spPr>
          <a:xfrm>
            <a:off x="4655840" y="3555553"/>
            <a:ext cx="3888432" cy="1512168"/>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1092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270001"/>
            <a:ext cx="11496640" cy="877887"/>
          </a:xfrm>
        </p:spPr>
        <p:txBody>
          <a:bodyPr/>
          <a:lstStyle/>
          <a:p>
            <a:r>
              <a:rPr lang="en-US" dirty="0"/>
              <a:t>Myth: Too Emotional</a:t>
            </a:r>
          </a:p>
        </p:txBody>
      </p:sp>
      <p:pic>
        <p:nvPicPr>
          <p:cNvPr id="6" name="Picture 5" descr="Table5.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4000" y="1340769"/>
            <a:ext cx="8082250" cy="3793281"/>
          </a:xfrm>
          <a:prstGeom prst="rect">
            <a:avLst/>
          </a:prstGeom>
        </p:spPr>
      </p:pic>
      <p:sp>
        <p:nvSpPr>
          <p:cNvPr id="8" name="TextBox 7"/>
          <p:cNvSpPr txBox="1"/>
          <p:nvPr/>
        </p:nvSpPr>
        <p:spPr>
          <a:xfrm>
            <a:off x="3143672" y="5445224"/>
            <a:ext cx="7396576" cy="861774"/>
          </a:xfrm>
          <a:prstGeom prst="rect">
            <a:avLst/>
          </a:prstGeom>
          <a:noFill/>
        </p:spPr>
        <p:txBody>
          <a:bodyPr wrap="none" rtlCol="0">
            <a:spAutoFit/>
          </a:bodyPr>
          <a:lstStyle/>
          <a:p>
            <a:pPr algn="r"/>
            <a:r>
              <a:rPr lang="en-US" sz="1600" dirty="0">
                <a:solidFill>
                  <a:srgbClr val="7F7F7F"/>
                </a:solidFill>
                <a:latin typeface="+mn-lt"/>
              </a:rPr>
              <a:t>Kim, S.S., </a:t>
            </a:r>
            <a:r>
              <a:rPr lang="en-US" sz="1600" dirty="0" err="1">
                <a:solidFill>
                  <a:srgbClr val="7F7F7F"/>
                </a:solidFill>
                <a:latin typeface="+mn-lt"/>
              </a:rPr>
              <a:t>Kaplowitz</a:t>
            </a:r>
            <a:r>
              <a:rPr lang="en-US" sz="1600" dirty="0">
                <a:solidFill>
                  <a:srgbClr val="7F7F7F"/>
                </a:solidFill>
                <a:latin typeface="+mn-lt"/>
              </a:rPr>
              <a:t>, S. Johnston, M.V. (2004).  The effects of </a:t>
            </a:r>
          </a:p>
          <a:p>
            <a:pPr algn="r"/>
            <a:r>
              <a:rPr lang="en-US" sz="1600" dirty="0">
                <a:solidFill>
                  <a:srgbClr val="7F7F7F"/>
                </a:solidFill>
                <a:latin typeface="+mn-lt"/>
              </a:rPr>
              <a:t>physician empathy on physician satisfaction and compliance.  Evaluation &amp; the </a:t>
            </a:r>
          </a:p>
          <a:p>
            <a:pPr algn="r"/>
            <a:r>
              <a:rPr lang="en-US" sz="1600" dirty="0">
                <a:solidFill>
                  <a:srgbClr val="7F7F7F"/>
                </a:solidFill>
                <a:latin typeface="+mn-lt"/>
              </a:rPr>
              <a:t> Health Professions, 27(3),237-251. </a:t>
            </a:r>
          </a:p>
        </p:txBody>
      </p:sp>
    </p:spTree>
    <p:extLst>
      <p:ext uri="{BB962C8B-B14F-4D97-AF65-F5344CB8AC3E}">
        <p14:creationId xmlns:p14="http://schemas.microsoft.com/office/powerpoint/2010/main" val="1870268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7527" t="1654" r="-1705"/>
          <a:stretch/>
        </p:blipFill>
        <p:spPr bwMode="auto">
          <a:xfrm>
            <a:off x="1415480" y="1196752"/>
            <a:ext cx="6384528" cy="467945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 name="Title 1"/>
          <p:cNvSpPr>
            <a:spLocks noGrp="1"/>
          </p:cNvSpPr>
          <p:nvPr>
            <p:ph type="title"/>
          </p:nvPr>
        </p:nvSpPr>
        <p:spPr>
          <a:xfrm>
            <a:off x="360000" y="270001"/>
            <a:ext cx="11568648" cy="877887"/>
          </a:xfrm>
        </p:spPr>
        <p:txBody>
          <a:bodyPr/>
          <a:lstStyle/>
          <a:p>
            <a:r>
              <a:rPr lang="en-US" dirty="0"/>
              <a:t>Myth: Too Time-Consuming</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6107" y="1118047"/>
            <a:ext cx="1258888" cy="82708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7" name="Text Box 4"/>
          <p:cNvSpPr txBox="1">
            <a:spLocks noChangeArrowheads="1"/>
          </p:cNvSpPr>
          <p:nvPr/>
        </p:nvSpPr>
        <p:spPr bwMode="auto">
          <a:xfrm>
            <a:off x="7548786" y="6049367"/>
            <a:ext cx="3193604" cy="5760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200" dirty="0" err="1">
                <a:solidFill>
                  <a:schemeClr val="tx2"/>
                </a:solidFill>
                <a:latin typeface="+mn-lt"/>
              </a:rPr>
              <a:t>Langewitz</a:t>
            </a:r>
            <a:r>
              <a:rPr lang="en-GB" sz="1200" dirty="0">
                <a:solidFill>
                  <a:schemeClr val="tx2"/>
                </a:solidFill>
                <a:latin typeface="+mn-lt"/>
              </a:rPr>
              <a:t> W et al. BMJ 2002;325:682-683</a:t>
            </a:r>
          </a:p>
        </p:txBody>
      </p:sp>
    </p:spTree>
    <p:extLst>
      <p:ext uri="{BB962C8B-B14F-4D97-AF65-F5344CB8AC3E}">
        <p14:creationId xmlns:p14="http://schemas.microsoft.com/office/powerpoint/2010/main" val="3200092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969BF9-4A34-4A7A-8CCA-60574F2CB1E5}"/>
              </a:ext>
            </a:extLst>
          </p:cNvPr>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3" name="Slide Number Placeholder 2">
            <a:extLst>
              <a:ext uri="{FF2B5EF4-FFF2-40B4-BE49-F238E27FC236}">
                <a16:creationId xmlns:a16="http://schemas.microsoft.com/office/drawing/2014/main" id="{DE8D0D3E-5364-40AB-AE83-16639F25AB4B}"/>
              </a:ext>
            </a:extLst>
          </p:cNvPr>
          <p:cNvSpPr>
            <a:spLocks noGrp="1"/>
          </p:cNvSpPr>
          <p:nvPr>
            <p:ph type="sldNum" sz="quarter" idx="12"/>
          </p:nvPr>
        </p:nvSpPr>
        <p:spPr/>
        <p:txBody>
          <a:bodyPr/>
          <a:lstStyle/>
          <a:p>
            <a:r>
              <a:rPr lang="da-DK" noProof="0"/>
              <a:t>Slide </a:t>
            </a:r>
            <a:fld id="{8A58E4B7-0C53-4D1B-89B3-DED3806AF999}" type="slidenum">
              <a:rPr lang="da-DK" noProof="0" smtClean="0"/>
              <a:pPr/>
              <a:t>25</a:t>
            </a:fld>
            <a:endParaRPr lang="da-DK" noProof="0"/>
          </a:p>
        </p:txBody>
      </p:sp>
      <p:sp>
        <p:nvSpPr>
          <p:cNvPr id="4" name="Text Placeholder 3">
            <a:extLst>
              <a:ext uri="{FF2B5EF4-FFF2-40B4-BE49-F238E27FC236}">
                <a16:creationId xmlns:a16="http://schemas.microsoft.com/office/drawing/2014/main" id="{B46207B1-EB7F-4D5F-A6FB-2874698C863B}"/>
              </a:ext>
            </a:extLst>
          </p:cNvPr>
          <p:cNvSpPr>
            <a:spLocks noGrp="1"/>
          </p:cNvSpPr>
          <p:nvPr>
            <p:ph type="body" sz="quarter" idx="13"/>
          </p:nvPr>
        </p:nvSpPr>
        <p:spPr>
          <a:xfrm>
            <a:off x="342000" y="1277896"/>
            <a:ext cx="11509527" cy="4959416"/>
          </a:xfrm>
          <a:solidFill>
            <a:schemeClr val="accent6"/>
          </a:solidFill>
        </p:spPr>
        <p:txBody>
          <a:bodyPr/>
          <a:lstStyle/>
          <a:p>
            <a:pPr marL="355600" indent="-355600">
              <a:buFont typeface="Arial"/>
              <a:buChar char="•"/>
            </a:pPr>
            <a:r>
              <a:rPr lang="en-US" sz="2400" dirty="0"/>
              <a:t>Mean Length of History-Taking was 8.8 minutes (1.7-22.6).</a:t>
            </a:r>
          </a:p>
          <a:p>
            <a:pPr marL="355600" indent="-355600"/>
            <a:endParaRPr lang="en-US" sz="2400" dirty="0"/>
          </a:p>
          <a:p>
            <a:pPr marL="355600" indent="-355600">
              <a:buFont typeface="Arial"/>
              <a:buChar char="•"/>
            </a:pPr>
            <a:r>
              <a:rPr lang="en-US" sz="2400" dirty="0"/>
              <a:t>Audiologists interrupted their patients initial talk in 76% of Consultations, after only 21.3 seconds on average. </a:t>
            </a:r>
          </a:p>
          <a:p>
            <a:pPr marL="355600" indent="-355600">
              <a:buFont typeface="Arial"/>
              <a:buChar char="•"/>
            </a:pPr>
            <a:endParaRPr lang="en-US" sz="2400" dirty="0"/>
          </a:p>
          <a:p>
            <a:pPr marL="355600" indent="-355600">
              <a:buFont typeface="Arial"/>
              <a:buChar char="•"/>
            </a:pPr>
            <a:r>
              <a:rPr lang="en-US" sz="2400" dirty="0"/>
              <a:t>Audiologists dominated conversation, and asked 97% of questions.</a:t>
            </a:r>
          </a:p>
          <a:p>
            <a:pPr marL="355600" indent="-355600">
              <a:buFont typeface="Arial"/>
              <a:buChar char="•"/>
            </a:pPr>
            <a:endParaRPr lang="en-US" sz="2400" dirty="0"/>
          </a:p>
          <a:p>
            <a:pPr marL="355600" indent="-355600">
              <a:buFont typeface="Arial"/>
              <a:buChar char="•"/>
              <a:tabLst>
                <a:tab pos="355600" algn="l"/>
              </a:tabLst>
            </a:pPr>
            <a:r>
              <a:rPr lang="en-US" sz="2400" dirty="0"/>
              <a:t>Conclusion: Communicative exchange between audiologist and patient is audiologist dominated. Although relationship building was attempted, little emotional relationship	building occurred. </a:t>
            </a:r>
          </a:p>
          <a:p>
            <a:pPr marL="355600" indent="-355600"/>
            <a:endParaRPr lang="en-US" sz="2400" dirty="0"/>
          </a:p>
        </p:txBody>
      </p:sp>
      <p:sp>
        <p:nvSpPr>
          <p:cNvPr id="6" name="Title 5">
            <a:extLst>
              <a:ext uri="{FF2B5EF4-FFF2-40B4-BE49-F238E27FC236}">
                <a16:creationId xmlns:a16="http://schemas.microsoft.com/office/drawing/2014/main" id="{16025189-8CBE-4547-9980-EC3C48063514}"/>
              </a:ext>
            </a:extLst>
          </p:cNvPr>
          <p:cNvSpPr>
            <a:spLocks noGrp="1"/>
          </p:cNvSpPr>
          <p:nvPr>
            <p:ph type="title"/>
          </p:nvPr>
        </p:nvSpPr>
        <p:spPr/>
        <p:txBody>
          <a:bodyPr/>
          <a:lstStyle/>
          <a:p>
            <a:r>
              <a:rPr lang="en-US" dirty="0"/>
              <a:t>Research: Audiologist Actual Communication Patterns</a:t>
            </a:r>
          </a:p>
        </p:txBody>
      </p:sp>
    </p:spTree>
    <p:extLst>
      <p:ext uri="{BB962C8B-B14F-4D97-AF65-F5344CB8AC3E}">
        <p14:creationId xmlns:p14="http://schemas.microsoft.com/office/powerpoint/2010/main" val="1033795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5C18BF-78BE-4B91-9548-C66A20AA0DC3}"/>
              </a:ext>
            </a:extLst>
          </p:cNvPr>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3" name="Slide Number Placeholder 2">
            <a:extLst>
              <a:ext uri="{FF2B5EF4-FFF2-40B4-BE49-F238E27FC236}">
                <a16:creationId xmlns:a16="http://schemas.microsoft.com/office/drawing/2014/main" id="{D60BEA1F-DB4F-4DDF-B579-D565CD9C00AC}"/>
              </a:ext>
            </a:extLst>
          </p:cNvPr>
          <p:cNvSpPr>
            <a:spLocks noGrp="1"/>
          </p:cNvSpPr>
          <p:nvPr>
            <p:ph type="sldNum" sz="quarter" idx="12"/>
          </p:nvPr>
        </p:nvSpPr>
        <p:spPr/>
        <p:txBody>
          <a:bodyPr/>
          <a:lstStyle/>
          <a:p>
            <a:r>
              <a:rPr lang="da-DK" noProof="0"/>
              <a:t>Slide </a:t>
            </a:r>
            <a:fld id="{8A58E4B7-0C53-4D1B-89B3-DED3806AF999}" type="slidenum">
              <a:rPr lang="da-DK" noProof="0" smtClean="0"/>
              <a:pPr/>
              <a:t>26</a:t>
            </a:fld>
            <a:endParaRPr lang="da-DK" noProof="0"/>
          </a:p>
        </p:txBody>
      </p:sp>
      <p:sp>
        <p:nvSpPr>
          <p:cNvPr id="4" name="Text Placeholder 3">
            <a:extLst>
              <a:ext uri="{FF2B5EF4-FFF2-40B4-BE49-F238E27FC236}">
                <a16:creationId xmlns:a16="http://schemas.microsoft.com/office/drawing/2014/main" id="{84132AF5-4A82-4913-9398-4F82071DCAE2}"/>
              </a:ext>
            </a:extLst>
          </p:cNvPr>
          <p:cNvSpPr>
            <a:spLocks noGrp="1"/>
          </p:cNvSpPr>
          <p:nvPr>
            <p:ph type="body" sz="quarter" idx="13"/>
          </p:nvPr>
        </p:nvSpPr>
        <p:spPr>
          <a:xfrm>
            <a:off x="341999" y="1277897"/>
            <a:ext cx="11513451" cy="1504800"/>
          </a:xfrm>
        </p:spPr>
        <p:txBody>
          <a:bodyPr/>
          <a:lstStyle/>
          <a:p>
            <a:r>
              <a:rPr lang="en-US" sz="2000" b="1" dirty="0"/>
              <a:t>Being Truly Person Centered</a:t>
            </a:r>
          </a:p>
          <a:p>
            <a:pPr marL="342900" indent="-342900">
              <a:buFont typeface="Arial" panose="020B0604020202020204" pitchFamily="34" charset="0"/>
              <a:buChar char="•"/>
            </a:pPr>
            <a:r>
              <a:rPr lang="en-US" sz="2000" dirty="0"/>
              <a:t>Identifying the best approach to work with each individual </a:t>
            </a:r>
          </a:p>
          <a:p>
            <a:endParaRPr lang="en-US" sz="2000" dirty="0"/>
          </a:p>
        </p:txBody>
      </p:sp>
      <p:sp>
        <p:nvSpPr>
          <p:cNvPr id="5" name="Text Placeholder 4">
            <a:extLst>
              <a:ext uri="{FF2B5EF4-FFF2-40B4-BE49-F238E27FC236}">
                <a16:creationId xmlns:a16="http://schemas.microsoft.com/office/drawing/2014/main" id="{936847DD-FCC6-489B-A4E2-AD4C45B3838A}"/>
              </a:ext>
            </a:extLst>
          </p:cNvPr>
          <p:cNvSpPr>
            <a:spLocks noGrp="1"/>
          </p:cNvSpPr>
          <p:nvPr>
            <p:ph type="body" sz="quarter" idx="14"/>
          </p:nvPr>
        </p:nvSpPr>
        <p:spPr>
          <a:xfrm>
            <a:off x="336000" y="2969200"/>
            <a:ext cx="11519449" cy="1504800"/>
          </a:xfrm>
        </p:spPr>
        <p:txBody>
          <a:bodyPr/>
          <a:lstStyle/>
          <a:p>
            <a:r>
              <a:rPr lang="en-US" sz="2000" b="1" dirty="0"/>
              <a:t>For Patients who want the Expert to Decide:</a:t>
            </a:r>
          </a:p>
          <a:p>
            <a:pPr marL="342900" indent="-342900">
              <a:buFont typeface="Arial" panose="020B0604020202020204" pitchFamily="34" charset="0"/>
              <a:buChar char="•"/>
            </a:pPr>
            <a:r>
              <a:rPr lang="en-US" sz="2000" dirty="0"/>
              <a:t>Some people are afraid to make decisions or may feel inhibited. In these cases, the clinician should still guide the person by learning about their needs, preferences, and lifestyle, and then suggesting which alternative would be best given their own specific criteria. </a:t>
            </a:r>
          </a:p>
          <a:p>
            <a:endParaRPr lang="en-US" sz="2000" dirty="0"/>
          </a:p>
        </p:txBody>
      </p:sp>
      <p:sp>
        <p:nvSpPr>
          <p:cNvPr id="6" name="Text Placeholder 5">
            <a:extLst>
              <a:ext uri="{FF2B5EF4-FFF2-40B4-BE49-F238E27FC236}">
                <a16:creationId xmlns:a16="http://schemas.microsoft.com/office/drawing/2014/main" id="{75452096-D1CF-4A67-BC52-3243D8F7021A}"/>
              </a:ext>
            </a:extLst>
          </p:cNvPr>
          <p:cNvSpPr>
            <a:spLocks noGrp="1"/>
          </p:cNvSpPr>
          <p:nvPr>
            <p:ph type="body" sz="quarter" idx="15"/>
          </p:nvPr>
        </p:nvSpPr>
        <p:spPr>
          <a:xfrm>
            <a:off x="336000" y="4660504"/>
            <a:ext cx="11519451" cy="1504800"/>
          </a:xfrm>
          <a:solidFill>
            <a:schemeClr val="tx2"/>
          </a:solidFill>
        </p:spPr>
        <p:txBody>
          <a:bodyPr/>
          <a:lstStyle/>
          <a:p>
            <a:r>
              <a:rPr lang="en-US" sz="2000" b="1" dirty="0"/>
              <a:t>How can one engage patients? </a:t>
            </a:r>
          </a:p>
          <a:p>
            <a:pPr marL="342900" indent="-342900">
              <a:buFont typeface="Arial" panose="020B0604020202020204" pitchFamily="34" charset="0"/>
              <a:buChar char="•"/>
            </a:pPr>
            <a:r>
              <a:rPr lang="en-US" sz="2000" dirty="0"/>
              <a:t>One should inquire if a particular option is acceptable, or ask them which of one or two options that seem most appropriate they think would work better or they would prefer.  This is engaging the patient in the decision making process.</a:t>
            </a:r>
          </a:p>
        </p:txBody>
      </p:sp>
      <p:sp>
        <p:nvSpPr>
          <p:cNvPr id="7" name="Title 6">
            <a:extLst>
              <a:ext uri="{FF2B5EF4-FFF2-40B4-BE49-F238E27FC236}">
                <a16:creationId xmlns:a16="http://schemas.microsoft.com/office/drawing/2014/main" id="{5362763A-B08B-4057-8FB0-1E2991A8C8FE}"/>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666760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969BF9-4A34-4A7A-8CCA-60574F2CB1E5}"/>
              </a:ext>
            </a:extLst>
          </p:cNvPr>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3" name="Slide Number Placeholder 2">
            <a:extLst>
              <a:ext uri="{FF2B5EF4-FFF2-40B4-BE49-F238E27FC236}">
                <a16:creationId xmlns:a16="http://schemas.microsoft.com/office/drawing/2014/main" id="{DE8D0D3E-5364-40AB-AE83-16639F25AB4B}"/>
              </a:ext>
            </a:extLst>
          </p:cNvPr>
          <p:cNvSpPr>
            <a:spLocks noGrp="1"/>
          </p:cNvSpPr>
          <p:nvPr>
            <p:ph type="sldNum" sz="quarter" idx="12"/>
          </p:nvPr>
        </p:nvSpPr>
        <p:spPr/>
        <p:txBody>
          <a:bodyPr/>
          <a:lstStyle/>
          <a:p>
            <a:r>
              <a:rPr lang="da-DK" noProof="0"/>
              <a:t>Slide </a:t>
            </a:r>
            <a:fld id="{8A58E4B7-0C53-4D1B-89B3-DED3806AF999}" type="slidenum">
              <a:rPr lang="da-DK" noProof="0" smtClean="0"/>
              <a:pPr/>
              <a:t>27</a:t>
            </a:fld>
            <a:endParaRPr lang="da-DK" noProof="0"/>
          </a:p>
        </p:txBody>
      </p:sp>
      <p:sp>
        <p:nvSpPr>
          <p:cNvPr id="4" name="Text Placeholder 3">
            <a:extLst>
              <a:ext uri="{FF2B5EF4-FFF2-40B4-BE49-F238E27FC236}">
                <a16:creationId xmlns:a16="http://schemas.microsoft.com/office/drawing/2014/main" id="{B46207B1-EB7F-4D5F-A6FB-2874698C863B}"/>
              </a:ext>
            </a:extLst>
          </p:cNvPr>
          <p:cNvSpPr>
            <a:spLocks noGrp="1"/>
          </p:cNvSpPr>
          <p:nvPr>
            <p:ph type="body" sz="quarter" idx="13"/>
          </p:nvPr>
        </p:nvSpPr>
        <p:spPr>
          <a:xfrm>
            <a:off x="342000" y="1277896"/>
            <a:ext cx="11509527" cy="4959416"/>
          </a:xfrm>
          <a:solidFill>
            <a:schemeClr val="accent3"/>
          </a:solidFill>
        </p:spPr>
        <p:txBody>
          <a:bodyPr/>
          <a:lstStyle/>
          <a:p>
            <a:pPr marL="342900" indent="-342900">
              <a:lnSpc>
                <a:spcPct val="150000"/>
              </a:lnSpc>
              <a:buFont typeface="Arial" panose="020B0604020202020204" pitchFamily="34" charset="0"/>
              <a:buChar char="•"/>
            </a:pPr>
            <a:r>
              <a:rPr lang="en-US" sz="2400" dirty="0"/>
              <a:t>Explored our own preferences for person centered care</a:t>
            </a:r>
          </a:p>
          <a:p>
            <a:pPr marL="342900" indent="-342900">
              <a:lnSpc>
                <a:spcPct val="150000"/>
              </a:lnSpc>
              <a:buFont typeface="Arial" panose="020B0604020202020204" pitchFamily="34" charset="0"/>
              <a:buChar char="•"/>
            </a:pPr>
            <a:r>
              <a:rPr lang="en-US" sz="2400" dirty="0"/>
              <a:t>Defined what person centered care means</a:t>
            </a:r>
          </a:p>
          <a:p>
            <a:pPr marL="342900" indent="-342900">
              <a:lnSpc>
                <a:spcPct val="150000"/>
              </a:lnSpc>
              <a:buFont typeface="Arial" panose="020B0604020202020204" pitchFamily="34" charset="0"/>
              <a:buChar char="•"/>
            </a:pPr>
            <a:r>
              <a:rPr lang="en-US" sz="2400" dirty="0"/>
              <a:t>Explored the relationship between person centered care and levels of patient satisfaction</a:t>
            </a:r>
          </a:p>
          <a:p>
            <a:pPr marL="342900" indent="-342900">
              <a:lnSpc>
                <a:spcPct val="150000"/>
              </a:lnSpc>
              <a:buFont typeface="Arial" panose="020B0604020202020204" pitchFamily="34" charset="0"/>
              <a:buChar char="•"/>
            </a:pPr>
            <a:r>
              <a:rPr lang="en-US" sz="2400" dirty="0"/>
              <a:t>Reviewed research on person centered care in Audiology</a:t>
            </a:r>
          </a:p>
          <a:p>
            <a:pPr marL="342900" indent="-342900">
              <a:lnSpc>
                <a:spcPct val="150000"/>
              </a:lnSpc>
              <a:buFont typeface="Arial" panose="020B0604020202020204" pitchFamily="34" charset="0"/>
              <a:buChar char="•"/>
            </a:pPr>
            <a:r>
              <a:rPr lang="en-US" sz="2400" dirty="0"/>
              <a:t>Reflected on our preference for person centered care.</a:t>
            </a:r>
          </a:p>
        </p:txBody>
      </p:sp>
      <p:sp>
        <p:nvSpPr>
          <p:cNvPr id="6" name="Title 5">
            <a:extLst>
              <a:ext uri="{FF2B5EF4-FFF2-40B4-BE49-F238E27FC236}">
                <a16:creationId xmlns:a16="http://schemas.microsoft.com/office/drawing/2014/main" id="{16025189-8CBE-4547-9980-EC3C48063514}"/>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1659754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93C766-FDD5-4C50-8D5E-15FD3150A776}"/>
              </a:ext>
            </a:extLst>
          </p:cNvPr>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3" name="Slide Number Placeholder 2">
            <a:extLst>
              <a:ext uri="{FF2B5EF4-FFF2-40B4-BE49-F238E27FC236}">
                <a16:creationId xmlns:a16="http://schemas.microsoft.com/office/drawing/2014/main" id="{2EA509BF-E622-4961-AF2C-03DF1FA59260}"/>
              </a:ext>
            </a:extLst>
          </p:cNvPr>
          <p:cNvSpPr>
            <a:spLocks noGrp="1"/>
          </p:cNvSpPr>
          <p:nvPr>
            <p:ph type="sldNum" sz="quarter" idx="12"/>
          </p:nvPr>
        </p:nvSpPr>
        <p:spPr/>
        <p:txBody>
          <a:bodyPr/>
          <a:lstStyle/>
          <a:p>
            <a:r>
              <a:rPr lang="da-DK" noProof="0"/>
              <a:t>Slide </a:t>
            </a:r>
            <a:fld id="{8A58E4B7-0C53-4D1B-89B3-DED3806AF999}" type="slidenum">
              <a:rPr lang="da-DK" noProof="0" smtClean="0"/>
              <a:pPr/>
              <a:t>28</a:t>
            </a:fld>
            <a:endParaRPr lang="da-DK" noProof="0"/>
          </a:p>
        </p:txBody>
      </p:sp>
      <p:sp>
        <p:nvSpPr>
          <p:cNvPr id="4" name="Text Placeholder 3">
            <a:extLst>
              <a:ext uri="{FF2B5EF4-FFF2-40B4-BE49-F238E27FC236}">
                <a16:creationId xmlns:a16="http://schemas.microsoft.com/office/drawing/2014/main" id="{03A0A671-B13C-4F95-BA0F-08DDA7AC0A52}"/>
              </a:ext>
            </a:extLst>
          </p:cNvPr>
          <p:cNvSpPr>
            <a:spLocks noGrp="1"/>
          </p:cNvSpPr>
          <p:nvPr>
            <p:ph type="body" sz="quarter" idx="13"/>
          </p:nvPr>
        </p:nvSpPr>
        <p:spPr/>
        <p:txBody>
          <a:bodyPr/>
          <a:lstStyle/>
          <a:p>
            <a:pPr marL="342900" indent="-342900">
              <a:buFont typeface="Arial" panose="020B0604020202020204" pitchFamily="34" charset="0"/>
              <a:buChar char="•"/>
            </a:pPr>
            <a:r>
              <a:rPr lang="en-US" sz="2000" dirty="0"/>
              <a:t>Consider your own PPOS score, and think about ways your score might become more person-centered.  Please write down your thoughts.</a:t>
            </a:r>
          </a:p>
          <a:p>
            <a:pPr marL="355600"/>
            <a:r>
              <a:rPr lang="en-US" sz="2000" dirty="0"/>
              <a:t>How has this exercise affected how you approach a clinical encounter?</a:t>
            </a:r>
          </a:p>
          <a:p>
            <a:pPr marL="342900" indent="-342900">
              <a:buFont typeface="Arial" panose="020B0604020202020204" pitchFamily="34" charset="0"/>
              <a:buChar char="•"/>
            </a:pPr>
            <a:endParaRPr lang="da-DK" sz="2000" dirty="0"/>
          </a:p>
          <a:p>
            <a:pPr marL="342900" indent="-342900">
              <a:buFont typeface="Arial" panose="020B0604020202020204" pitchFamily="34" charset="0"/>
              <a:buChar char="•"/>
            </a:pPr>
            <a:r>
              <a:rPr lang="en-US" sz="2000" dirty="0"/>
              <a:t>How has your definition of person-centered practice changed after reflecting on this lecture?</a:t>
            </a:r>
          </a:p>
          <a:p>
            <a:endParaRPr lang="en-US" sz="2000" dirty="0"/>
          </a:p>
        </p:txBody>
      </p:sp>
      <p:sp>
        <p:nvSpPr>
          <p:cNvPr id="6" name="Title 5">
            <a:extLst>
              <a:ext uri="{FF2B5EF4-FFF2-40B4-BE49-F238E27FC236}">
                <a16:creationId xmlns:a16="http://schemas.microsoft.com/office/drawing/2014/main" id="{C748C19B-4966-4797-8927-E08FC222AA37}"/>
              </a:ext>
            </a:extLst>
          </p:cNvPr>
          <p:cNvSpPr>
            <a:spLocks noGrp="1"/>
          </p:cNvSpPr>
          <p:nvPr>
            <p:ph type="title"/>
          </p:nvPr>
        </p:nvSpPr>
        <p:spPr/>
        <p:txBody>
          <a:bodyPr/>
          <a:lstStyle/>
          <a:p>
            <a:r>
              <a:rPr lang="en-US" dirty="0">
                <a:latin typeface="Verdana" pitchFamily="34" charset="0"/>
              </a:rPr>
              <a:t>Reflection Moment</a:t>
            </a:r>
            <a:endParaRPr lang="en-US" dirty="0"/>
          </a:p>
        </p:txBody>
      </p:sp>
      <p:pic>
        <p:nvPicPr>
          <p:cNvPr id="10" name="Picture Placeholder 9">
            <a:extLst>
              <a:ext uri="{FF2B5EF4-FFF2-40B4-BE49-F238E27FC236}">
                <a16:creationId xmlns:a16="http://schemas.microsoft.com/office/drawing/2014/main" id="{DA8D402B-FE3C-4347-BA7B-7EFEE663E460}"/>
              </a:ext>
            </a:extLst>
          </p:cNvPr>
          <p:cNvPicPr>
            <a:picLocks noGrp="1" noChangeAspect="1"/>
          </p:cNvPicPr>
          <p:nvPr>
            <p:ph type="pic" sz="quarter" idx="15"/>
          </p:nvPr>
        </p:nvPicPr>
        <p:blipFill>
          <a:blip r:embed="rId2"/>
          <a:srcRect l="49" r="49"/>
          <a:stretch>
            <a:fillRect/>
          </a:stretch>
        </p:blipFill>
        <p:spPr/>
      </p:pic>
    </p:spTree>
    <p:extLst>
      <p:ext uri="{BB962C8B-B14F-4D97-AF65-F5344CB8AC3E}">
        <p14:creationId xmlns:p14="http://schemas.microsoft.com/office/powerpoint/2010/main" val="428116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7F0251-20C8-4CFD-9EB5-18916BB9C304}"/>
              </a:ext>
            </a:extLst>
          </p:cNvPr>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3" name="Slide Number Placeholder 2">
            <a:extLst>
              <a:ext uri="{FF2B5EF4-FFF2-40B4-BE49-F238E27FC236}">
                <a16:creationId xmlns:a16="http://schemas.microsoft.com/office/drawing/2014/main" id="{019D6980-EA20-4172-8C73-419FE32A64B2}"/>
              </a:ext>
            </a:extLst>
          </p:cNvPr>
          <p:cNvSpPr>
            <a:spLocks noGrp="1"/>
          </p:cNvSpPr>
          <p:nvPr>
            <p:ph type="sldNum" sz="quarter" idx="12"/>
          </p:nvPr>
        </p:nvSpPr>
        <p:spPr/>
        <p:txBody>
          <a:bodyPr/>
          <a:lstStyle/>
          <a:p>
            <a:r>
              <a:rPr lang="da-DK" noProof="0"/>
              <a:t>Slide </a:t>
            </a:r>
            <a:fld id="{8A58E4B7-0C53-4D1B-89B3-DED3806AF999}" type="slidenum">
              <a:rPr lang="da-DK" noProof="0" smtClean="0"/>
              <a:pPr/>
              <a:t>29</a:t>
            </a:fld>
            <a:endParaRPr lang="da-DK" noProof="0"/>
          </a:p>
        </p:txBody>
      </p:sp>
      <p:sp>
        <p:nvSpPr>
          <p:cNvPr id="5" name="Text Placeholder 4">
            <a:extLst>
              <a:ext uri="{FF2B5EF4-FFF2-40B4-BE49-F238E27FC236}">
                <a16:creationId xmlns:a16="http://schemas.microsoft.com/office/drawing/2014/main" id="{3FB5E542-1A35-4280-80BE-DC7498E6C6D4}"/>
              </a:ext>
            </a:extLst>
          </p:cNvPr>
          <p:cNvSpPr>
            <a:spLocks noGrp="1"/>
          </p:cNvSpPr>
          <p:nvPr>
            <p:ph type="body" sz="quarter" idx="13"/>
          </p:nvPr>
        </p:nvSpPr>
        <p:spPr>
          <a:xfrm>
            <a:off x="342000" y="5517232"/>
            <a:ext cx="11523963" cy="720080"/>
          </a:xfrm>
        </p:spPr>
        <p:txBody>
          <a:bodyPr/>
          <a:lstStyle/>
          <a:p>
            <a:r>
              <a:rPr lang="en-US" sz="2000" dirty="0"/>
              <a:t>As you answer the questions on the worksheet, think about what it means to practice relationship centered care. </a:t>
            </a:r>
            <a:endParaRPr lang="da-DK" sz="2000" dirty="0"/>
          </a:p>
        </p:txBody>
      </p:sp>
      <p:sp>
        <p:nvSpPr>
          <p:cNvPr id="8" name="Title 7">
            <a:extLst>
              <a:ext uri="{FF2B5EF4-FFF2-40B4-BE49-F238E27FC236}">
                <a16:creationId xmlns:a16="http://schemas.microsoft.com/office/drawing/2014/main" id="{8A1A80D7-09CC-45DA-BEFE-DDF0875E0D00}"/>
              </a:ext>
            </a:extLst>
          </p:cNvPr>
          <p:cNvSpPr>
            <a:spLocks noGrp="1"/>
          </p:cNvSpPr>
          <p:nvPr>
            <p:ph type="title"/>
          </p:nvPr>
        </p:nvSpPr>
        <p:spPr/>
        <p:txBody>
          <a:bodyPr/>
          <a:lstStyle/>
          <a:p>
            <a:r>
              <a:rPr lang="en-US" dirty="0"/>
              <a:t>Homework: How Do Audiologists Feel About Practicing PCC?</a:t>
            </a:r>
          </a:p>
        </p:txBody>
      </p:sp>
      <p:sp>
        <p:nvSpPr>
          <p:cNvPr id="13" name="Text Placeholder 4">
            <a:extLst>
              <a:ext uri="{FF2B5EF4-FFF2-40B4-BE49-F238E27FC236}">
                <a16:creationId xmlns:a16="http://schemas.microsoft.com/office/drawing/2014/main" id="{70EDFD69-FD0D-4F95-898A-CF1F8C7F4F49}"/>
              </a:ext>
            </a:extLst>
          </p:cNvPr>
          <p:cNvSpPr txBox="1">
            <a:spLocks/>
          </p:cNvSpPr>
          <p:nvPr/>
        </p:nvSpPr>
        <p:spPr bwMode="auto">
          <a:xfrm>
            <a:off x="331488" y="1219624"/>
            <a:ext cx="11523963" cy="1256412"/>
          </a:xfrm>
          <a:prstGeom prst="rect">
            <a:avLst/>
          </a:prstGeom>
          <a:solidFill>
            <a:schemeClr val="accent1"/>
          </a:solidFill>
          <a:ln w="9525">
            <a:noFill/>
            <a:miter lim="800000"/>
            <a:headEnd/>
            <a:tailEnd/>
          </a:ln>
        </p:spPr>
        <p:txBody>
          <a:bodyPr vert="horz" wrap="square" lIns="180000" tIns="108000" rIns="108000" bIns="108000" numCol="1" anchor="t" anchorCtr="0" compatLnSpc="1">
            <a:prstTxWarp prst="textNoShape">
              <a:avLst/>
            </a:prstTxWarp>
          </a:bodyPr>
          <a:lstStyle>
            <a:lvl1pPr algn="l" defTabSz="457200" rtl="0" eaLnBrk="1" fontAlgn="base" hangingPunct="1">
              <a:spcBef>
                <a:spcPct val="20000"/>
              </a:spcBef>
              <a:spcAft>
                <a:spcPct val="0"/>
              </a:spcAft>
              <a:buFont typeface="Arial" charset="0"/>
              <a:defRPr sz="2400" kern="1200">
                <a:solidFill>
                  <a:schemeClr val="bg1"/>
                </a:solidFill>
                <a:latin typeface="+mn-lt"/>
                <a:ea typeface="Verdana" panose="020B0604030504040204" pitchFamily="34" charset="0"/>
                <a:cs typeface="Verdana" panose="020B0604030504040204" pitchFamily="34" charset="0"/>
              </a:defRPr>
            </a:lvl1pPr>
            <a:lvl2pPr marL="1588" algn="l" defTabSz="457200" rtl="0" eaLnBrk="1" fontAlgn="base" hangingPunct="1">
              <a:spcBef>
                <a:spcPct val="20000"/>
              </a:spcBef>
              <a:spcAft>
                <a:spcPct val="0"/>
              </a:spcAft>
              <a:buFont typeface="Arial" charset="0"/>
              <a:defRPr sz="2000" kern="1200">
                <a:solidFill>
                  <a:schemeClr val="tx1"/>
                </a:solidFill>
                <a:latin typeface="Georgia" pitchFamily="18" charset="0"/>
                <a:ea typeface="+mn-ea"/>
                <a:cs typeface="+mn-cs"/>
              </a:defRPr>
            </a:lvl2pPr>
            <a:lvl3pPr marL="276225" indent="-276225" algn="l" defTabSz="457200" rtl="0" eaLnBrk="1" fontAlgn="base" hangingPunct="1">
              <a:lnSpc>
                <a:spcPct val="100000"/>
              </a:lnSpc>
              <a:spcBef>
                <a:spcPts val="1600"/>
              </a:spcBef>
              <a:spcAft>
                <a:spcPct val="0"/>
              </a:spcAft>
              <a:buFont typeface="Arial" pitchFamily="34" charset="0"/>
              <a:buChar char="•"/>
              <a:defRPr sz="2000" kern="1200">
                <a:solidFill>
                  <a:schemeClr val="tx1"/>
                </a:solidFill>
                <a:latin typeface="Georgia" pitchFamily="18" charset="0"/>
                <a:ea typeface="+mn-ea"/>
                <a:cs typeface="+mn-cs"/>
              </a:defRPr>
            </a:lvl3pPr>
            <a:lvl4pPr marL="269875" indent="0" algn="l" defTabSz="457200" rtl="0" eaLnBrk="1" fontAlgn="base" hangingPunct="1">
              <a:lnSpc>
                <a:spcPct val="100000"/>
              </a:lnSpc>
              <a:spcBef>
                <a:spcPts val="1600"/>
              </a:spcBef>
              <a:spcAft>
                <a:spcPct val="0"/>
              </a:spcAft>
              <a:buFont typeface="Wingdings" pitchFamily="2" charset="2"/>
              <a:buNone/>
              <a:tabLst/>
              <a:defRPr sz="2000" kern="1200">
                <a:solidFill>
                  <a:schemeClr val="tx1"/>
                </a:solidFill>
                <a:latin typeface="Georgia" pitchFamily="18" charset="0"/>
                <a:ea typeface="+mn-ea"/>
                <a:cs typeface="+mn-cs"/>
              </a:defRPr>
            </a:lvl4pPr>
            <a:lvl5pPr marL="561600" indent="-277200" algn="l" defTabSz="457200" rtl="0" eaLnBrk="1" fontAlgn="base" hangingPunct="1">
              <a:lnSpc>
                <a:spcPct val="100000"/>
              </a:lnSpc>
              <a:spcBef>
                <a:spcPts val="1600"/>
              </a:spcBef>
              <a:spcAft>
                <a:spcPct val="0"/>
              </a:spcAft>
              <a:buFont typeface="Arial" pitchFamily="34" charset="0"/>
              <a:buChar char="•"/>
              <a:defRPr sz="2000" kern="1200">
                <a:solidFill>
                  <a:schemeClr val="tx1"/>
                </a:solidFill>
                <a:latin typeface="Georgia"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Please watch the video reflections from Joe Montano and Mathew Grounds, about what it means to practice patient centered care and fill in and discuss the worksheet.  </a:t>
            </a:r>
          </a:p>
          <a:p>
            <a:endParaRPr lang="en-US" dirty="0"/>
          </a:p>
        </p:txBody>
      </p:sp>
      <p:pic>
        <p:nvPicPr>
          <p:cNvPr id="14" name="Picture Placeholder 13">
            <a:extLst>
              <a:ext uri="{FF2B5EF4-FFF2-40B4-BE49-F238E27FC236}">
                <a16:creationId xmlns:a16="http://schemas.microsoft.com/office/drawing/2014/main" id="{C455C37B-407E-40EF-AA5E-D0A63CFA3E15}"/>
              </a:ext>
            </a:extLst>
          </p:cNvPr>
          <p:cNvPicPr>
            <a:picLocks noGrp="1" noChangeAspect="1"/>
          </p:cNvPicPr>
          <p:nvPr>
            <p:ph type="pic" sz="quarter" idx="15"/>
          </p:nvPr>
        </p:nvPicPr>
        <p:blipFill>
          <a:blip r:embed="rId3"/>
          <a:srcRect t="13266" b="13266"/>
          <a:stretch>
            <a:fillRect/>
          </a:stretch>
        </p:blipFill>
        <p:spPr>
          <a:xfrm>
            <a:off x="352425" y="2717799"/>
            <a:ext cx="5603875" cy="2639119"/>
          </a:xfrm>
          <a:prstGeom prst="rect">
            <a:avLst/>
          </a:prstGeom>
        </p:spPr>
      </p:pic>
      <p:pic>
        <p:nvPicPr>
          <p:cNvPr id="15" name="Picture Placeholder 14">
            <a:extLst>
              <a:ext uri="{FF2B5EF4-FFF2-40B4-BE49-F238E27FC236}">
                <a16:creationId xmlns:a16="http://schemas.microsoft.com/office/drawing/2014/main" id="{A0986A3F-FCE5-4764-9D80-C468BF178726}"/>
              </a:ext>
            </a:extLst>
          </p:cNvPr>
          <p:cNvPicPr>
            <a:picLocks noGrp="1" noChangeAspect="1"/>
          </p:cNvPicPr>
          <p:nvPr>
            <p:ph type="pic" sz="quarter" idx="16"/>
          </p:nvPr>
        </p:nvPicPr>
        <p:blipFill>
          <a:blip r:embed="rId4"/>
          <a:srcRect t="13188" b="13188"/>
          <a:stretch>
            <a:fillRect/>
          </a:stretch>
        </p:blipFill>
        <p:spPr>
          <a:xfrm>
            <a:off x="6259513" y="2717800"/>
            <a:ext cx="5607050" cy="2639118"/>
          </a:xfrm>
          <a:prstGeom prst="rect">
            <a:avLst/>
          </a:prstGeom>
        </p:spPr>
      </p:pic>
    </p:spTree>
    <p:extLst>
      <p:ext uri="{BB962C8B-B14F-4D97-AF65-F5344CB8AC3E}">
        <p14:creationId xmlns:p14="http://schemas.microsoft.com/office/powerpoint/2010/main" val="1143423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D7E0C-CF1F-4292-BAC6-0474C2455EE7}"/>
              </a:ext>
            </a:extLst>
          </p:cNvPr>
          <p:cNvSpPr>
            <a:spLocks noGrp="1"/>
          </p:cNvSpPr>
          <p:nvPr>
            <p:ph type="title"/>
          </p:nvPr>
        </p:nvSpPr>
        <p:spPr/>
        <p:txBody>
          <a:bodyPr/>
          <a:lstStyle/>
          <a:p>
            <a:r>
              <a:rPr lang="da-DK" dirty="0" err="1"/>
              <a:t>Goals</a:t>
            </a:r>
            <a:endParaRPr lang="en-US" dirty="0"/>
          </a:p>
        </p:txBody>
      </p:sp>
      <p:sp>
        <p:nvSpPr>
          <p:cNvPr id="3" name="Date Placeholder 2">
            <a:extLst>
              <a:ext uri="{FF2B5EF4-FFF2-40B4-BE49-F238E27FC236}">
                <a16:creationId xmlns:a16="http://schemas.microsoft.com/office/drawing/2014/main" id="{11DE888C-D767-4773-BF4C-2AEB313BCBA7}"/>
              </a:ext>
            </a:extLst>
          </p:cNvPr>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4" name="Slide Number Placeholder 3">
            <a:extLst>
              <a:ext uri="{FF2B5EF4-FFF2-40B4-BE49-F238E27FC236}">
                <a16:creationId xmlns:a16="http://schemas.microsoft.com/office/drawing/2014/main" id="{B351DA19-C63E-4594-85E5-1900EDF2BDE2}"/>
              </a:ext>
            </a:extLst>
          </p:cNvPr>
          <p:cNvSpPr>
            <a:spLocks noGrp="1"/>
          </p:cNvSpPr>
          <p:nvPr>
            <p:ph type="sldNum" sz="quarter" idx="12"/>
          </p:nvPr>
        </p:nvSpPr>
        <p:spPr/>
        <p:txBody>
          <a:bodyPr/>
          <a:lstStyle/>
          <a:p>
            <a:r>
              <a:rPr lang="da-DK" noProof="0"/>
              <a:t>Slide </a:t>
            </a:r>
            <a:fld id="{8A58E4B7-0C53-4D1B-89B3-DED3806AF999}" type="slidenum">
              <a:rPr lang="da-DK" noProof="0" smtClean="0"/>
              <a:pPr/>
              <a:t>3</a:t>
            </a:fld>
            <a:endParaRPr lang="da-DK" noProof="0"/>
          </a:p>
        </p:txBody>
      </p:sp>
      <p:sp>
        <p:nvSpPr>
          <p:cNvPr id="5" name="Text Placeholder 4">
            <a:extLst>
              <a:ext uri="{FF2B5EF4-FFF2-40B4-BE49-F238E27FC236}">
                <a16:creationId xmlns:a16="http://schemas.microsoft.com/office/drawing/2014/main" id="{9B00728A-3BBA-43BA-858F-1C35909A32D5}"/>
              </a:ext>
            </a:extLst>
          </p:cNvPr>
          <p:cNvSpPr>
            <a:spLocks noGrp="1"/>
          </p:cNvSpPr>
          <p:nvPr>
            <p:ph type="body" sz="quarter" idx="13"/>
          </p:nvPr>
        </p:nvSpPr>
        <p:spPr>
          <a:solidFill>
            <a:schemeClr val="accent6"/>
          </a:solidFill>
        </p:spPr>
        <p:txBody>
          <a:bodyPr/>
          <a:lstStyle/>
          <a:p>
            <a:r>
              <a:rPr lang="en-US" sz="2000" dirty="0"/>
              <a:t>Goal 4: To reflect on how patient centered care practice revolves around building successful relationships between clinician and patients, and is therefore often referred to as relationship centered care, (RCC), or PRCC.</a:t>
            </a:r>
          </a:p>
          <a:p>
            <a:endParaRPr lang="en-US" sz="2000" dirty="0"/>
          </a:p>
          <a:p>
            <a:r>
              <a:rPr lang="en-US" sz="2000" dirty="0"/>
              <a:t>Goal 5: To reflect on how patients and audiologists benefit when PRCC is practiced.</a:t>
            </a:r>
          </a:p>
          <a:p>
            <a:endParaRPr lang="en-US" sz="2000" dirty="0"/>
          </a:p>
        </p:txBody>
      </p:sp>
      <p:pic>
        <p:nvPicPr>
          <p:cNvPr id="7" name="Picture Placeholder 6">
            <a:extLst>
              <a:ext uri="{FF2B5EF4-FFF2-40B4-BE49-F238E27FC236}">
                <a16:creationId xmlns:a16="http://schemas.microsoft.com/office/drawing/2014/main" id="{5B18AFFC-F294-46FA-B40B-7982EA91235D}"/>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3" t="3534" r="3" b="11893"/>
          <a:stretch/>
        </p:blipFill>
        <p:spPr>
          <a:xfrm>
            <a:off x="6337300" y="1327150"/>
            <a:ext cx="5543550" cy="4824413"/>
          </a:xfrm>
          <a:prstGeom prst="rect">
            <a:avLst/>
          </a:prstGeom>
        </p:spPr>
      </p:pic>
    </p:spTree>
    <p:extLst>
      <p:ext uri="{BB962C8B-B14F-4D97-AF65-F5344CB8AC3E}">
        <p14:creationId xmlns:p14="http://schemas.microsoft.com/office/powerpoint/2010/main" val="1145258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969BF9-4A34-4A7A-8CCA-60574F2CB1E5}"/>
              </a:ext>
            </a:extLst>
          </p:cNvPr>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3" name="Slide Number Placeholder 2">
            <a:extLst>
              <a:ext uri="{FF2B5EF4-FFF2-40B4-BE49-F238E27FC236}">
                <a16:creationId xmlns:a16="http://schemas.microsoft.com/office/drawing/2014/main" id="{DE8D0D3E-5364-40AB-AE83-16639F25AB4B}"/>
              </a:ext>
            </a:extLst>
          </p:cNvPr>
          <p:cNvSpPr>
            <a:spLocks noGrp="1"/>
          </p:cNvSpPr>
          <p:nvPr>
            <p:ph type="sldNum" sz="quarter" idx="12"/>
          </p:nvPr>
        </p:nvSpPr>
        <p:spPr/>
        <p:txBody>
          <a:bodyPr/>
          <a:lstStyle/>
          <a:p>
            <a:r>
              <a:rPr lang="da-DK" noProof="0"/>
              <a:t>Slide </a:t>
            </a:r>
            <a:fld id="{8A58E4B7-0C53-4D1B-89B3-DED3806AF999}" type="slidenum">
              <a:rPr lang="da-DK" noProof="0" smtClean="0"/>
              <a:pPr/>
              <a:t>30</a:t>
            </a:fld>
            <a:endParaRPr lang="da-DK" noProof="0"/>
          </a:p>
        </p:txBody>
      </p:sp>
      <p:sp>
        <p:nvSpPr>
          <p:cNvPr id="4" name="Text Placeholder 3">
            <a:extLst>
              <a:ext uri="{FF2B5EF4-FFF2-40B4-BE49-F238E27FC236}">
                <a16:creationId xmlns:a16="http://schemas.microsoft.com/office/drawing/2014/main" id="{B46207B1-EB7F-4D5F-A6FB-2874698C863B}"/>
              </a:ext>
            </a:extLst>
          </p:cNvPr>
          <p:cNvSpPr>
            <a:spLocks noGrp="1"/>
          </p:cNvSpPr>
          <p:nvPr>
            <p:ph type="body" sz="quarter" idx="13"/>
          </p:nvPr>
        </p:nvSpPr>
        <p:spPr>
          <a:xfrm>
            <a:off x="342000" y="1277896"/>
            <a:ext cx="11509527" cy="4959416"/>
          </a:xfrm>
          <a:solidFill>
            <a:schemeClr val="tx2"/>
          </a:solidFill>
        </p:spPr>
        <p:txBody>
          <a:bodyPr/>
          <a:lstStyle/>
          <a:p>
            <a:pPr marL="285750" indent="-285750" eaLnBrk="0" hangingPunct="0">
              <a:spcBef>
                <a:spcPts val="1000"/>
              </a:spcBef>
              <a:buFont typeface="Arial" panose="020B0604020202020204" pitchFamily="34" charset="0"/>
              <a:buChar char="•"/>
              <a:defRPr/>
            </a:pPr>
            <a:r>
              <a:rPr lang="en-US" sz="1600" dirty="0"/>
              <a:t>Engel, G.L. (1977).  The need for a new medical model: A challenge for biomedicine.  Science, New Series, 196(4286), 129-136.</a:t>
            </a:r>
          </a:p>
          <a:p>
            <a:pPr marL="285750" indent="-285750" eaLnBrk="0" hangingPunct="0">
              <a:spcBef>
                <a:spcPts val="1000"/>
              </a:spcBef>
              <a:buFont typeface="Arial" panose="020B0604020202020204" pitchFamily="34" charset="0"/>
              <a:buChar char="•"/>
              <a:defRPr/>
            </a:pPr>
            <a:r>
              <a:rPr lang="en-US" sz="1600" dirty="0"/>
              <a:t>Grenness, </a:t>
            </a:r>
            <a:r>
              <a:rPr lang="en-US" sz="1600" dirty="0" err="1"/>
              <a:t>C.,Hickson</a:t>
            </a:r>
            <a:r>
              <a:rPr lang="en-US" sz="1600" dirty="0"/>
              <a:t>, L., </a:t>
            </a:r>
            <a:r>
              <a:rPr lang="en-US" sz="1600" dirty="0" err="1"/>
              <a:t>Laplante</a:t>
            </a:r>
            <a:r>
              <a:rPr lang="en-US" sz="1600" dirty="0"/>
              <a:t>-Lévesque, A. Meyer, C., and Davidson, B. (2015). Communication patterns in audiologic rehabilitation history-taking: Audiologists, Patients and their companions, Ear and Hearing, 36(2), 191-204.</a:t>
            </a:r>
          </a:p>
          <a:p>
            <a:pPr marL="285750" indent="-285750" eaLnBrk="0" hangingPunct="0">
              <a:spcBef>
                <a:spcPts val="1200"/>
              </a:spcBef>
              <a:buFont typeface="Arial" panose="020B0604020202020204" pitchFamily="34" charset="0"/>
              <a:buChar char="•"/>
              <a:defRPr/>
            </a:pPr>
            <a:r>
              <a:rPr lang="en-US" sz="1600" dirty="0"/>
              <a:t>Kim, S.S., </a:t>
            </a:r>
            <a:r>
              <a:rPr lang="en-US" sz="1600" dirty="0" err="1"/>
              <a:t>Kaplowitz</a:t>
            </a:r>
            <a:r>
              <a:rPr lang="en-US" sz="1600" dirty="0"/>
              <a:t>, S., Johnston, M.V. (2004).  The effects of physician empathy on physician satisfaction and compliance.  Evaluation &amp; the Health Professions, 27(3),237-251. </a:t>
            </a:r>
          </a:p>
          <a:p>
            <a:pPr marL="285750" indent="-285750">
              <a:spcBef>
                <a:spcPts val="1200"/>
              </a:spcBef>
              <a:buFont typeface="Arial" panose="020B0604020202020204" pitchFamily="34" charset="0"/>
              <a:buChar char="•"/>
            </a:pPr>
            <a:r>
              <a:rPr lang="en-GB" sz="1600" dirty="0" err="1"/>
              <a:t>Langewitz</a:t>
            </a:r>
            <a:r>
              <a:rPr lang="en-GB" sz="1600" dirty="0"/>
              <a:t> W., </a:t>
            </a:r>
            <a:r>
              <a:rPr lang="en-GB" sz="1600" dirty="0" err="1"/>
              <a:t>Denz</a:t>
            </a:r>
            <a:r>
              <a:rPr lang="en-GB" sz="1600" dirty="0"/>
              <a:t>, M., Keller, A., Kiss, A., </a:t>
            </a:r>
            <a:r>
              <a:rPr lang="en-GB" sz="1600" dirty="0" err="1"/>
              <a:t>Ruttimann</a:t>
            </a:r>
            <a:r>
              <a:rPr lang="en-GB" sz="1600" dirty="0"/>
              <a:t>, S. and  </a:t>
            </a:r>
            <a:r>
              <a:rPr lang="en-GB" sz="1600" dirty="0" err="1"/>
              <a:t>Wossmer</a:t>
            </a:r>
            <a:r>
              <a:rPr lang="en-GB" sz="1600" dirty="0"/>
              <a:t>, B. (2002). Spontaneous talking time at start of consultation in outpatient clinic: Cohort study. BMJ,325, 682-683</a:t>
            </a:r>
          </a:p>
          <a:p>
            <a:pPr marL="285750" indent="-285750">
              <a:spcBef>
                <a:spcPts val="1200"/>
              </a:spcBef>
              <a:buFont typeface="Arial" panose="020B0604020202020204" pitchFamily="34" charset="0"/>
              <a:buChar char="•"/>
            </a:pPr>
            <a:r>
              <a:rPr lang="en-US" sz="1600" dirty="0" err="1"/>
              <a:t>Laplante-Lévesque,A</a:t>
            </a:r>
            <a:r>
              <a:rPr lang="en-US" sz="1600" dirty="0"/>
              <a:t>.,  Hickson, L., &amp; Grenness, C. (2014).  An Australian survey of audiologists’ preferences for patient-centeredness. International Journal of Audiology, 53(1), 76-82. </a:t>
            </a:r>
          </a:p>
          <a:p>
            <a:pPr marL="285750" indent="-285750">
              <a:spcBef>
                <a:spcPts val="1200"/>
              </a:spcBef>
              <a:buFont typeface="Arial" panose="020B0604020202020204" pitchFamily="34" charset="0"/>
              <a:buChar char="•"/>
            </a:pPr>
            <a:r>
              <a:rPr lang="en-US" sz="1600" dirty="0" err="1"/>
              <a:t>Manchaia</a:t>
            </a:r>
            <a:r>
              <a:rPr lang="en-US" sz="1600" dirty="0"/>
              <a:t>, V., </a:t>
            </a:r>
            <a:r>
              <a:rPr lang="en-US" sz="1600" dirty="0" err="1"/>
              <a:t>Gomersall</a:t>
            </a:r>
            <a:r>
              <a:rPr lang="en-US" sz="1600" dirty="0"/>
              <a:t>, P.A., Tome, D., Ahmed, T. and Krishna, R. (2014). Audiologists’ preferences for patient </a:t>
            </a:r>
            <a:r>
              <a:rPr lang="en-US" sz="1600" dirty="0" err="1"/>
              <a:t>centredness</a:t>
            </a:r>
            <a:r>
              <a:rPr lang="en-US" sz="1600" dirty="0"/>
              <a:t>: a cross-sectional questionnaire study of cross-cultural </a:t>
            </a:r>
            <a:r>
              <a:rPr lang="en-US" sz="1600" dirty="0" err="1"/>
              <a:t>diffferences</a:t>
            </a:r>
            <a:r>
              <a:rPr lang="en-US" sz="1600" dirty="0"/>
              <a:t> and </a:t>
            </a:r>
            <a:r>
              <a:rPr lang="en-US" sz="1600" dirty="0" err="1"/>
              <a:t>similiarities</a:t>
            </a:r>
            <a:r>
              <a:rPr lang="en-US" sz="1600" dirty="0"/>
              <a:t> among professionals in Portugal, India, and Iran. BMJ Open, 4:e005915.</a:t>
            </a:r>
          </a:p>
          <a:p>
            <a:pPr marL="285750" indent="-285750">
              <a:spcBef>
                <a:spcPts val="1200"/>
              </a:spcBef>
              <a:buFont typeface="Arial" panose="020B0604020202020204" pitchFamily="34" charset="0"/>
              <a:buChar char="•"/>
            </a:pPr>
            <a:r>
              <a:rPr lang="en-US" sz="1600" dirty="0"/>
              <a:t>Swenson, S.L., </a:t>
            </a:r>
            <a:r>
              <a:rPr lang="en-US" sz="1600" dirty="0" err="1"/>
              <a:t>Zettler</a:t>
            </a:r>
            <a:r>
              <a:rPr lang="en-US" sz="1600" dirty="0"/>
              <a:t>,  P. and Lo, B. ( 2006). ‘She gave it her best shot right </a:t>
            </a:r>
            <a:r>
              <a:rPr lang="en-US" sz="1600" dirty="0" err="1"/>
              <a:t>away’:Patient</a:t>
            </a:r>
            <a:r>
              <a:rPr lang="en-US" sz="1600" dirty="0"/>
              <a:t> expectations of biomedical and patient-centered communication. Patient Education and Counseling, 61, 200-211</a:t>
            </a:r>
          </a:p>
        </p:txBody>
      </p:sp>
      <p:sp>
        <p:nvSpPr>
          <p:cNvPr id="6" name="Title 5">
            <a:extLst>
              <a:ext uri="{FF2B5EF4-FFF2-40B4-BE49-F238E27FC236}">
                <a16:creationId xmlns:a16="http://schemas.microsoft.com/office/drawing/2014/main" id="{16025189-8CBE-4547-9980-EC3C48063514}"/>
              </a:ext>
            </a:extLst>
          </p:cNvPr>
          <p:cNvSpPr>
            <a:spLocks noGrp="1"/>
          </p:cNvSpPr>
          <p:nvPr>
            <p:ph type="title"/>
          </p:nvPr>
        </p:nvSpPr>
        <p:spPr/>
        <p:txBody>
          <a:bodyPr/>
          <a:lstStyle/>
          <a:p>
            <a:r>
              <a:rPr lang="en-US" dirty="0">
                <a:latin typeface="Verdana" panose="020B0604030504040204" pitchFamily="34" charset="0"/>
              </a:rPr>
              <a:t>References and Suggested Readings</a:t>
            </a:r>
            <a:endParaRPr lang="en-US" dirty="0"/>
          </a:p>
        </p:txBody>
      </p:sp>
    </p:spTree>
    <p:extLst>
      <p:ext uri="{BB962C8B-B14F-4D97-AF65-F5344CB8AC3E}">
        <p14:creationId xmlns:p14="http://schemas.microsoft.com/office/powerpoint/2010/main" val="636867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270001"/>
            <a:ext cx="11280616" cy="877887"/>
          </a:xfrm>
        </p:spPr>
        <p:txBody>
          <a:bodyPr/>
          <a:lstStyle/>
          <a:p>
            <a:r>
              <a:rPr lang="en-US" dirty="0"/>
              <a:t>Activity: Exploring Personal Experiences with PCC</a:t>
            </a:r>
            <a:br>
              <a:rPr lang="en-US" dirty="0"/>
            </a:br>
            <a:endParaRPr lang="en-US" dirty="0"/>
          </a:p>
        </p:txBody>
      </p:sp>
      <p:sp>
        <p:nvSpPr>
          <p:cNvPr id="5" name="Text Placeholder 4"/>
          <p:cNvSpPr>
            <a:spLocks noGrp="1"/>
          </p:cNvSpPr>
          <p:nvPr>
            <p:ph type="body" idx="1"/>
          </p:nvPr>
        </p:nvSpPr>
        <p:spPr>
          <a:xfrm>
            <a:off x="1882844" y="1922671"/>
            <a:ext cx="4040188" cy="3744416"/>
          </a:xfrm>
        </p:spPr>
        <p:txBody>
          <a:bodyPr anchor="t"/>
          <a:lstStyle/>
          <a:p>
            <a:r>
              <a:rPr lang="en-US" b="0" dirty="0"/>
              <a:t>Factors Associated with </a:t>
            </a:r>
          </a:p>
          <a:p>
            <a:r>
              <a:rPr lang="en-US" b="0" dirty="0"/>
              <a:t>Good Clinical Experience</a:t>
            </a:r>
          </a:p>
          <a:p>
            <a:pPr marL="342900" indent="-342900">
              <a:buFont typeface="Arial" panose="020B0604020202020204" pitchFamily="34" charset="0"/>
              <a:buChar char="•"/>
            </a:pPr>
            <a:endParaRPr lang="en-US" b="0" dirty="0"/>
          </a:p>
          <a:p>
            <a:endParaRPr lang="en-US" b="0" dirty="0"/>
          </a:p>
        </p:txBody>
      </p:sp>
      <p:sp>
        <p:nvSpPr>
          <p:cNvPr id="6" name="Content Placeholder 5"/>
          <p:cNvSpPr>
            <a:spLocks noGrp="1"/>
          </p:cNvSpPr>
          <p:nvPr>
            <p:ph sz="half" idx="2"/>
          </p:nvPr>
        </p:nvSpPr>
        <p:spPr>
          <a:xfrm>
            <a:off x="1884000" y="1260000"/>
            <a:ext cx="4040188" cy="3951288"/>
          </a:xfrm>
        </p:spPr>
        <p:txBody>
          <a:bodyPr/>
          <a:lstStyle/>
          <a:p>
            <a:r>
              <a:rPr lang="en-US" b="1" dirty="0">
                <a:latin typeface="+mn-lt"/>
                <a:ea typeface="Verdana" panose="020B0604030504040204" pitchFamily="34" charset="0"/>
                <a:cs typeface="Verdana" panose="020B0604030504040204" pitchFamily="34" charset="0"/>
              </a:rPr>
              <a:t>Activity:</a:t>
            </a:r>
            <a:endParaRPr lang="en-US" b="1" dirty="0">
              <a:latin typeface="+mn-lt"/>
            </a:endParaRPr>
          </a:p>
        </p:txBody>
      </p:sp>
      <p:sp>
        <p:nvSpPr>
          <p:cNvPr id="7" name="Text Placeholder 6"/>
          <p:cNvSpPr>
            <a:spLocks noGrp="1"/>
          </p:cNvSpPr>
          <p:nvPr>
            <p:ph type="body" sz="quarter" idx="3"/>
          </p:nvPr>
        </p:nvSpPr>
        <p:spPr>
          <a:xfrm>
            <a:off x="6381225" y="1922671"/>
            <a:ext cx="4041775" cy="3744416"/>
          </a:xfrm>
        </p:spPr>
        <p:txBody>
          <a:bodyPr anchor="t"/>
          <a:lstStyle/>
          <a:p>
            <a:r>
              <a:rPr lang="en-US" b="0" dirty="0"/>
              <a:t>Factors Associated with </a:t>
            </a:r>
          </a:p>
          <a:p>
            <a:r>
              <a:rPr lang="en-US" b="0" dirty="0"/>
              <a:t>Poor Clinical Experience</a:t>
            </a:r>
          </a:p>
        </p:txBody>
      </p:sp>
      <p:sp>
        <p:nvSpPr>
          <p:cNvPr id="3" name="Rectangle 2"/>
          <p:cNvSpPr/>
          <p:nvPr/>
        </p:nvSpPr>
        <p:spPr>
          <a:xfrm>
            <a:off x="1905000" y="2852936"/>
            <a:ext cx="3902968" cy="3168352"/>
          </a:xfrm>
          <a:prstGeom prst="rect">
            <a:avLst/>
          </a:prstGeom>
          <a:no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t">
            <a:normAutofit/>
          </a:bodyPr>
          <a:lstStyle/>
          <a:p>
            <a:pPr algn="ctr"/>
            <a:endParaRPr lang="da-DK" sz="1400" dirty="0">
              <a:latin typeface="Georgia" pitchFamily="18" charset="0"/>
            </a:endParaRPr>
          </a:p>
        </p:txBody>
      </p:sp>
      <p:sp>
        <p:nvSpPr>
          <p:cNvPr id="10" name="Rectangle 9"/>
          <p:cNvSpPr/>
          <p:nvPr/>
        </p:nvSpPr>
        <p:spPr>
          <a:xfrm>
            <a:off x="6380068" y="2852936"/>
            <a:ext cx="3902968" cy="3168352"/>
          </a:xfrm>
          <a:prstGeom prst="rect">
            <a:avLst/>
          </a:prstGeom>
          <a:no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t">
            <a:normAutofit/>
          </a:bodyPr>
          <a:lstStyle/>
          <a:p>
            <a:pPr algn="ctr"/>
            <a:endParaRPr lang="da-DK" sz="1400" dirty="0">
              <a:latin typeface="Georgia" pitchFamily="18" charset="0"/>
            </a:endParaRPr>
          </a:p>
        </p:txBody>
      </p:sp>
    </p:spTree>
    <p:extLst>
      <p:ext uri="{BB962C8B-B14F-4D97-AF65-F5344CB8AC3E}">
        <p14:creationId xmlns:p14="http://schemas.microsoft.com/office/powerpoint/2010/main" val="1554140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6C51C-4EE4-4E7E-9976-662E2D174A6B}"/>
              </a:ext>
            </a:extLst>
          </p:cNvPr>
          <p:cNvSpPr>
            <a:spLocks noGrp="1"/>
          </p:cNvSpPr>
          <p:nvPr>
            <p:ph type="title"/>
          </p:nvPr>
        </p:nvSpPr>
        <p:spPr/>
        <p:txBody>
          <a:bodyPr/>
          <a:lstStyle/>
          <a:p>
            <a:r>
              <a:rPr lang="en-US" dirty="0"/>
              <a:t>Activity: What Is Your Preference for Communication in Healthcare? </a:t>
            </a:r>
          </a:p>
        </p:txBody>
      </p:sp>
      <p:sp>
        <p:nvSpPr>
          <p:cNvPr id="3" name="Date Placeholder 2">
            <a:extLst>
              <a:ext uri="{FF2B5EF4-FFF2-40B4-BE49-F238E27FC236}">
                <a16:creationId xmlns:a16="http://schemas.microsoft.com/office/drawing/2014/main" id="{2DCA909B-BD17-42D5-99DD-E375E8628C34}"/>
              </a:ext>
            </a:extLst>
          </p:cNvPr>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4" name="Slide Number Placeholder 3">
            <a:extLst>
              <a:ext uri="{FF2B5EF4-FFF2-40B4-BE49-F238E27FC236}">
                <a16:creationId xmlns:a16="http://schemas.microsoft.com/office/drawing/2014/main" id="{E5EB2F47-94D3-4460-B39B-903A3C377B6F}"/>
              </a:ext>
            </a:extLst>
          </p:cNvPr>
          <p:cNvSpPr>
            <a:spLocks noGrp="1"/>
          </p:cNvSpPr>
          <p:nvPr>
            <p:ph type="sldNum" sz="quarter" idx="12"/>
          </p:nvPr>
        </p:nvSpPr>
        <p:spPr/>
        <p:txBody>
          <a:bodyPr/>
          <a:lstStyle/>
          <a:p>
            <a:r>
              <a:rPr lang="da-DK" noProof="0"/>
              <a:t>Slide </a:t>
            </a:r>
            <a:fld id="{8A58E4B7-0C53-4D1B-89B3-DED3806AF999}" type="slidenum">
              <a:rPr lang="da-DK" noProof="0" smtClean="0"/>
              <a:pPr/>
              <a:t>5</a:t>
            </a:fld>
            <a:endParaRPr lang="da-DK" noProof="0"/>
          </a:p>
        </p:txBody>
      </p:sp>
      <p:sp>
        <p:nvSpPr>
          <p:cNvPr id="5" name="Text Placeholder 4">
            <a:extLst>
              <a:ext uri="{FF2B5EF4-FFF2-40B4-BE49-F238E27FC236}">
                <a16:creationId xmlns:a16="http://schemas.microsoft.com/office/drawing/2014/main" id="{4FD79ABC-EF98-43EF-A0EE-C20BF8506DF4}"/>
              </a:ext>
            </a:extLst>
          </p:cNvPr>
          <p:cNvSpPr>
            <a:spLocks noGrp="1"/>
          </p:cNvSpPr>
          <p:nvPr>
            <p:ph type="body" sz="quarter" idx="13"/>
          </p:nvPr>
        </p:nvSpPr>
        <p:spPr/>
        <p:txBody>
          <a:bodyPr/>
          <a:lstStyle/>
          <a:p>
            <a:pPr marL="0" indent="0">
              <a:lnSpc>
                <a:spcPct val="150000"/>
              </a:lnSpc>
              <a:buNone/>
            </a:pPr>
            <a:r>
              <a:rPr lang="en-US" dirty="0"/>
              <a:t>Please fill out the PPOS for yourself and write down your three scores: </a:t>
            </a:r>
          </a:p>
          <a:p>
            <a:pPr marL="352425" indent="-352425">
              <a:lnSpc>
                <a:spcPct val="150000"/>
              </a:lnSpc>
              <a:buFont typeface="+mj-lt"/>
              <a:buAutoNum type="arabicPeriod"/>
            </a:pPr>
            <a:r>
              <a:rPr lang="en-US" dirty="0"/>
              <a:t>Total</a:t>
            </a:r>
          </a:p>
          <a:p>
            <a:pPr marL="352425" indent="-352425">
              <a:lnSpc>
                <a:spcPct val="150000"/>
              </a:lnSpc>
              <a:buFont typeface="+mj-lt"/>
              <a:buAutoNum type="arabicPeriod"/>
            </a:pPr>
            <a:r>
              <a:rPr lang="en-US" dirty="0"/>
              <a:t>Sharing </a:t>
            </a:r>
          </a:p>
          <a:p>
            <a:pPr marL="352425" indent="-352425">
              <a:lnSpc>
                <a:spcPct val="150000"/>
              </a:lnSpc>
              <a:buFont typeface="+mj-lt"/>
              <a:buAutoNum type="arabicPeriod"/>
            </a:pPr>
            <a:r>
              <a:rPr lang="en-US" dirty="0"/>
              <a:t>Caring </a:t>
            </a:r>
          </a:p>
          <a:p>
            <a:pPr marL="0" indent="0">
              <a:buNone/>
            </a:pPr>
            <a:endParaRPr lang="en-US" dirty="0"/>
          </a:p>
        </p:txBody>
      </p:sp>
      <p:sp>
        <p:nvSpPr>
          <p:cNvPr id="6" name="Text Placeholder 5">
            <a:extLst>
              <a:ext uri="{FF2B5EF4-FFF2-40B4-BE49-F238E27FC236}">
                <a16:creationId xmlns:a16="http://schemas.microsoft.com/office/drawing/2014/main" id="{38C47EA3-A934-45C9-9CD2-55CF309D3A3D}"/>
              </a:ext>
            </a:extLst>
          </p:cNvPr>
          <p:cNvSpPr>
            <a:spLocks noGrp="1"/>
          </p:cNvSpPr>
          <p:nvPr>
            <p:ph type="body" sz="quarter" idx="14"/>
          </p:nvPr>
        </p:nvSpPr>
        <p:spPr/>
        <p:txBody>
          <a:bodyPr/>
          <a:lstStyle/>
          <a:p>
            <a:pPr marL="0" indent="0">
              <a:buNone/>
            </a:pPr>
            <a:r>
              <a:rPr lang="en-US" dirty="0"/>
              <a:t>Please keep these scores and reflect on your own scores as we  learn about PCC and review the literature on PCC.</a:t>
            </a:r>
          </a:p>
          <a:p>
            <a:pPr marL="0" indent="0">
              <a:buNone/>
            </a:pPr>
            <a:endParaRPr lang="da-DK" dirty="0"/>
          </a:p>
        </p:txBody>
      </p:sp>
    </p:spTree>
    <p:extLst>
      <p:ext uri="{BB962C8B-B14F-4D97-AF65-F5344CB8AC3E}">
        <p14:creationId xmlns:p14="http://schemas.microsoft.com/office/powerpoint/2010/main" val="1453253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lvl="1" indent="-342900"/>
            <a:endParaRPr lang="en-US" dirty="0"/>
          </a:p>
          <a:p>
            <a:pPr marL="342900" lvl="1" indent="-342900"/>
            <a:endParaRPr lang="en-US" dirty="0"/>
          </a:p>
          <a:p>
            <a:pPr marL="342900" lvl="1" indent="-342900" algn="ctr"/>
            <a:r>
              <a:rPr lang="en-US" dirty="0">
                <a:hlinkClick r:id="rId3"/>
              </a:rPr>
              <a:t>Sue Erdman Adobe Connect</a:t>
            </a:r>
            <a:endParaRPr lang="en-US" dirty="0"/>
          </a:p>
          <a:p>
            <a:pPr marL="342900" lvl="1" indent="-342900"/>
            <a:endParaRPr lang="en-US" dirty="0"/>
          </a:p>
          <a:p>
            <a:pPr marL="342900" lvl="1" indent="-342900"/>
            <a:endParaRPr lang="en-US" dirty="0"/>
          </a:p>
          <a:p>
            <a:pPr marL="342900" lvl="1" indent="-342900"/>
            <a:endParaRPr lang="en-US" sz="1200" dirty="0"/>
          </a:p>
          <a:p>
            <a:pPr marL="342900" lvl="1" indent="-342900"/>
            <a:endParaRPr lang="da-DK" sz="1200" dirty="0"/>
          </a:p>
        </p:txBody>
      </p:sp>
      <p:sp>
        <p:nvSpPr>
          <p:cNvPr id="2" name="Title 1"/>
          <p:cNvSpPr>
            <a:spLocks noGrp="1"/>
          </p:cNvSpPr>
          <p:nvPr>
            <p:ph type="title"/>
          </p:nvPr>
        </p:nvSpPr>
        <p:spPr>
          <a:xfrm>
            <a:off x="360000" y="270001"/>
            <a:ext cx="10776560" cy="877887"/>
          </a:xfrm>
        </p:spPr>
        <p:txBody>
          <a:bodyPr/>
          <a:lstStyle/>
          <a:p>
            <a:r>
              <a:rPr lang="en-US" dirty="0"/>
              <a:t>Relationship Centered Care - Sue Ann Erdman</a:t>
            </a:r>
            <a:endParaRPr lang="da-DK" dirty="0"/>
          </a:p>
        </p:txBody>
      </p:sp>
      <p:pic>
        <p:nvPicPr>
          <p:cNvPr id="4" name="Picture 3">
            <a:hlinkClick r:id="rId3"/>
          </p:cNvPr>
          <p:cNvPicPr>
            <a:picLocks noChangeAspect="1"/>
          </p:cNvPicPr>
          <p:nvPr/>
        </p:nvPicPr>
        <p:blipFill rotWithShape="1">
          <a:blip r:embed="rId4"/>
          <a:srcRect r="8699"/>
          <a:stretch/>
        </p:blipFill>
        <p:spPr>
          <a:xfrm>
            <a:off x="1875674" y="1426337"/>
            <a:ext cx="8463863" cy="4738967"/>
          </a:xfrm>
          <a:prstGeom prst="rect">
            <a:avLst/>
          </a:prstGeom>
        </p:spPr>
      </p:pic>
    </p:spTree>
    <p:extLst>
      <p:ext uri="{BB962C8B-B14F-4D97-AF65-F5344CB8AC3E}">
        <p14:creationId xmlns:p14="http://schemas.microsoft.com/office/powerpoint/2010/main" val="2117285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DC5244-70A9-49DE-8994-714CE63EED0B}"/>
              </a:ext>
            </a:extLst>
          </p:cNvPr>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3" name="Slide Number Placeholder 2">
            <a:extLst>
              <a:ext uri="{FF2B5EF4-FFF2-40B4-BE49-F238E27FC236}">
                <a16:creationId xmlns:a16="http://schemas.microsoft.com/office/drawing/2014/main" id="{E918ED19-FB2D-45DE-84F4-B733A25A00DA}"/>
              </a:ext>
            </a:extLst>
          </p:cNvPr>
          <p:cNvSpPr>
            <a:spLocks noGrp="1"/>
          </p:cNvSpPr>
          <p:nvPr>
            <p:ph type="sldNum" sz="quarter" idx="12"/>
          </p:nvPr>
        </p:nvSpPr>
        <p:spPr/>
        <p:txBody>
          <a:bodyPr/>
          <a:lstStyle/>
          <a:p>
            <a:r>
              <a:rPr lang="da-DK" noProof="0"/>
              <a:t>Slide </a:t>
            </a:r>
            <a:fld id="{8A58E4B7-0C53-4D1B-89B3-DED3806AF999}" type="slidenum">
              <a:rPr lang="da-DK" noProof="0" smtClean="0"/>
              <a:pPr/>
              <a:t>7</a:t>
            </a:fld>
            <a:endParaRPr lang="da-DK" noProof="0"/>
          </a:p>
        </p:txBody>
      </p:sp>
      <p:sp>
        <p:nvSpPr>
          <p:cNvPr id="4" name="Text Placeholder 3">
            <a:extLst>
              <a:ext uri="{FF2B5EF4-FFF2-40B4-BE49-F238E27FC236}">
                <a16:creationId xmlns:a16="http://schemas.microsoft.com/office/drawing/2014/main" id="{A201E27B-A854-4C4C-8037-1229E1552D19}"/>
              </a:ext>
            </a:extLst>
          </p:cNvPr>
          <p:cNvSpPr>
            <a:spLocks noGrp="1"/>
          </p:cNvSpPr>
          <p:nvPr>
            <p:ph type="body" sz="quarter" idx="14"/>
          </p:nvPr>
        </p:nvSpPr>
        <p:spPr/>
        <p:txBody>
          <a:bodyPr/>
          <a:lstStyle/>
          <a:p>
            <a:r>
              <a:rPr lang="en-US" dirty="0"/>
              <a:t>4: Underlying premise: </a:t>
            </a:r>
          </a:p>
          <a:p>
            <a:r>
              <a:rPr lang="en-US" dirty="0"/>
              <a:t>If there is a problem the biomedical model has not yet solved, it will certainly be able to do so in the future</a:t>
            </a:r>
          </a:p>
          <a:p>
            <a:endParaRPr lang="en-US" dirty="0"/>
          </a:p>
        </p:txBody>
      </p:sp>
      <p:sp>
        <p:nvSpPr>
          <p:cNvPr id="5" name="Text Placeholder 4">
            <a:extLst>
              <a:ext uri="{FF2B5EF4-FFF2-40B4-BE49-F238E27FC236}">
                <a16:creationId xmlns:a16="http://schemas.microsoft.com/office/drawing/2014/main" id="{603D13D3-EF1D-4E20-AC2D-BCA6140410C0}"/>
              </a:ext>
            </a:extLst>
          </p:cNvPr>
          <p:cNvSpPr>
            <a:spLocks noGrp="1"/>
          </p:cNvSpPr>
          <p:nvPr>
            <p:ph type="body" sz="quarter" idx="13"/>
          </p:nvPr>
        </p:nvSpPr>
        <p:spPr/>
        <p:txBody>
          <a:bodyPr/>
          <a:lstStyle/>
          <a:p>
            <a:r>
              <a:rPr lang="en-US" dirty="0"/>
              <a:t>3: Fixes it</a:t>
            </a:r>
          </a:p>
          <a:p>
            <a:endParaRPr lang="en-US" dirty="0"/>
          </a:p>
        </p:txBody>
      </p:sp>
      <p:sp>
        <p:nvSpPr>
          <p:cNvPr id="8" name="Title 7">
            <a:extLst>
              <a:ext uri="{FF2B5EF4-FFF2-40B4-BE49-F238E27FC236}">
                <a16:creationId xmlns:a16="http://schemas.microsoft.com/office/drawing/2014/main" id="{8532062B-EE01-4FDE-A3CA-585E9C52E75A}"/>
              </a:ext>
            </a:extLst>
          </p:cNvPr>
          <p:cNvSpPr>
            <a:spLocks noGrp="1"/>
          </p:cNvSpPr>
          <p:nvPr>
            <p:ph type="title"/>
          </p:nvPr>
        </p:nvSpPr>
        <p:spPr/>
        <p:txBody>
          <a:bodyPr/>
          <a:lstStyle/>
          <a:p>
            <a:r>
              <a:rPr lang="en-US" dirty="0">
                <a:solidFill>
                  <a:srgbClr val="E63E4D"/>
                </a:solidFill>
                <a:latin typeface="Verdana" panose="020B0604030504040204" pitchFamily="34" charset="0"/>
              </a:rPr>
              <a:t>The Traditional Biomedical Model</a:t>
            </a:r>
            <a:br>
              <a:rPr lang="en-US" dirty="0">
                <a:solidFill>
                  <a:srgbClr val="E63E4D"/>
                </a:solidFill>
                <a:latin typeface="Verdana" panose="020B0604030504040204" pitchFamily="34" charset="0"/>
              </a:rPr>
            </a:br>
            <a:endParaRPr lang="en-US" dirty="0"/>
          </a:p>
        </p:txBody>
      </p:sp>
      <p:sp>
        <p:nvSpPr>
          <p:cNvPr id="9" name="Text Placeholder 4">
            <a:extLst>
              <a:ext uri="{FF2B5EF4-FFF2-40B4-BE49-F238E27FC236}">
                <a16:creationId xmlns:a16="http://schemas.microsoft.com/office/drawing/2014/main" id="{C6812536-518D-4A10-9156-DE6078FDCFD2}"/>
              </a:ext>
            </a:extLst>
          </p:cNvPr>
          <p:cNvSpPr txBox="1">
            <a:spLocks/>
          </p:cNvSpPr>
          <p:nvPr/>
        </p:nvSpPr>
        <p:spPr bwMode="auto">
          <a:xfrm>
            <a:off x="348838" y="1276540"/>
            <a:ext cx="5607203" cy="2305050"/>
          </a:xfrm>
          <a:prstGeom prst="rect">
            <a:avLst/>
          </a:prstGeom>
          <a:solidFill>
            <a:schemeClr val="accent3"/>
          </a:solidFill>
          <a:ln w="9525">
            <a:noFill/>
            <a:miter lim="800000"/>
            <a:headEnd/>
            <a:tailEnd/>
          </a:ln>
        </p:spPr>
        <p:txBody>
          <a:bodyPr vert="horz" wrap="square" lIns="180000" tIns="108000" rIns="108000" bIns="108000" numCol="1" anchor="t" anchorCtr="0" compatLnSpc="1">
            <a:prstTxWarp prst="textNoShape">
              <a:avLst/>
            </a:prstTxWarp>
          </a:bodyPr>
          <a:lstStyle>
            <a:lvl1pPr algn="l" defTabSz="457200" rtl="0" eaLnBrk="1" fontAlgn="base" hangingPunct="1">
              <a:spcBef>
                <a:spcPct val="20000"/>
              </a:spcBef>
              <a:spcAft>
                <a:spcPct val="0"/>
              </a:spcAft>
              <a:buFont typeface="Arial" charset="0"/>
              <a:defRPr sz="2400" kern="1200">
                <a:solidFill>
                  <a:schemeClr val="bg1"/>
                </a:solidFill>
                <a:latin typeface="+mn-lt"/>
                <a:ea typeface="Verdana" panose="020B0604030504040204" pitchFamily="34" charset="0"/>
                <a:cs typeface="Verdana" panose="020B0604030504040204" pitchFamily="34" charset="0"/>
              </a:defRPr>
            </a:lvl1pPr>
            <a:lvl2pPr marL="1588" algn="l" defTabSz="457200" rtl="0" eaLnBrk="1" fontAlgn="base" hangingPunct="1">
              <a:spcBef>
                <a:spcPct val="20000"/>
              </a:spcBef>
              <a:spcAft>
                <a:spcPct val="0"/>
              </a:spcAft>
              <a:buFont typeface="Arial" charset="0"/>
              <a:defRPr sz="2000" kern="1200">
                <a:solidFill>
                  <a:schemeClr val="tx1"/>
                </a:solidFill>
                <a:latin typeface="Georgia" pitchFamily="18" charset="0"/>
                <a:ea typeface="+mn-ea"/>
                <a:cs typeface="+mn-cs"/>
              </a:defRPr>
            </a:lvl2pPr>
            <a:lvl3pPr marL="276225" indent="-276225" algn="l" defTabSz="457200" rtl="0" eaLnBrk="1" fontAlgn="base" hangingPunct="1">
              <a:lnSpc>
                <a:spcPct val="100000"/>
              </a:lnSpc>
              <a:spcBef>
                <a:spcPts val="1600"/>
              </a:spcBef>
              <a:spcAft>
                <a:spcPct val="0"/>
              </a:spcAft>
              <a:buFont typeface="Arial" pitchFamily="34" charset="0"/>
              <a:buChar char="•"/>
              <a:defRPr sz="2000" kern="1200">
                <a:solidFill>
                  <a:schemeClr val="tx1"/>
                </a:solidFill>
                <a:latin typeface="Georgia" pitchFamily="18" charset="0"/>
                <a:ea typeface="+mn-ea"/>
                <a:cs typeface="+mn-cs"/>
              </a:defRPr>
            </a:lvl3pPr>
            <a:lvl4pPr marL="269875" indent="0" algn="l" defTabSz="457200" rtl="0" eaLnBrk="1" fontAlgn="base" hangingPunct="1">
              <a:lnSpc>
                <a:spcPct val="100000"/>
              </a:lnSpc>
              <a:spcBef>
                <a:spcPts val="1600"/>
              </a:spcBef>
              <a:spcAft>
                <a:spcPct val="0"/>
              </a:spcAft>
              <a:buFont typeface="Wingdings" pitchFamily="2" charset="2"/>
              <a:buNone/>
              <a:tabLst/>
              <a:defRPr sz="2000" kern="1200">
                <a:solidFill>
                  <a:schemeClr val="tx1"/>
                </a:solidFill>
                <a:latin typeface="Georgia" pitchFamily="18" charset="0"/>
                <a:ea typeface="+mn-ea"/>
                <a:cs typeface="+mn-cs"/>
              </a:defRPr>
            </a:lvl4pPr>
            <a:lvl5pPr marL="561600" indent="-277200" algn="l" defTabSz="457200" rtl="0" eaLnBrk="1" fontAlgn="base" hangingPunct="1">
              <a:lnSpc>
                <a:spcPct val="100000"/>
              </a:lnSpc>
              <a:spcBef>
                <a:spcPts val="1600"/>
              </a:spcBef>
              <a:spcAft>
                <a:spcPct val="0"/>
              </a:spcAft>
              <a:buFont typeface="Arial" pitchFamily="34" charset="0"/>
              <a:buChar char="•"/>
              <a:defRPr sz="2000" kern="1200">
                <a:solidFill>
                  <a:schemeClr val="tx1"/>
                </a:solidFill>
                <a:latin typeface="Georgia"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spcBef>
                <a:spcPts val="600"/>
              </a:spcBef>
            </a:pPr>
            <a:r>
              <a:rPr lang="en-US" dirty="0"/>
              <a:t>1: Assumes a detached perspective</a:t>
            </a:r>
          </a:p>
        </p:txBody>
      </p:sp>
      <p:sp>
        <p:nvSpPr>
          <p:cNvPr id="10" name="Text Placeholder 4">
            <a:extLst>
              <a:ext uri="{FF2B5EF4-FFF2-40B4-BE49-F238E27FC236}">
                <a16:creationId xmlns:a16="http://schemas.microsoft.com/office/drawing/2014/main" id="{4C1FBF50-3EC5-4A93-A614-27434BCE64ED}"/>
              </a:ext>
            </a:extLst>
          </p:cNvPr>
          <p:cNvSpPr txBox="1">
            <a:spLocks/>
          </p:cNvSpPr>
          <p:nvPr/>
        </p:nvSpPr>
        <p:spPr bwMode="auto">
          <a:xfrm>
            <a:off x="6268930" y="1288918"/>
            <a:ext cx="5607203" cy="2305050"/>
          </a:xfrm>
          <a:prstGeom prst="rect">
            <a:avLst/>
          </a:prstGeom>
          <a:solidFill>
            <a:schemeClr val="accent6"/>
          </a:solidFill>
          <a:ln w="9525">
            <a:noFill/>
            <a:miter lim="800000"/>
            <a:headEnd/>
            <a:tailEnd/>
          </a:ln>
        </p:spPr>
        <p:txBody>
          <a:bodyPr vert="horz" wrap="square" lIns="180000" tIns="108000" rIns="108000" bIns="108000" numCol="1" anchor="t" anchorCtr="0" compatLnSpc="1">
            <a:prstTxWarp prst="textNoShape">
              <a:avLst/>
            </a:prstTxWarp>
          </a:bodyPr>
          <a:lstStyle>
            <a:lvl1pPr algn="l" defTabSz="457200" rtl="0" eaLnBrk="1" fontAlgn="base" hangingPunct="1">
              <a:spcBef>
                <a:spcPct val="20000"/>
              </a:spcBef>
              <a:spcAft>
                <a:spcPct val="0"/>
              </a:spcAft>
              <a:buFont typeface="Arial" charset="0"/>
              <a:defRPr sz="2400" kern="1200">
                <a:solidFill>
                  <a:schemeClr val="bg1"/>
                </a:solidFill>
                <a:latin typeface="+mn-lt"/>
                <a:ea typeface="Verdana" panose="020B0604030504040204" pitchFamily="34" charset="0"/>
                <a:cs typeface="Verdana" panose="020B0604030504040204" pitchFamily="34" charset="0"/>
              </a:defRPr>
            </a:lvl1pPr>
            <a:lvl2pPr marL="1588" algn="l" defTabSz="457200" rtl="0" eaLnBrk="1" fontAlgn="base" hangingPunct="1">
              <a:spcBef>
                <a:spcPct val="20000"/>
              </a:spcBef>
              <a:spcAft>
                <a:spcPct val="0"/>
              </a:spcAft>
              <a:buFont typeface="Arial" charset="0"/>
              <a:defRPr sz="2000" kern="1200">
                <a:solidFill>
                  <a:schemeClr val="tx1"/>
                </a:solidFill>
                <a:latin typeface="Georgia" pitchFamily="18" charset="0"/>
                <a:ea typeface="+mn-ea"/>
                <a:cs typeface="+mn-cs"/>
              </a:defRPr>
            </a:lvl2pPr>
            <a:lvl3pPr marL="276225" indent="-276225" algn="l" defTabSz="457200" rtl="0" eaLnBrk="1" fontAlgn="base" hangingPunct="1">
              <a:lnSpc>
                <a:spcPct val="100000"/>
              </a:lnSpc>
              <a:spcBef>
                <a:spcPts val="1600"/>
              </a:spcBef>
              <a:spcAft>
                <a:spcPct val="0"/>
              </a:spcAft>
              <a:buFont typeface="Arial" pitchFamily="34" charset="0"/>
              <a:buChar char="•"/>
              <a:defRPr sz="2000" kern="1200">
                <a:solidFill>
                  <a:schemeClr val="tx1"/>
                </a:solidFill>
                <a:latin typeface="Georgia" pitchFamily="18" charset="0"/>
                <a:ea typeface="+mn-ea"/>
                <a:cs typeface="+mn-cs"/>
              </a:defRPr>
            </a:lvl3pPr>
            <a:lvl4pPr marL="269875" indent="0" algn="l" defTabSz="457200" rtl="0" eaLnBrk="1" fontAlgn="base" hangingPunct="1">
              <a:lnSpc>
                <a:spcPct val="100000"/>
              </a:lnSpc>
              <a:spcBef>
                <a:spcPts val="1600"/>
              </a:spcBef>
              <a:spcAft>
                <a:spcPct val="0"/>
              </a:spcAft>
              <a:buFont typeface="Wingdings" pitchFamily="2" charset="2"/>
              <a:buNone/>
              <a:tabLst/>
              <a:defRPr sz="2000" kern="1200">
                <a:solidFill>
                  <a:schemeClr val="tx1"/>
                </a:solidFill>
                <a:latin typeface="Georgia" pitchFamily="18" charset="0"/>
                <a:ea typeface="+mn-ea"/>
                <a:cs typeface="+mn-cs"/>
              </a:defRPr>
            </a:lvl4pPr>
            <a:lvl5pPr marL="561600" indent="-277200" algn="l" defTabSz="457200" rtl="0" eaLnBrk="1" fontAlgn="base" hangingPunct="1">
              <a:lnSpc>
                <a:spcPct val="100000"/>
              </a:lnSpc>
              <a:spcBef>
                <a:spcPts val="1600"/>
              </a:spcBef>
              <a:spcAft>
                <a:spcPct val="0"/>
              </a:spcAft>
              <a:buFont typeface="Arial" pitchFamily="34" charset="0"/>
              <a:buChar char="•"/>
              <a:defRPr sz="2000" kern="1200">
                <a:solidFill>
                  <a:schemeClr val="tx1"/>
                </a:solidFill>
                <a:latin typeface="Georgia"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spcBef>
                <a:spcPts val="600"/>
              </a:spcBef>
            </a:pPr>
            <a:r>
              <a:rPr lang="en-US" dirty="0"/>
              <a:t>2: Finds the impaired part</a:t>
            </a:r>
          </a:p>
        </p:txBody>
      </p:sp>
    </p:spTree>
    <p:extLst>
      <p:ext uri="{BB962C8B-B14F-4D97-AF65-F5344CB8AC3E}">
        <p14:creationId xmlns:p14="http://schemas.microsoft.com/office/powerpoint/2010/main" val="3519280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43C17-0B27-47B5-BFA3-BC89A89D3EA3}"/>
              </a:ext>
            </a:extLst>
          </p:cNvPr>
          <p:cNvSpPr>
            <a:spLocks noGrp="1"/>
          </p:cNvSpPr>
          <p:nvPr>
            <p:ph type="title"/>
          </p:nvPr>
        </p:nvSpPr>
        <p:spPr/>
        <p:txBody>
          <a:bodyPr/>
          <a:lstStyle/>
          <a:p>
            <a:r>
              <a:rPr lang="en-US" dirty="0"/>
              <a:t>The Biopsychosocial Model</a:t>
            </a:r>
          </a:p>
        </p:txBody>
      </p:sp>
      <p:sp>
        <p:nvSpPr>
          <p:cNvPr id="3" name="Date Placeholder 2">
            <a:extLst>
              <a:ext uri="{FF2B5EF4-FFF2-40B4-BE49-F238E27FC236}">
                <a16:creationId xmlns:a16="http://schemas.microsoft.com/office/drawing/2014/main" id="{9C1AB837-E15D-4743-8F75-3EDCAB11ABC8}"/>
              </a:ext>
            </a:extLst>
          </p:cNvPr>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4" name="Slide Number Placeholder 3">
            <a:extLst>
              <a:ext uri="{FF2B5EF4-FFF2-40B4-BE49-F238E27FC236}">
                <a16:creationId xmlns:a16="http://schemas.microsoft.com/office/drawing/2014/main" id="{06906904-BBBC-45A9-A3B9-95D6B41C3F01}"/>
              </a:ext>
            </a:extLst>
          </p:cNvPr>
          <p:cNvSpPr>
            <a:spLocks noGrp="1"/>
          </p:cNvSpPr>
          <p:nvPr>
            <p:ph type="sldNum" sz="quarter" idx="12"/>
          </p:nvPr>
        </p:nvSpPr>
        <p:spPr/>
        <p:txBody>
          <a:bodyPr/>
          <a:lstStyle/>
          <a:p>
            <a:r>
              <a:rPr lang="da-DK" noProof="0"/>
              <a:t>Slide </a:t>
            </a:r>
            <a:fld id="{8A58E4B7-0C53-4D1B-89B3-DED3806AF999}" type="slidenum">
              <a:rPr lang="da-DK" noProof="0" smtClean="0"/>
              <a:pPr/>
              <a:t>8</a:t>
            </a:fld>
            <a:endParaRPr lang="da-DK" noProof="0"/>
          </a:p>
        </p:txBody>
      </p:sp>
      <p:sp>
        <p:nvSpPr>
          <p:cNvPr id="5" name="Text Placeholder 4">
            <a:extLst>
              <a:ext uri="{FF2B5EF4-FFF2-40B4-BE49-F238E27FC236}">
                <a16:creationId xmlns:a16="http://schemas.microsoft.com/office/drawing/2014/main" id="{7EE1611E-6103-4435-83A8-9E742DB67F09}"/>
              </a:ext>
            </a:extLst>
          </p:cNvPr>
          <p:cNvSpPr>
            <a:spLocks noGrp="1"/>
          </p:cNvSpPr>
          <p:nvPr>
            <p:ph type="body" sz="quarter" idx="13"/>
          </p:nvPr>
        </p:nvSpPr>
        <p:spPr/>
        <p:txBody>
          <a:bodyPr/>
          <a:lstStyle/>
          <a:p>
            <a:pPr marL="0" marR="4882" indent="0">
              <a:buNone/>
            </a:pPr>
            <a:r>
              <a:rPr lang="en-US" spc="-53" dirty="0" err="1">
                <a:cs typeface="Arial"/>
              </a:rPr>
              <a:t>E</a:t>
            </a:r>
            <a:r>
              <a:rPr lang="en-US" spc="125" dirty="0" err="1">
                <a:cs typeface="Arial"/>
              </a:rPr>
              <a:t>n</a:t>
            </a:r>
            <a:r>
              <a:rPr lang="en-US" spc="101" dirty="0" err="1">
                <a:cs typeface="Arial"/>
              </a:rPr>
              <a:t>g</a:t>
            </a:r>
            <a:r>
              <a:rPr lang="en-US" spc="48" dirty="0" err="1">
                <a:cs typeface="Arial"/>
              </a:rPr>
              <a:t>e</a:t>
            </a:r>
            <a:r>
              <a:rPr lang="en-US" spc="817" dirty="0" err="1">
                <a:cs typeface="Arial"/>
              </a:rPr>
              <a:t>l</a:t>
            </a:r>
            <a:r>
              <a:rPr lang="en-US" spc="144" dirty="0" err="1">
                <a:cs typeface="Arial"/>
              </a:rPr>
              <a:t>i</a:t>
            </a:r>
            <a:r>
              <a:rPr lang="en-US" spc="29" dirty="0" err="1">
                <a:cs typeface="Arial"/>
              </a:rPr>
              <a:t>n</a:t>
            </a:r>
            <a:r>
              <a:rPr lang="en-US" spc="255" dirty="0" err="1">
                <a:cs typeface="Arial"/>
              </a:rPr>
              <a:t>s</a:t>
            </a:r>
            <a:r>
              <a:rPr lang="en-US" spc="48" dirty="0" err="1">
                <a:cs typeface="Arial"/>
              </a:rPr>
              <a:t>i</a:t>
            </a:r>
            <a:r>
              <a:rPr lang="en-US" spc="149" dirty="0" err="1">
                <a:cs typeface="Arial"/>
              </a:rPr>
              <a:t>s</a:t>
            </a:r>
            <a:r>
              <a:rPr lang="en-US" spc="5" dirty="0" err="1">
                <a:cs typeface="Arial"/>
              </a:rPr>
              <a:t>t</a:t>
            </a:r>
            <a:r>
              <a:rPr lang="en-US" spc="154" dirty="0" err="1">
                <a:cs typeface="Arial"/>
              </a:rPr>
              <a:t>ed</a:t>
            </a:r>
            <a:r>
              <a:rPr lang="en-US" spc="-139" dirty="0">
                <a:cs typeface="Arial"/>
              </a:rPr>
              <a:t> </a:t>
            </a:r>
            <a:r>
              <a:rPr lang="en-US" spc="110" dirty="0">
                <a:cs typeface="Arial"/>
              </a:rPr>
              <a:t>t</a:t>
            </a:r>
            <a:r>
              <a:rPr lang="en-US" spc="207" dirty="0">
                <a:cs typeface="Arial"/>
              </a:rPr>
              <a:t>h</a:t>
            </a:r>
            <a:r>
              <a:rPr lang="en-US" spc="48" dirty="0">
                <a:cs typeface="Arial"/>
              </a:rPr>
              <a:t>at</a:t>
            </a:r>
            <a:r>
              <a:rPr lang="en-US" spc="-53" dirty="0">
                <a:cs typeface="Arial"/>
              </a:rPr>
              <a:t> </a:t>
            </a:r>
            <a:r>
              <a:rPr lang="en-US" spc="110" dirty="0">
                <a:cs typeface="Arial"/>
              </a:rPr>
              <a:t>t</a:t>
            </a:r>
            <a:r>
              <a:rPr lang="en-US" spc="125" dirty="0">
                <a:cs typeface="Arial"/>
              </a:rPr>
              <a:t>h</a:t>
            </a:r>
            <a:r>
              <a:rPr lang="en-US" spc="115" dirty="0">
                <a:cs typeface="Arial"/>
              </a:rPr>
              <a:t>e</a:t>
            </a:r>
            <a:r>
              <a:rPr lang="en-US" spc="24" dirty="0">
                <a:cs typeface="Arial"/>
              </a:rPr>
              <a:t> </a:t>
            </a:r>
            <a:r>
              <a:rPr lang="en-US" spc="48" dirty="0">
                <a:cs typeface="Arial"/>
              </a:rPr>
              <a:t>m</a:t>
            </a:r>
            <a:r>
              <a:rPr lang="en-US" spc="154" dirty="0">
                <a:cs typeface="Arial"/>
              </a:rPr>
              <a:t>e</a:t>
            </a:r>
            <a:r>
              <a:rPr lang="en-US" spc="96" dirty="0">
                <a:cs typeface="Arial"/>
              </a:rPr>
              <a:t>d</a:t>
            </a:r>
            <a:r>
              <a:rPr lang="en-US" spc="48" dirty="0">
                <a:cs typeface="Arial"/>
              </a:rPr>
              <a:t>i</a:t>
            </a:r>
            <a:r>
              <a:rPr lang="en-US" spc="96" dirty="0">
                <a:cs typeface="Arial"/>
              </a:rPr>
              <a:t>cal </a:t>
            </a:r>
            <a:r>
              <a:rPr lang="en-US" spc="178" dirty="0">
                <a:cs typeface="Arial"/>
              </a:rPr>
              <a:t>mo</a:t>
            </a:r>
            <a:r>
              <a:rPr lang="en-US" spc="-58" dirty="0">
                <a:cs typeface="Arial"/>
              </a:rPr>
              <a:t>d</a:t>
            </a:r>
            <a:r>
              <a:rPr lang="en-US" spc="173" dirty="0">
                <a:cs typeface="Arial"/>
              </a:rPr>
              <a:t>el</a:t>
            </a:r>
            <a:r>
              <a:rPr lang="en-US" spc="-58" dirty="0">
                <a:cs typeface="Arial"/>
              </a:rPr>
              <a:t> </a:t>
            </a:r>
            <a:r>
              <a:rPr lang="en-US" spc="48" dirty="0">
                <a:cs typeface="Arial"/>
              </a:rPr>
              <a:t>i</a:t>
            </a:r>
            <a:r>
              <a:rPr lang="en-US" spc="125" dirty="0">
                <a:cs typeface="Arial"/>
              </a:rPr>
              <a:t>s</a:t>
            </a:r>
            <a:r>
              <a:rPr lang="en-US" spc="-48" dirty="0">
                <a:cs typeface="Arial"/>
              </a:rPr>
              <a:t> </a:t>
            </a:r>
            <a:r>
              <a:rPr lang="en-US" spc="211" dirty="0">
                <a:cs typeface="Arial"/>
              </a:rPr>
              <a:t>f</a:t>
            </a:r>
            <a:r>
              <a:rPr lang="en-US" spc="125" dirty="0">
                <a:cs typeface="Arial"/>
              </a:rPr>
              <a:t>l</a:t>
            </a:r>
            <a:r>
              <a:rPr lang="en-US" spc="48" dirty="0">
                <a:cs typeface="Arial"/>
              </a:rPr>
              <a:t>a</a:t>
            </a:r>
            <a:r>
              <a:rPr lang="en-US" spc="5" dirty="0">
                <a:cs typeface="Arial"/>
              </a:rPr>
              <a:t>w</a:t>
            </a:r>
            <a:r>
              <a:rPr lang="en-US" spc="154" dirty="0">
                <a:cs typeface="Arial"/>
              </a:rPr>
              <a:t>ed</a:t>
            </a:r>
            <a:r>
              <a:rPr lang="en-US" spc="-43" dirty="0">
                <a:cs typeface="Arial"/>
              </a:rPr>
              <a:t> </a:t>
            </a:r>
            <a:r>
              <a:rPr lang="en-US" spc="29" dirty="0">
                <a:cs typeface="Arial"/>
              </a:rPr>
              <a:t>be</a:t>
            </a:r>
            <a:r>
              <a:rPr lang="en-US" spc="110" dirty="0">
                <a:cs typeface="Arial"/>
              </a:rPr>
              <a:t>ca</a:t>
            </a:r>
            <a:r>
              <a:rPr lang="en-US" dirty="0">
                <a:cs typeface="Arial"/>
              </a:rPr>
              <a:t>u</a:t>
            </a:r>
            <a:r>
              <a:rPr lang="en-US" spc="159" dirty="0">
                <a:cs typeface="Arial"/>
              </a:rPr>
              <a:t>s</a:t>
            </a:r>
            <a:r>
              <a:rPr lang="en-US" spc="216" dirty="0">
                <a:cs typeface="Arial"/>
              </a:rPr>
              <a:t>e</a:t>
            </a:r>
            <a:r>
              <a:rPr lang="en-US" spc="389" dirty="0">
                <a:cs typeface="Arial"/>
              </a:rPr>
              <a:t>:</a:t>
            </a:r>
          </a:p>
          <a:p>
            <a:pPr marL="355600" marR="4882" indent="-355600"/>
            <a:endParaRPr lang="en-US" spc="389" dirty="0">
              <a:cs typeface="Arial"/>
            </a:endParaRPr>
          </a:p>
          <a:p>
            <a:pPr marL="355600" marR="4882" lvl="1" indent="-355600">
              <a:buFont typeface="Arial" panose="020B0604020202020204" pitchFamily="34" charset="0"/>
              <a:buChar char="•"/>
            </a:pPr>
            <a:r>
              <a:rPr lang="en-US" sz="2400" spc="48" dirty="0">
                <a:solidFill>
                  <a:schemeClr val="bg1"/>
                </a:solidFill>
                <a:latin typeface="+mn-lt"/>
                <a:cs typeface="Arial"/>
              </a:rPr>
              <a:t>i</a:t>
            </a:r>
            <a:r>
              <a:rPr lang="en-US" sz="2400" spc="168" dirty="0">
                <a:solidFill>
                  <a:schemeClr val="bg1"/>
                </a:solidFill>
                <a:latin typeface="+mn-lt"/>
                <a:cs typeface="Arial"/>
              </a:rPr>
              <a:t>t</a:t>
            </a:r>
            <a:r>
              <a:rPr lang="en-US" sz="2400" spc="-48" dirty="0">
                <a:solidFill>
                  <a:schemeClr val="bg1"/>
                </a:solidFill>
                <a:latin typeface="+mn-lt"/>
                <a:cs typeface="Arial"/>
              </a:rPr>
              <a:t> </a:t>
            </a:r>
            <a:r>
              <a:rPr lang="en-US" sz="2400" spc="125" dirty="0">
                <a:solidFill>
                  <a:schemeClr val="bg1"/>
                </a:solidFill>
                <a:latin typeface="+mn-lt"/>
                <a:cs typeface="Arial"/>
              </a:rPr>
              <a:t>d</a:t>
            </a:r>
            <a:r>
              <a:rPr lang="en-US" sz="2400" spc="72" dirty="0">
                <a:solidFill>
                  <a:schemeClr val="bg1"/>
                </a:solidFill>
                <a:latin typeface="+mn-lt"/>
                <a:cs typeface="Arial"/>
              </a:rPr>
              <a:t>oes</a:t>
            </a:r>
            <a:r>
              <a:rPr lang="en-US" sz="2400" spc="110" dirty="0">
                <a:solidFill>
                  <a:schemeClr val="bg1"/>
                </a:solidFill>
                <a:latin typeface="+mn-lt"/>
                <a:cs typeface="Arial"/>
              </a:rPr>
              <a:t> </a:t>
            </a:r>
            <a:r>
              <a:rPr lang="en-US" sz="2400" spc="125" dirty="0">
                <a:solidFill>
                  <a:schemeClr val="bg1"/>
                </a:solidFill>
                <a:latin typeface="+mn-lt"/>
                <a:cs typeface="Arial"/>
              </a:rPr>
              <a:t>n</a:t>
            </a:r>
            <a:r>
              <a:rPr lang="en-US" sz="2400" spc="24" dirty="0">
                <a:solidFill>
                  <a:schemeClr val="bg1"/>
                </a:solidFill>
                <a:latin typeface="+mn-lt"/>
                <a:cs typeface="Arial"/>
              </a:rPr>
              <a:t>o</a:t>
            </a:r>
            <a:r>
              <a:rPr lang="en-US" sz="2400" spc="168" dirty="0">
                <a:solidFill>
                  <a:schemeClr val="bg1"/>
                </a:solidFill>
                <a:latin typeface="+mn-lt"/>
                <a:cs typeface="Arial"/>
              </a:rPr>
              <a:t>t</a:t>
            </a:r>
            <a:r>
              <a:rPr lang="en-US" sz="2400" spc="48" dirty="0">
                <a:solidFill>
                  <a:schemeClr val="bg1"/>
                </a:solidFill>
                <a:latin typeface="+mn-lt"/>
                <a:cs typeface="Arial"/>
              </a:rPr>
              <a:t> </a:t>
            </a:r>
            <a:r>
              <a:rPr lang="en-US" sz="2400" spc="62" dirty="0">
                <a:solidFill>
                  <a:schemeClr val="bg1"/>
                </a:solidFill>
                <a:latin typeface="+mn-lt"/>
                <a:cs typeface="Arial"/>
              </a:rPr>
              <a:t>c</a:t>
            </a:r>
            <a:r>
              <a:rPr lang="en-US" sz="2400" spc="220" dirty="0">
                <a:solidFill>
                  <a:schemeClr val="bg1"/>
                </a:solidFill>
                <a:latin typeface="+mn-lt"/>
                <a:cs typeface="Arial"/>
              </a:rPr>
              <a:t>o</a:t>
            </a:r>
            <a:r>
              <a:rPr lang="en-US" sz="2400" spc="29" dirty="0">
                <a:solidFill>
                  <a:schemeClr val="bg1"/>
                </a:solidFill>
                <a:latin typeface="+mn-lt"/>
                <a:cs typeface="Arial"/>
              </a:rPr>
              <a:t>n</a:t>
            </a:r>
            <a:r>
              <a:rPr lang="en-US" sz="2400" spc="255" dirty="0">
                <a:solidFill>
                  <a:schemeClr val="bg1"/>
                </a:solidFill>
                <a:latin typeface="+mn-lt"/>
                <a:cs typeface="Arial"/>
              </a:rPr>
              <a:t>s</a:t>
            </a:r>
            <a:r>
              <a:rPr lang="en-US" sz="2400" spc="48" dirty="0">
                <a:solidFill>
                  <a:schemeClr val="bg1"/>
                </a:solidFill>
                <a:latin typeface="+mn-lt"/>
                <a:cs typeface="Arial"/>
              </a:rPr>
              <a:t>i</a:t>
            </a:r>
            <a:r>
              <a:rPr lang="en-US" sz="2400" spc="125" dirty="0">
                <a:solidFill>
                  <a:schemeClr val="bg1"/>
                </a:solidFill>
                <a:latin typeface="+mn-lt"/>
                <a:cs typeface="Arial"/>
              </a:rPr>
              <a:t>d</a:t>
            </a:r>
            <a:r>
              <a:rPr lang="en-US" sz="2400" spc="110" dirty="0">
                <a:solidFill>
                  <a:schemeClr val="bg1"/>
                </a:solidFill>
                <a:latin typeface="+mn-lt"/>
                <a:cs typeface="Arial"/>
              </a:rPr>
              <a:t>er</a:t>
            </a:r>
            <a:r>
              <a:rPr lang="en-US" sz="2400" spc="-106" dirty="0">
                <a:solidFill>
                  <a:schemeClr val="bg1"/>
                </a:solidFill>
                <a:latin typeface="+mn-lt"/>
                <a:cs typeface="Arial"/>
              </a:rPr>
              <a:t> </a:t>
            </a:r>
            <a:r>
              <a:rPr lang="en-US" sz="2400" spc="110" dirty="0">
                <a:solidFill>
                  <a:schemeClr val="bg1"/>
                </a:solidFill>
                <a:latin typeface="+mn-lt"/>
                <a:cs typeface="Arial"/>
              </a:rPr>
              <a:t>t</a:t>
            </a:r>
            <a:r>
              <a:rPr lang="en-US" sz="2400" spc="207" dirty="0">
                <a:solidFill>
                  <a:schemeClr val="bg1"/>
                </a:solidFill>
                <a:latin typeface="+mn-lt"/>
                <a:cs typeface="Arial"/>
              </a:rPr>
              <a:t>h</a:t>
            </a:r>
            <a:r>
              <a:rPr lang="en-US" sz="2400" dirty="0">
                <a:solidFill>
                  <a:schemeClr val="bg1"/>
                </a:solidFill>
                <a:latin typeface="+mn-lt"/>
                <a:cs typeface="Arial"/>
              </a:rPr>
              <a:t>e</a:t>
            </a:r>
            <a:r>
              <a:rPr lang="en-US" sz="2400" spc="-48" dirty="0">
                <a:solidFill>
                  <a:schemeClr val="bg1"/>
                </a:solidFill>
                <a:latin typeface="+mn-lt"/>
                <a:cs typeface="Arial"/>
              </a:rPr>
              <a:t> </a:t>
            </a:r>
            <a:r>
              <a:rPr lang="en-US" sz="2400" spc="149" dirty="0">
                <a:solidFill>
                  <a:schemeClr val="bg1"/>
                </a:solidFill>
                <a:latin typeface="+mn-lt"/>
                <a:cs typeface="Arial"/>
              </a:rPr>
              <a:t>whole</a:t>
            </a:r>
            <a:r>
              <a:rPr lang="en-US" sz="2400" spc="58" dirty="0">
                <a:solidFill>
                  <a:schemeClr val="bg1"/>
                </a:solidFill>
                <a:latin typeface="+mn-lt"/>
                <a:cs typeface="Arial"/>
              </a:rPr>
              <a:t> </a:t>
            </a:r>
            <a:r>
              <a:rPr lang="en-US" sz="2400" spc="29" dirty="0">
                <a:solidFill>
                  <a:schemeClr val="bg1"/>
                </a:solidFill>
                <a:latin typeface="+mn-lt"/>
                <a:cs typeface="Arial"/>
              </a:rPr>
              <a:t>p</a:t>
            </a:r>
            <a:r>
              <a:rPr lang="en-US" sz="2400" spc="115" dirty="0">
                <a:solidFill>
                  <a:schemeClr val="bg1"/>
                </a:solidFill>
                <a:latin typeface="+mn-lt"/>
                <a:cs typeface="Arial"/>
              </a:rPr>
              <a:t>ers</a:t>
            </a:r>
            <a:r>
              <a:rPr lang="en-US" sz="2400" spc="135" dirty="0">
                <a:solidFill>
                  <a:schemeClr val="bg1"/>
                </a:solidFill>
                <a:latin typeface="+mn-lt"/>
                <a:cs typeface="Arial"/>
              </a:rPr>
              <a:t>o</a:t>
            </a:r>
            <a:r>
              <a:rPr lang="en-US" sz="2400" spc="312" dirty="0">
                <a:solidFill>
                  <a:schemeClr val="bg1"/>
                </a:solidFill>
                <a:latin typeface="+mn-lt"/>
                <a:cs typeface="Arial"/>
              </a:rPr>
              <a:t>n</a:t>
            </a:r>
          </a:p>
          <a:p>
            <a:pPr marL="355600" lvl="2" indent="-355600"/>
            <a:r>
              <a:rPr lang="en-US" sz="2400" spc="168" dirty="0">
                <a:solidFill>
                  <a:schemeClr val="bg1"/>
                </a:solidFill>
                <a:latin typeface="+mn-lt"/>
                <a:cs typeface="Arial"/>
              </a:rPr>
              <a:t>it</a:t>
            </a:r>
            <a:r>
              <a:rPr lang="en-US" sz="2400" spc="-48" dirty="0">
                <a:solidFill>
                  <a:schemeClr val="bg1"/>
                </a:solidFill>
                <a:latin typeface="+mn-lt"/>
                <a:cs typeface="Arial"/>
              </a:rPr>
              <a:t> </a:t>
            </a:r>
            <a:r>
              <a:rPr lang="en-US" sz="2400" spc="106" dirty="0">
                <a:solidFill>
                  <a:schemeClr val="bg1"/>
                </a:solidFill>
                <a:latin typeface="+mn-lt"/>
                <a:cs typeface="Arial"/>
              </a:rPr>
              <a:t>cannot</a:t>
            </a:r>
            <a:r>
              <a:rPr lang="en-US" sz="2400" spc="5" dirty="0">
                <a:solidFill>
                  <a:schemeClr val="bg1"/>
                </a:solidFill>
                <a:latin typeface="+mn-lt"/>
                <a:cs typeface="Arial"/>
              </a:rPr>
              <a:t> </a:t>
            </a:r>
            <a:r>
              <a:rPr lang="en-US" sz="2400" spc="110" dirty="0">
                <a:solidFill>
                  <a:schemeClr val="bg1"/>
                </a:solidFill>
                <a:latin typeface="+mn-lt"/>
                <a:cs typeface="Arial"/>
              </a:rPr>
              <a:t>acco</a:t>
            </a:r>
            <a:r>
              <a:rPr lang="en-US" sz="2400" spc="168" dirty="0">
                <a:solidFill>
                  <a:schemeClr val="bg1"/>
                </a:solidFill>
                <a:latin typeface="+mn-lt"/>
                <a:cs typeface="Arial"/>
              </a:rPr>
              <a:t>u</a:t>
            </a:r>
            <a:r>
              <a:rPr lang="en-US" sz="2400" spc="29" dirty="0">
                <a:solidFill>
                  <a:schemeClr val="bg1"/>
                </a:solidFill>
                <a:latin typeface="+mn-lt"/>
                <a:cs typeface="Arial"/>
              </a:rPr>
              <a:t>n</a:t>
            </a:r>
            <a:r>
              <a:rPr lang="en-US" sz="2400" spc="168" dirty="0">
                <a:solidFill>
                  <a:schemeClr val="bg1"/>
                </a:solidFill>
                <a:latin typeface="+mn-lt"/>
                <a:cs typeface="Arial"/>
              </a:rPr>
              <a:t>t</a:t>
            </a:r>
            <a:r>
              <a:rPr lang="en-US" sz="2400" spc="-48" dirty="0">
                <a:solidFill>
                  <a:schemeClr val="bg1"/>
                </a:solidFill>
                <a:latin typeface="+mn-lt"/>
                <a:cs typeface="Arial"/>
              </a:rPr>
              <a:t> </a:t>
            </a:r>
            <a:r>
              <a:rPr lang="en-US" sz="2400" spc="106" dirty="0">
                <a:solidFill>
                  <a:schemeClr val="bg1"/>
                </a:solidFill>
                <a:latin typeface="+mn-lt"/>
                <a:cs typeface="Arial"/>
              </a:rPr>
              <a:t>for individual differences in perceived illness or benefits from treatment</a:t>
            </a:r>
            <a:endParaRPr lang="en-US" sz="2400" dirty="0">
              <a:solidFill>
                <a:schemeClr val="bg1"/>
              </a:solidFill>
              <a:latin typeface="+mn-lt"/>
            </a:endParaRPr>
          </a:p>
        </p:txBody>
      </p:sp>
      <p:sp>
        <p:nvSpPr>
          <p:cNvPr id="6" name="Text Placeholder 5">
            <a:extLst>
              <a:ext uri="{FF2B5EF4-FFF2-40B4-BE49-F238E27FC236}">
                <a16:creationId xmlns:a16="http://schemas.microsoft.com/office/drawing/2014/main" id="{D35BC24B-38D5-4EAB-92CB-7935BF8FFDC5}"/>
              </a:ext>
            </a:extLst>
          </p:cNvPr>
          <p:cNvSpPr>
            <a:spLocks noGrp="1"/>
          </p:cNvSpPr>
          <p:nvPr>
            <p:ph type="body" sz="quarter" idx="14"/>
          </p:nvPr>
        </p:nvSpPr>
        <p:spPr/>
        <p:txBody>
          <a:bodyPr/>
          <a:lstStyle/>
          <a:p>
            <a:pPr marL="0" indent="0" algn="ctr">
              <a:buNone/>
            </a:pPr>
            <a:endParaRPr lang="en-US" sz="1800" spc="-14" dirty="0">
              <a:cs typeface="Arial"/>
            </a:endParaRPr>
          </a:p>
          <a:p>
            <a:pPr marL="0" indent="0" algn="ctr">
              <a:buNone/>
            </a:pPr>
            <a:endParaRPr lang="en-US" sz="1800" spc="-14" dirty="0">
              <a:cs typeface="Arial"/>
            </a:endParaRPr>
          </a:p>
          <a:p>
            <a:pPr marL="0" indent="0" algn="ctr">
              <a:buNone/>
            </a:pPr>
            <a:endParaRPr lang="en-US" sz="1800" spc="-14" dirty="0">
              <a:cs typeface="Arial"/>
            </a:endParaRPr>
          </a:p>
          <a:p>
            <a:pPr marL="0" indent="0" algn="ctr">
              <a:buNone/>
            </a:pPr>
            <a:endParaRPr lang="en-US" sz="1800" spc="-14" dirty="0">
              <a:cs typeface="Arial"/>
            </a:endParaRPr>
          </a:p>
          <a:p>
            <a:pPr marL="0" indent="0" algn="ctr">
              <a:buNone/>
            </a:pPr>
            <a:endParaRPr lang="en-US" sz="1800" spc="-14" dirty="0">
              <a:cs typeface="Arial"/>
            </a:endParaRPr>
          </a:p>
          <a:p>
            <a:pPr marL="0" indent="0" algn="ctr">
              <a:buNone/>
            </a:pPr>
            <a:endParaRPr lang="en-US" sz="1800" spc="-14" dirty="0">
              <a:cs typeface="Arial"/>
            </a:endParaRPr>
          </a:p>
          <a:p>
            <a:pPr marL="0" indent="0" algn="ctr">
              <a:buNone/>
            </a:pPr>
            <a:endParaRPr lang="en-US" sz="1800" spc="-14" dirty="0">
              <a:cs typeface="Arial"/>
            </a:endParaRPr>
          </a:p>
          <a:p>
            <a:pPr marL="0" indent="0" algn="ctr">
              <a:buNone/>
            </a:pPr>
            <a:endParaRPr lang="en-US" sz="1800" spc="-14" dirty="0">
              <a:cs typeface="Arial"/>
            </a:endParaRPr>
          </a:p>
          <a:p>
            <a:pPr marL="0" indent="0" algn="ctr">
              <a:buNone/>
            </a:pPr>
            <a:endParaRPr lang="en-US" sz="1800" spc="-14" dirty="0">
              <a:cs typeface="Arial"/>
            </a:endParaRPr>
          </a:p>
          <a:p>
            <a:pPr marL="0" indent="0" algn="ctr">
              <a:buNone/>
            </a:pPr>
            <a:endParaRPr lang="en-US" sz="1800" spc="-14" dirty="0">
              <a:cs typeface="Arial"/>
            </a:endParaRPr>
          </a:p>
          <a:p>
            <a:pPr marL="0" indent="0" algn="ctr">
              <a:buNone/>
            </a:pPr>
            <a:r>
              <a:rPr lang="en-US" sz="1800" spc="-14" dirty="0">
                <a:cs typeface="Arial"/>
              </a:rPr>
              <a:t>G</a:t>
            </a:r>
            <a:r>
              <a:rPr lang="en-US" sz="1800" spc="-48" dirty="0">
                <a:cs typeface="Arial"/>
              </a:rPr>
              <a:t>e</a:t>
            </a:r>
            <a:r>
              <a:rPr lang="en-US" sz="1800" spc="86" dirty="0">
                <a:cs typeface="Arial"/>
              </a:rPr>
              <a:t>orge</a:t>
            </a:r>
            <a:r>
              <a:rPr lang="en-US" sz="1800" spc="43" dirty="0">
                <a:cs typeface="Arial"/>
              </a:rPr>
              <a:t> </a:t>
            </a:r>
            <a:r>
              <a:rPr lang="en-US" sz="1800" spc="149" dirty="0" err="1">
                <a:cs typeface="Arial"/>
              </a:rPr>
              <a:t>L</a:t>
            </a:r>
            <a:r>
              <a:rPr lang="en-US" sz="1800" spc="500" dirty="0" err="1">
                <a:cs typeface="Arial"/>
              </a:rPr>
              <a:t>.</a:t>
            </a:r>
            <a:r>
              <a:rPr lang="en-US" sz="1800" spc="14" dirty="0" err="1">
                <a:cs typeface="Arial"/>
              </a:rPr>
              <a:t>E</a:t>
            </a:r>
            <a:r>
              <a:rPr lang="en-US" sz="1800" spc="53" dirty="0" err="1">
                <a:cs typeface="Arial"/>
              </a:rPr>
              <a:t>n</a:t>
            </a:r>
            <a:r>
              <a:rPr lang="en-US" sz="1800" spc="77" dirty="0" err="1">
                <a:cs typeface="Arial"/>
              </a:rPr>
              <a:t>gel</a:t>
            </a:r>
            <a:r>
              <a:rPr lang="en-US" sz="1800" spc="77" dirty="0">
                <a:cs typeface="Arial"/>
              </a:rPr>
              <a:t> (1913-1999)</a:t>
            </a:r>
          </a:p>
          <a:p>
            <a:pPr marL="0" indent="0" algn="ctr">
              <a:buNone/>
            </a:pPr>
            <a:r>
              <a:rPr lang="en-US" sz="1800" b="1" spc="77" dirty="0">
                <a:cs typeface="Arial"/>
              </a:rPr>
              <a:t>The Need for a New Medical Model: </a:t>
            </a:r>
          </a:p>
          <a:p>
            <a:pPr marL="0" indent="0" algn="ctr">
              <a:buNone/>
            </a:pPr>
            <a:r>
              <a:rPr lang="en-US" sz="1800" spc="77" dirty="0">
                <a:cs typeface="Arial"/>
              </a:rPr>
              <a:t>A Challenge for biomedicine (1977) has been</a:t>
            </a:r>
          </a:p>
          <a:p>
            <a:pPr marL="0" indent="0" algn="ctr">
              <a:buNone/>
            </a:pPr>
            <a:r>
              <a:rPr lang="en-US" sz="1800" spc="77" dirty="0">
                <a:cs typeface="Arial"/>
              </a:rPr>
              <a:t>cited over 800 times.</a:t>
            </a:r>
            <a:endParaRPr lang="en-US" sz="1800" dirty="0">
              <a:cs typeface="Arial"/>
            </a:endParaRPr>
          </a:p>
          <a:p>
            <a:pPr marL="0" indent="0">
              <a:buNone/>
            </a:pPr>
            <a:endParaRPr lang="en-US" sz="1800" dirty="0"/>
          </a:p>
        </p:txBody>
      </p:sp>
      <p:sp>
        <p:nvSpPr>
          <p:cNvPr id="7" name="object 2">
            <a:extLst>
              <a:ext uri="{FF2B5EF4-FFF2-40B4-BE49-F238E27FC236}">
                <a16:creationId xmlns:a16="http://schemas.microsoft.com/office/drawing/2014/main" id="{192AC16E-2D43-4E21-8677-F84109C0F197}"/>
              </a:ext>
            </a:extLst>
          </p:cNvPr>
          <p:cNvSpPr/>
          <p:nvPr/>
        </p:nvSpPr>
        <p:spPr>
          <a:xfrm>
            <a:off x="7100647" y="1307795"/>
            <a:ext cx="3940134" cy="329832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444936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25AE6D-BBC0-4C77-9BBF-667E97FB7A18}"/>
              </a:ext>
            </a:extLst>
          </p:cNvPr>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3" name="Slide Number Placeholder 2">
            <a:extLst>
              <a:ext uri="{FF2B5EF4-FFF2-40B4-BE49-F238E27FC236}">
                <a16:creationId xmlns:a16="http://schemas.microsoft.com/office/drawing/2014/main" id="{03D2D7D0-FED6-4137-BADA-C8C36DFC024B}"/>
              </a:ext>
            </a:extLst>
          </p:cNvPr>
          <p:cNvSpPr>
            <a:spLocks noGrp="1"/>
          </p:cNvSpPr>
          <p:nvPr>
            <p:ph type="sldNum" sz="quarter" idx="12"/>
          </p:nvPr>
        </p:nvSpPr>
        <p:spPr/>
        <p:txBody>
          <a:bodyPr/>
          <a:lstStyle/>
          <a:p>
            <a:r>
              <a:rPr lang="da-DK" noProof="0"/>
              <a:t>Slide </a:t>
            </a:r>
            <a:fld id="{8A58E4B7-0C53-4D1B-89B3-DED3806AF999}" type="slidenum">
              <a:rPr lang="da-DK" noProof="0" smtClean="0"/>
              <a:pPr/>
              <a:t>9</a:t>
            </a:fld>
            <a:endParaRPr lang="da-DK" noProof="0"/>
          </a:p>
        </p:txBody>
      </p:sp>
      <p:sp>
        <p:nvSpPr>
          <p:cNvPr id="4" name="Text Placeholder 3">
            <a:extLst>
              <a:ext uri="{FF2B5EF4-FFF2-40B4-BE49-F238E27FC236}">
                <a16:creationId xmlns:a16="http://schemas.microsoft.com/office/drawing/2014/main" id="{EBBA3AD2-7623-45E6-9B30-B52D2C691B91}"/>
              </a:ext>
            </a:extLst>
          </p:cNvPr>
          <p:cNvSpPr>
            <a:spLocks noGrp="1"/>
          </p:cNvSpPr>
          <p:nvPr>
            <p:ph type="body" sz="quarter" idx="13"/>
          </p:nvPr>
        </p:nvSpPr>
        <p:spPr>
          <a:xfrm>
            <a:off x="342000" y="1277896"/>
            <a:ext cx="11509527" cy="4959416"/>
          </a:xfrm>
          <a:solidFill>
            <a:schemeClr val="accent2"/>
          </a:solidFill>
        </p:spPr>
        <p:txBody>
          <a:bodyPr/>
          <a:lstStyle/>
          <a:p>
            <a:pPr marL="12700" indent="360000">
              <a:spcBef>
                <a:spcPts val="600"/>
              </a:spcBef>
              <a:buFont typeface="Arial"/>
              <a:buChar char="•"/>
            </a:pPr>
            <a:r>
              <a:rPr lang="en-US" sz="2400" spc="130" dirty="0">
                <a:cs typeface="Arial"/>
              </a:rPr>
              <a:t>Pat</a:t>
            </a:r>
            <a:r>
              <a:rPr lang="en-US" sz="2400" spc="-70" dirty="0">
                <a:cs typeface="Arial"/>
              </a:rPr>
              <a:t>i</a:t>
            </a:r>
            <a:r>
              <a:rPr lang="en-US" sz="2400" spc="130" dirty="0">
                <a:cs typeface="Arial"/>
              </a:rPr>
              <a:t>e</a:t>
            </a:r>
            <a:r>
              <a:rPr lang="en-US" sz="2400" spc="-10" dirty="0">
                <a:cs typeface="Arial"/>
              </a:rPr>
              <a:t>n</a:t>
            </a:r>
            <a:r>
              <a:rPr lang="en-US" sz="2400" spc="190" dirty="0">
                <a:cs typeface="Arial"/>
              </a:rPr>
              <a:t>t</a:t>
            </a:r>
            <a:r>
              <a:rPr lang="en-US" sz="2400" spc="-35" dirty="0">
                <a:cs typeface="Arial"/>
              </a:rPr>
              <a:t> </a:t>
            </a:r>
            <a:r>
              <a:rPr lang="en-US" sz="2400" spc="250" dirty="0">
                <a:cs typeface="Arial"/>
              </a:rPr>
              <a:t>v</a:t>
            </a:r>
            <a:r>
              <a:rPr lang="en-US" sz="2400" spc="10" dirty="0">
                <a:cs typeface="Arial"/>
              </a:rPr>
              <a:t>i</a:t>
            </a:r>
            <a:r>
              <a:rPr lang="en-US" sz="2400" spc="125" dirty="0">
                <a:cs typeface="Arial"/>
              </a:rPr>
              <a:t>ewed</a:t>
            </a:r>
            <a:r>
              <a:rPr lang="en-US" sz="2400" spc="80" dirty="0">
                <a:cs typeface="Arial"/>
              </a:rPr>
              <a:t> </a:t>
            </a:r>
            <a:r>
              <a:rPr lang="en-US" sz="2400" spc="100" dirty="0">
                <a:cs typeface="Arial"/>
              </a:rPr>
              <a:t>as</a:t>
            </a:r>
            <a:r>
              <a:rPr lang="en-US" sz="2400" spc="-5" dirty="0">
                <a:cs typeface="Arial"/>
              </a:rPr>
              <a:t> </a:t>
            </a:r>
            <a:r>
              <a:rPr lang="en-US" sz="2400" spc="40" dirty="0">
                <a:cs typeface="Arial"/>
              </a:rPr>
              <a:t>a</a:t>
            </a:r>
            <a:r>
              <a:rPr lang="en-US" sz="2400" spc="-45" dirty="0">
                <a:cs typeface="Arial"/>
              </a:rPr>
              <a:t> </a:t>
            </a:r>
            <a:r>
              <a:rPr lang="en-US" sz="2400" spc="204" dirty="0">
                <a:cs typeface="Arial"/>
              </a:rPr>
              <a:t>who</a:t>
            </a:r>
            <a:r>
              <a:rPr lang="en-US" sz="2400" spc="135" dirty="0">
                <a:cs typeface="Arial"/>
              </a:rPr>
              <a:t>l</a:t>
            </a:r>
            <a:r>
              <a:rPr lang="en-US" sz="2400" spc="40" dirty="0">
                <a:cs typeface="Arial"/>
              </a:rPr>
              <a:t>e</a:t>
            </a:r>
            <a:r>
              <a:rPr lang="en-US" sz="2400" spc="55" dirty="0">
                <a:cs typeface="Arial"/>
              </a:rPr>
              <a:t> </a:t>
            </a:r>
            <a:r>
              <a:rPr lang="en-US" sz="2400" spc="65" dirty="0">
                <a:cs typeface="Arial"/>
              </a:rPr>
              <a:t>p</a:t>
            </a:r>
            <a:r>
              <a:rPr lang="en-US" sz="2400" spc="155" dirty="0">
                <a:cs typeface="Arial"/>
              </a:rPr>
              <a:t>erson</a:t>
            </a:r>
            <a:endParaRPr lang="en-US" sz="2400" dirty="0">
              <a:cs typeface="Arial"/>
            </a:endParaRPr>
          </a:p>
          <a:p>
            <a:pPr marR="1892935" indent="360000">
              <a:lnSpc>
                <a:spcPct val="125800"/>
              </a:lnSpc>
              <a:spcBef>
                <a:spcPts val="600"/>
              </a:spcBef>
              <a:buFont typeface="Arial"/>
              <a:buChar char="•"/>
            </a:pPr>
            <a:r>
              <a:rPr lang="en-US" sz="2400" spc="130" dirty="0">
                <a:cs typeface="Arial"/>
              </a:rPr>
              <a:t>Pat</a:t>
            </a:r>
            <a:r>
              <a:rPr lang="en-US" sz="2400" spc="-70" dirty="0">
                <a:cs typeface="Arial"/>
              </a:rPr>
              <a:t>i</a:t>
            </a:r>
            <a:r>
              <a:rPr lang="en-US" sz="2400" spc="130" dirty="0">
                <a:cs typeface="Arial"/>
              </a:rPr>
              <a:t>e</a:t>
            </a:r>
            <a:r>
              <a:rPr lang="en-US" sz="2400" spc="-10" dirty="0">
                <a:cs typeface="Arial"/>
              </a:rPr>
              <a:t>n</a:t>
            </a:r>
            <a:r>
              <a:rPr lang="en-US" sz="2400" spc="325" dirty="0">
                <a:cs typeface="Arial"/>
              </a:rPr>
              <a:t>t</a:t>
            </a:r>
            <a:r>
              <a:rPr lang="en-US" sz="2400" spc="35" dirty="0">
                <a:cs typeface="Arial"/>
              </a:rPr>
              <a:t>'</a:t>
            </a:r>
            <a:r>
              <a:rPr lang="en-US" sz="2400" spc="165" dirty="0">
                <a:cs typeface="Arial"/>
              </a:rPr>
              <a:t>s</a:t>
            </a:r>
            <a:r>
              <a:rPr lang="en-US" sz="2400" spc="-40" dirty="0">
                <a:cs typeface="Arial"/>
              </a:rPr>
              <a:t> </a:t>
            </a:r>
            <a:r>
              <a:rPr lang="en-US" sz="2400" spc="150" dirty="0">
                <a:cs typeface="Arial"/>
              </a:rPr>
              <a:t>stor</a:t>
            </a:r>
            <a:r>
              <a:rPr lang="en-US" sz="2400" spc="55" dirty="0">
                <a:cs typeface="Arial"/>
              </a:rPr>
              <a:t>y</a:t>
            </a:r>
            <a:r>
              <a:rPr lang="en-US" sz="2400" spc="360" dirty="0">
                <a:cs typeface="Arial"/>
              </a:rPr>
              <a:t>,</a:t>
            </a:r>
            <a:r>
              <a:rPr lang="en-US" sz="2400" spc="-400" dirty="0">
                <a:cs typeface="Arial"/>
              </a:rPr>
              <a:t> </a:t>
            </a:r>
            <a:r>
              <a:rPr lang="en-US" sz="2400" spc="190" dirty="0">
                <a:cs typeface="Arial"/>
              </a:rPr>
              <a:t>or</a:t>
            </a:r>
            <a:r>
              <a:rPr lang="en-US" sz="2400" spc="15" dirty="0">
                <a:cs typeface="Arial"/>
              </a:rPr>
              <a:t> </a:t>
            </a:r>
            <a:r>
              <a:rPr lang="en-US" sz="2400" i="1" spc="40" dirty="0">
                <a:cs typeface="Times New Roman"/>
              </a:rPr>
              <a:t>na</a:t>
            </a:r>
            <a:r>
              <a:rPr lang="en-US" sz="2400" i="1" spc="-5" dirty="0">
                <a:cs typeface="Times New Roman"/>
              </a:rPr>
              <a:t>r</a:t>
            </a:r>
            <a:r>
              <a:rPr lang="en-US" sz="2400" i="1" spc="-175" dirty="0">
                <a:cs typeface="Times New Roman"/>
              </a:rPr>
              <a:t>r</a:t>
            </a:r>
            <a:r>
              <a:rPr lang="en-US" sz="2400" i="1" spc="50" dirty="0">
                <a:cs typeface="Times New Roman"/>
              </a:rPr>
              <a:t>ative,</a:t>
            </a:r>
            <a:r>
              <a:rPr lang="en-US" sz="2400" i="1" spc="25" dirty="0">
                <a:cs typeface="Times New Roman"/>
              </a:rPr>
              <a:t> </a:t>
            </a:r>
            <a:r>
              <a:rPr lang="en-US" sz="2400" spc="60" dirty="0">
                <a:cs typeface="Arial"/>
              </a:rPr>
              <a:t>i</a:t>
            </a:r>
            <a:r>
              <a:rPr lang="en-US" sz="2400" spc="165" dirty="0">
                <a:cs typeface="Arial"/>
              </a:rPr>
              <a:t>s</a:t>
            </a:r>
            <a:r>
              <a:rPr lang="en-US" sz="2400" spc="-40" dirty="0">
                <a:cs typeface="Arial"/>
              </a:rPr>
              <a:t> </a:t>
            </a:r>
            <a:r>
              <a:rPr lang="en-US" sz="2400" spc="150" dirty="0">
                <a:cs typeface="Arial"/>
              </a:rPr>
              <a:t>ce</a:t>
            </a:r>
            <a:r>
              <a:rPr lang="en-US" sz="2400" spc="25" dirty="0">
                <a:cs typeface="Arial"/>
              </a:rPr>
              <a:t>n</a:t>
            </a:r>
            <a:r>
              <a:rPr lang="en-US" sz="2400" spc="125" dirty="0">
                <a:cs typeface="Arial"/>
              </a:rPr>
              <a:t>tral</a:t>
            </a:r>
            <a:endParaRPr lang="en-US" sz="2400" spc="100" dirty="0">
              <a:cs typeface="Arial"/>
            </a:endParaRPr>
          </a:p>
          <a:p>
            <a:pPr marR="1892935" indent="360000">
              <a:lnSpc>
                <a:spcPct val="125800"/>
              </a:lnSpc>
              <a:spcBef>
                <a:spcPts val="600"/>
              </a:spcBef>
              <a:buFont typeface="Arial"/>
              <a:buChar char="•"/>
            </a:pPr>
            <a:r>
              <a:rPr lang="en-US" sz="2400" spc="120" dirty="0">
                <a:cs typeface="Arial"/>
              </a:rPr>
              <a:t>Pract</a:t>
            </a:r>
            <a:r>
              <a:rPr lang="en-US" sz="2400" spc="-15" dirty="0">
                <a:cs typeface="Arial"/>
              </a:rPr>
              <a:t>i</a:t>
            </a:r>
            <a:r>
              <a:rPr lang="en-US" sz="2400" spc="185" dirty="0">
                <a:cs typeface="Arial"/>
              </a:rPr>
              <a:t>t</a:t>
            </a:r>
            <a:r>
              <a:rPr lang="en-US" sz="2400" spc="200" dirty="0">
                <a:cs typeface="Arial"/>
              </a:rPr>
              <a:t>i</a:t>
            </a:r>
            <a:r>
              <a:rPr lang="en-US" sz="2400" spc="185" dirty="0">
                <a:cs typeface="Arial"/>
              </a:rPr>
              <a:t>o</a:t>
            </a:r>
            <a:r>
              <a:rPr lang="en-US" sz="2400" spc="140" dirty="0">
                <a:cs typeface="Arial"/>
              </a:rPr>
              <a:t>n</a:t>
            </a:r>
            <a:r>
              <a:rPr lang="en-US" sz="2400" spc="95" dirty="0">
                <a:cs typeface="Arial"/>
              </a:rPr>
              <a:t>er</a:t>
            </a:r>
            <a:r>
              <a:rPr lang="en-US" sz="2400" spc="-95" dirty="0">
                <a:cs typeface="Arial"/>
              </a:rPr>
              <a:t> </a:t>
            </a:r>
            <a:r>
              <a:rPr lang="en-US" sz="2400" spc="130" dirty="0">
                <a:cs typeface="Arial"/>
              </a:rPr>
              <a:t>fosters</a:t>
            </a:r>
            <a:r>
              <a:rPr lang="en-US" sz="2400" spc="125" dirty="0">
                <a:cs typeface="Arial"/>
              </a:rPr>
              <a:t> </a:t>
            </a:r>
            <a:r>
              <a:rPr lang="en-US" sz="2400" spc="130" dirty="0">
                <a:cs typeface="Arial"/>
              </a:rPr>
              <a:t>an</a:t>
            </a:r>
            <a:r>
              <a:rPr lang="en-US" sz="2400" spc="-105" dirty="0">
                <a:cs typeface="Arial"/>
              </a:rPr>
              <a:t> </a:t>
            </a:r>
            <a:r>
              <a:rPr lang="en-US" sz="2400" spc="65" dirty="0" err="1">
                <a:cs typeface="Arial"/>
              </a:rPr>
              <a:t>e</a:t>
            </a:r>
            <a:r>
              <a:rPr lang="en-US" sz="2400" spc="195" dirty="0" err="1">
                <a:cs typeface="Arial"/>
              </a:rPr>
              <a:t>m</a:t>
            </a:r>
            <a:r>
              <a:rPr lang="en-US" sz="2400" spc="160" dirty="0" err="1">
                <a:cs typeface="Arial"/>
              </a:rPr>
              <a:t>p</a:t>
            </a:r>
            <a:r>
              <a:rPr lang="en-US" sz="2400" spc="140" dirty="0" err="1">
                <a:cs typeface="Arial"/>
              </a:rPr>
              <a:t>ath</a:t>
            </a:r>
            <a:r>
              <a:rPr lang="en-US" sz="2400" spc="55" dirty="0" err="1">
                <a:cs typeface="Arial"/>
              </a:rPr>
              <a:t>i</a:t>
            </a:r>
            <a:r>
              <a:rPr lang="en-US" sz="2400" spc="295" dirty="0" err="1">
                <a:cs typeface="Arial"/>
              </a:rPr>
              <a:t>c</a:t>
            </a:r>
            <a:r>
              <a:rPr lang="en-US" sz="2400" spc="525" dirty="0" err="1">
                <a:cs typeface="Arial"/>
              </a:rPr>
              <a:t>,</a:t>
            </a:r>
            <a:r>
              <a:rPr lang="en-US" sz="2400" spc="155" dirty="0" err="1">
                <a:cs typeface="Arial"/>
              </a:rPr>
              <a:t>trust</a:t>
            </a:r>
            <a:r>
              <a:rPr lang="en-US" sz="2400" spc="250" dirty="0" err="1">
                <a:cs typeface="Arial"/>
              </a:rPr>
              <a:t>i</a:t>
            </a:r>
            <a:r>
              <a:rPr lang="en-US" sz="2400" spc="170" dirty="0" err="1">
                <a:cs typeface="Arial"/>
              </a:rPr>
              <a:t>ng</a:t>
            </a:r>
            <a:r>
              <a:rPr lang="en-US" sz="2400" spc="170" dirty="0">
                <a:cs typeface="Arial"/>
              </a:rPr>
              <a:t> r</a:t>
            </a:r>
            <a:r>
              <a:rPr lang="en-US" sz="2400" spc="135" dirty="0">
                <a:cs typeface="Arial"/>
              </a:rPr>
              <a:t>e</a:t>
            </a:r>
            <a:r>
              <a:rPr lang="en-US" sz="2400" spc="-50" dirty="0">
                <a:cs typeface="Arial"/>
              </a:rPr>
              <a:t>l</a:t>
            </a:r>
            <a:r>
              <a:rPr lang="en-US" sz="2400" spc="150" dirty="0">
                <a:cs typeface="Arial"/>
              </a:rPr>
              <a:t>at</a:t>
            </a:r>
            <a:r>
              <a:rPr lang="en-US" sz="2400" spc="140" dirty="0">
                <a:cs typeface="Arial"/>
              </a:rPr>
              <a:t>i</a:t>
            </a:r>
            <a:r>
              <a:rPr lang="en-US" sz="2400" spc="185" dirty="0">
                <a:cs typeface="Arial"/>
              </a:rPr>
              <a:t>o</a:t>
            </a:r>
            <a:r>
              <a:rPr lang="en-US" sz="2400" spc="140" dirty="0">
                <a:cs typeface="Arial"/>
              </a:rPr>
              <a:t>n</a:t>
            </a:r>
            <a:r>
              <a:rPr lang="en-US" sz="2400" spc="190" dirty="0">
                <a:cs typeface="Arial"/>
              </a:rPr>
              <a:t>sh</a:t>
            </a:r>
            <a:r>
              <a:rPr lang="en-US" sz="2400" spc="150" dirty="0">
                <a:cs typeface="Arial"/>
              </a:rPr>
              <a:t>i</a:t>
            </a:r>
            <a:r>
              <a:rPr lang="en-US" sz="2400" spc="240" dirty="0">
                <a:cs typeface="Arial"/>
              </a:rPr>
              <a:t>p</a:t>
            </a:r>
            <a:r>
              <a:rPr lang="en-US" sz="2400" spc="-145" dirty="0">
                <a:cs typeface="Arial"/>
              </a:rPr>
              <a:t> </a:t>
            </a:r>
          </a:p>
          <a:p>
            <a:pPr marR="1892935" indent="360000">
              <a:lnSpc>
                <a:spcPct val="125800"/>
              </a:lnSpc>
              <a:spcBef>
                <a:spcPts val="600"/>
              </a:spcBef>
            </a:pPr>
            <a:r>
              <a:rPr lang="en-US" sz="2400" spc="-145" dirty="0">
                <a:cs typeface="Arial"/>
              </a:rPr>
              <a:t> </a:t>
            </a:r>
            <a:r>
              <a:rPr lang="en-US" sz="2400" spc="160" dirty="0">
                <a:cs typeface="Arial"/>
              </a:rPr>
              <a:t>b</a:t>
            </a:r>
            <a:r>
              <a:rPr lang="en-US" sz="2400" spc="140" dirty="0">
                <a:cs typeface="Arial"/>
              </a:rPr>
              <a:t>y</a:t>
            </a:r>
            <a:r>
              <a:rPr lang="en-US" sz="2400" spc="85" dirty="0">
                <a:cs typeface="Arial"/>
              </a:rPr>
              <a:t> </a:t>
            </a:r>
            <a:r>
              <a:rPr lang="en-US" sz="2400" spc="165" dirty="0">
                <a:cs typeface="Arial"/>
              </a:rPr>
              <a:t>u</a:t>
            </a:r>
            <a:r>
              <a:rPr lang="en-US" sz="2400" spc="185" dirty="0">
                <a:cs typeface="Arial"/>
              </a:rPr>
              <a:t>n</a:t>
            </a:r>
            <a:r>
              <a:rPr lang="en-US" sz="2400" spc="40" dirty="0">
                <a:cs typeface="Arial"/>
              </a:rPr>
              <a:t>d</a:t>
            </a:r>
            <a:r>
              <a:rPr lang="en-US" sz="2400" spc="114" dirty="0">
                <a:cs typeface="Arial"/>
              </a:rPr>
              <a:t>ersta</a:t>
            </a:r>
            <a:r>
              <a:rPr lang="en-US" sz="2400" spc="175" dirty="0">
                <a:cs typeface="Arial"/>
              </a:rPr>
              <a:t>n</a:t>
            </a:r>
            <a:r>
              <a:rPr lang="en-US" sz="2400" spc="120" dirty="0">
                <a:cs typeface="Arial"/>
              </a:rPr>
              <a:t>d</a:t>
            </a:r>
            <a:r>
              <a:rPr lang="en-US" sz="2400" spc="114" dirty="0">
                <a:cs typeface="Arial"/>
              </a:rPr>
              <a:t>i</a:t>
            </a:r>
            <a:r>
              <a:rPr lang="en-US" sz="2400" spc="165" dirty="0">
                <a:cs typeface="Arial"/>
              </a:rPr>
              <a:t>n</a:t>
            </a:r>
            <a:r>
              <a:rPr lang="en-US" sz="2400" spc="225" dirty="0">
                <a:cs typeface="Arial"/>
              </a:rPr>
              <a:t>g</a:t>
            </a:r>
            <a:r>
              <a:rPr lang="en-US" sz="2400" spc="-30" dirty="0">
                <a:cs typeface="Arial"/>
              </a:rPr>
              <a:t> </a:t>
            </a:r>
            <a:r>
              <a:rPr lang="en-US" sz="2400" spc="130" dirty="0">
                <a:cs typeface="Arial"/>
              </a:rPr>
              <a:t>a</a:t>
            </a:r>
            <a:r>
              <a:rPr lang="en-US" sz="2400" spc="-10" dirty="0">
                <a:cs typeface="Arial"/>
              </a:rPr>
              <a:t>n</a:t>
            </a:r>
            <a:r>
              <a:rPr lang="en-US" sz="2400" spc="370" dirty="0">
                <a:cs typeface="Arial"/>
              </a:rPr>
              <a:t>d</a:t>
            </a:r>
            <a:r>
              <a:rPr lang="en-US" sz="2400" spc="-80" dirty="0">
                <a:cs typeface="Arial"/>
              </a:rPr>
              <a:t> </a:t>
            </a:r>
            <a:r>
              <a:rPr lang="en-US" sz="2400" spc="160" dirty="0">
                <a:cs typeface="Arial"/>
              </a:rPr>
              <a:t>by</a:t>
            </a:r>
            <a:r>
              <a:rPr lang="en-US" sz="2400" spc="-35" dirty="0">
                <a:cs typeface="Arial"/>
              </a:rPr>
              <a:t> </a:t>
            </a:r>
            <a:r>
              <a:rPr lang="en-US" sz="2400" i="1" spc="140" dirty="0">
                <a:cs typeface="Times New Roman"/>
              </a:rPr>
              <a:t>be</a:t>
            </a:r>
            <a:r>
              <a:rPr lang="en-US" sz="2400" i="1" spc="-80" dirty="0">
                <a:cs typeface="Times New Roman"/>
              </a:rPr>
              <a:t>i</a:t>
            </a:r>
            <a:r>
              <a:rPr lang="en-US" sz="2400" i="1" spc="95" dirty="0">
                <a:cs typeface="Times New Roman"/>
              </a:rPr>
              <a:t>ng</a:t>
            </a:r>
            <a:r>
              <a:rPr lang="en-US" sz="2400" spc="160" dirty="0">
                <a:cs typeface="Arial"/>
              </a:rPr>
              <a:t> </a:t>
            </a:r>
            <a:r>
              <a:rPr lang="en-US" sz="2400" spc="160" dirty="0" err="1">
                <a:cs typeface="Arial"/>
              </a:rPr>
              <a:t>un</a:t>
            </a:r>
            <a:r>
              <a:rPr lang="en-US" sz="2400" spc="75" dirty="0" err="1">
                <a:cs typeface="Arial"/>
              </a:rPr>
              <a:t>d</a:t>
            </a:r>
            <a:r>
              <a:rPr lang="en-US" sz="2400" spc="105" dirty="0" err="1">
                <a:cs typeface="Arial"/>
              </a:rPr>
              <a:t>erstandi</a:t>
            </a:r>
            <a:r>
              <a:rPr lang="en-US" sz="2400" spc="-445" dirty="0">
                <a:cs typeface="Arial"/>
              </a:rPr>
              <a:t> </a:t>
            </a:r>
            <a:r>
              <a:rPr lang="en-US" sz="2400" spc="65" dirty="0">
                <a:cs typeface="Arial"/>
              </a:rPr>
              <a:t>n</a:t>
            </a:r>
            <a:r>
              <a:rPr lang="en-US" sz="2400" spc="225" dirty="0">
                <a:cs typeface="Arial"/>
              </a:rPr>
              <a:t>g</a:t>
            </a:r>
            <a:endParaRPr lang="en-US" sz="2400" spc="135" dirty="0">
              <a:cs typeface="Arial"/>
            </a:endParaRPr>
          </a:p>
          <a:p>
            <a:pPr marL="342900" marR="1892935" indent="-342900">
              <a:lnSpc>
                <a:spcPct val="125800"/>
              </a:lnSpc>
              <a:spcBef>
                <a:spcPts val="600"/>
              </a:spcBef>
              <a:buFont typeface="Arial" panose="020B0604020202020204" pitchFamily="34" charset="0"/>
              <a:buChar char="•"/>
            </a:pPr>
            <a:r>
              <a:rPr lang="en-US" sz="2400" spc="135" dirty="0" err="1">
                <a:cs typeface="Arial"/>
              </a:rPr>
              <a:t>Co</a:t>
            </a:r>
            <a:r>
              <a:rPr lang="en-US" sz="2400" spc="155" dirty="0" err="1">
                <a:cs typeface="Arial"/>
              </a:rPr>
              <a:t>m</a:t>
            </a:r>
            <a:r>
              <a:rPr lang="en-US" sz="2400" spc="180" dirty="0" err="1">
                <a:cs typeface="Arial"/>
              </a:rPr>
              <a:t>mu</a:t>
            </a:r>
            <a:r>
              <a:rPr lang="en-US" sz="2400" spc="15" dirty="0" err="1">
                <a:cs typeface="Arial"/>
              </a:rPr>
              <a:t>n</a:t>
            </a:r>
            <a:r>
              <a:rPr lang="en-US" sz="2400" spc="114" dirty="0" err="1">
                <a:cs typeface="Arial"/>
              </a:rPr>
              <a:t>i</a:t>
            </a:r>
            <a:r>
              <a:rPr lang="en-US" sz="2400" spc="160" dirty="0" err="1">
                <a:cs typeface="Arial"/>
              </a:rPr>
              <a:t>cat</a:t>
            </a:r>
            <a:r>
              <a:rPr lang="en-US" sz="2400" spc="50" dirty="0" err="1">
                <a:cs typeface="Arial"/>
              </a:rPr>
              <a:t>i</a:t>
            </a:r>
            <a:r>
              <a:rPr lang="en-US" sz="2400" spc="185" dirty="0" err="1">
                <a:cs typeface="Arial"/>
              </a:rPr>
              <a:t>o</a:t>
            </a:r>
            <a:r>
              <a:rPr lang="en-US" sz="2400" spc="140" dirty="0" err="1">
                <a:cs typeface="Arial"/>
              </a:rPr>
              <a:t>n</a:t>
            </a:r>
            <a:r>
              <a:rPr lang="en-US" sz="2400" spc="725" dirty="0" err="1">
                <a:cs typeface="Arial"/>
              </a:rPr>
              <a:t>,</a:t>
            </a:r>
            <a:r>
              <a:rPr lang="en-US" sz="2400" spc="165" dirty="0" err="1">
                <a:cs typeface="Arial"/>
              </a:rPr>
              <a:t>d</a:t>
            </a:r>
            <a:r>
              <a:rPr lang="en-US" sz="2400" spc="150" dirty="0" err="1">
                <a:cs typeface="Arial"/>
              </a:rPr>
              <a:t>ec</a:t>
            </a:r>
            <a:r>
              <a:rPr lang="en-US" sz="2400" spc="20" dirty="0" err="1">
                <a:cs typeface="Arial"/>
              </a:rPr>
              <a:t>i</a:t>
            </a:r>
            <a:r>
              <a:rPr lang="en-US" sz="2400" spc="300" dirty="0" err="1">
                <a:cs typeface="Arial"/>
              </a:rPr>
              <a:t>s</a:t>
            </a:r>
            <a:r>
              <a:rPr lang="en-US" sz="2400" spc="60" dirty="0" err="1">
                <a:cs typeface="Arial"/>
              </a:rPr>
              <a:t>i</a:t>
            </a:r>
            <a:r>
              <a:rPr lang="en-US" sz="2400" spc="240" dirty="0" err="1">
                <a:cs typeface="Arial"/>
              </a:rPr>
              <a:t>o</a:t>
            </a:r>
            <a:r>
              <a:rPr lang="en-US" sz="2400" spc="90" dirty="0" err="1">
                <a:cs typeface="Arial"/>
              </a:rPr>
              <a:t>n</a:t>
            </a:r>
            <a:r>
              <a:rPr lang="en-US" sz="2400" spc="295" dirty="0" err="1">
                <a:cs typeface="Arial"/>
              </a:rPr>
              <a:t>s</a:t>
            </a:r>
            <a:r>
              <a:rPr lang="en-US" sz="2400" spc="525" dirty="0" err="1">
                <a:cs typeface="Arial"/>
              </a:rPr>
              <a:t>,</a:t>
            </a:r>
            <a:r>
              <a:rPr lang="en-US" sz="2400" spc="130" dirty="0" err="1">
                <a:cs typeface="Arial"/>
              </a:rPr>
              <a:t>and</a:t>
            </a:r>
            <a:r>
              <a:rPr lang="en-US" sz="2400" spc="25" dirty="0">
                <a:cs typeface="Arial"/>
              </a:rPr>
              <a:t> </a:t>
            </a:r>
            <a:r>
              <a:rPr lang="en-US" sz="2400" spc="155" dirty="0">
                <a:cs typeface="Arial"/>
              </a:rPr>
              <a:t>respons</a:t>
            </a:r>
            <a:r>
              <a:rPr lang="en-US" sz="2400" spc="114" dirty="0">
                <a:cs typeface="Arial"/>
              </a:rPr>
              <a:t>i</a:t>
            </a:r>
            <a:r>
              <a:rPr lang="en-US" sz="2400" spc="360" dirty="0">
                <a:cs typeface="Arial"/>
              </a:rPr>
              <a:t>b</a:t>
            </a:r>
            <a:r>
              <a:rPr lang="en-US" sz="2400" spc="65" dirty="0">
                <a:cs typeface="Arial"/>
              </a:rPr>
              <a:t>i</a:t>
            </a:r>
            <a:r>
              <a:rPr lang="en-US" sz="2400" spc="160" dirty="0">
                <a:cs typeface="Arial"/>
              </a:rPr>
              <a:t>l</a:t>
            </a:r>
            <a:r>
              <a:rPr lang="en-US" sz="2400" spc="-40" dirty="0">
                <a:cs typeface="Arial"/>
              </a:rPr>
              <a:t>i</a:t>
            </a:r>
            <a:r>
              <a:rPr lang="en-US" sz="2400" spc="250" dirty="0">
                <a:cs typeface="Arial"/>
              </a:rPr>
              <a:t>t</a:t>
            </a:r>
            <a:r>
              <a:rPr lang="en-US" sz="2400" spc="135" dirty="0">
                <a:cs typeface="Arial"/>
              </a:rPr>
              <a:t>i</a:t>
            </a:r>
            <a:r>
              <a:rPr lang="en-US" sz="2400" spc="100" dirty="0">
                <a:cs typeface="Arial"/>
              </a:rPr>
              <a:t>es</a:t>
            </a:r>
            <a:r>
              <a:rPr lang="en-US" sz="2400" spc="-5" dirty="0">
                <a:cs typeface="Arial"/>
              </a:rPr>
              <a:t> </a:t>
            </a:r>
            <a:r>
              <a:rPr lang="en-US" sz="2400" spc="55" dirty="0">
                <a:cs typeface="Arial"/>
              </a:rPr>
              <a:t>are</a:t>
            </a:r>
            <a:r>
              <a:rPr lang="en-US" sz="2400" spc="30" dirty="0">
                <a:cs typeface="Arial"/>
              </a:rPr>
              <a:t> </a:t>
            </a:r>
            <a:r>
              <a:rPr lang="en-US" sz="2400" spc="190" dirty="0">
                <a:cs typeface="Arial"/>
              </a:rPr>
              <a:t>s</a:t>
            </a:r>
            <a:r>
              <a:rPr lang="en-US" sz="2400" spc="170" dirty="0">
                <a:cs typeface="Arial"/>
              </a:rPr>
              <a:t>h</a:t>
            </a:r>
            <a:r>
              <a:rPr lang="en-US" sz="2400" spc="95" dirty="0">
                <a:cs typeface="Arial"/>
              </a:rPr>
              <a:t>ared</a:t>
            </a:r>
          </a:p>
          <a:p>
            <a:pPr marL="342900" marR="1892935" indent="-342900">
              <a:lnSpc>
                <a:spcPct val="125800"/>
              </a:lnSpc>
              <a:spcBef>
                <a:spcPts val="600"/>
              </a:spcBef>
              <a:buFont typeface="Arial" panose="020B0604020202020204" pitchFamily="34" charset="0"/>
              <a:buChar char="•"/>
            </a:pPr>
            <a:r>
              <a:rPr lang="en-US" sz="2400" spc="95" dirty="0">
                <a:cs typeface="Arial"/>
              </a:rPr>
              <a:t>Patients are engaged in treatment plans and process</a:t>
            </a:r>
          </a:p>
          <a:p>
            <a:pPr marL="342900" marR="1892935" indent="-342900">
              <a:lnSpc>
                <a:spcPct val="125800"/>
              </a:lnSpc>
              <a:spcBef>
                <a:spcPts val="600"/>
              </a:spcBef>
              <a:buFont typeface="Arial" panose="020B0604020202020204" pitchFamily="34" charset="0"/>
              <a:buChar char="•"/>
            </a:pPr>
            <a:r>
              <a:rPr lang="en-US" sz="2400" spc="95" dirty="0">
                <a:cs typeface="Arial"/>
              </a:rPr>
              <a:t>Systems theory rather than dualism and reductionism</a:t>
            </a:r>
            <a:endParaRPr lang="en-US" sz="2400" dirty="0"/>
          </a:p>
          <a:p>
            <a:pPr algn="r"/>
            <a:endParaRPr lang="en-US" sz="1800" spc="-225" dirty="0">
              <a:cs typeface="Times New Roman"/>
            </a:endParaRPr>
          </a:p>
          <a:p>
            <a:pPr algn="r"/>
            <a:r>
              <a:rPr lang="en-US" sz="1800" spc="-225" dirty="0">
                <a:cs typeface="Times New Roman"/>
              </a:rPr>
              <a:t>E</a:t>
            </a:r>
            <a:r>
              <a:rPr lang="en-US" sz="1800" spc="35" dirty="0">
                <a:cs typeface="Times New Roman"/>
              </a:rPr>
              <a:t>ngel (</a:t>
            </a:r>
            <a:r>
              <a:rPr lang="en-US" sz="1800" spc="-55" dirty="0">
                <a:cs typeface="Times New Roman"/>
              </a:rPr>
              <a:t>1</a:t>
            </a:r>
            <a:r>
              <a:rPr lang="en-US" sz="1800" spc="100" dirty="0">
                <a:cs typeface="Times New Roman"/>
              </a:rPr>
              <a:t>977a,</a:t>
            </a:r>
            <a:r>
              <a:rPr lang="en-US" sz="1800" spc="35" dirty="0">
                <a:cs typeface="Times New Roman"/>
              </a:rPr>
              <a:t>b</a:t>
            </a:r>
            <a:r>
              <a:rPr lang="en-US" sz="1800" spc="440" dirty="0">
                <a:cs typeface="Times New Roman"/>
              </a:rPr>
              <a:t>,</a:t>
            </a:r>
            <a:r>
              <a:rPr lang="en-US" sz="1800" spc="-195" dirty="0">
                <a:cs typeface="Times New Roman"/>
              </a:rPr>
              <a:t> </a:t>
            </a:r>
            <a:r>
              <a:rPr lang="en-US" sz="1800" spc="45" dirty="0">
                <a:cs typeface="Times New Roman"/>
              </a:rPr>
              <a:t>198</a:t>
            </a:r>
            <a:r>
              <a:rPr lang="en-US" sz="1800" spc="65" dirty="0">
                <a:cs typeface="Times New Roman"/>
              </a:rPr>
              <a:t>0)</a:t>
            </a:r>
            <a:endParaRPr lang="en-US" sz="1800" dirty="0">
              <a:cs typeface="Times New Roman"/>
            </a:endParaRPr>
          </a:p>
          <a:p>
            <a:endParaRPr lang="en-US" sz="2400" dirty="0"/>
          </a:p>
        </p:txBody>
      </p:sp>
      <p:sp>
        <p:nvSpPr>
          <p:cNvPr id="6" name="Title 5">
            <a:extLst>
              <a:ext uri="{FF2B5EF4-FFF2-40B4-BE49-F238E27FC236}">
                <a16:creationId xmlns:a16="http://schemas.microsoft.com/office/drawing/2014/main" id="{0DE10258-7EFD-48C0-BC7D-1284F14C217D}"/>
              </a:ext>
            </a:extLst>
          </p:cNvPr>
          <p:cNvSpPr>
            <a:spLocks noGrp="1"/>
          </p:cNvSpPr>
          <p:nvPr>
            <p:ph type="title"/>
          </p:nvPr>
        </p:nvSpPr>
        <p:spPr/>
        <p:txBody>
          <a:bodyPr/>
          <a:lstStyle/>
          <a:p>
            <a:r>
              <a:rPr lang="en-US" dirty="0"/>
              <a:t>The Biopsychosocial Model</a:t>
            </a:r>
          </a:p>
        </p:txBody>
      </p:sp>
    </p:spTree>
    <p:extLst>
      <p:ext uri="{BB962C8B-B14F-4D97-AF65-F5344CB8AC3E}">
        <p14:creationId xmlns:p14="http://schemas.microsoft.com/office/powerpoint/2010/main" val="3489322079"/>
      </p:ext>
    </p:extLst>
  </p:cSld>
  <p:clrMapOvr>
    <a:masterClrMapping/>
  </p:clrMapOvr>
</p:sld>
</file>

<file path=ppt/theme/theme1.xml><?xml version="1.0" encoding="utf-8"?>
<a:theme xmlns:a="http://schemas.openxmlformats.org/drawingml/2006/main" name="IDAinstitute (2)">
  <a:themeElements>
    <a:clrScheme name="Custom 1">
      <a:dk1>
        <a:srgbClr val="000000"/>
      </a:dk1>
      <a:lt1>
        <a:srgbClr val="FFFFFF"/>
      </a:lt1>
      <a:dk2>
        <a:srgbClr val="898989"/>
      </a:dk2>
      <a:lt2>
        <a:srgbClr val="CECECE"/>
      </a:lt2>
      <a:accent1>
        <a:srgbClr val="0098AA"/>
      </a:accent1>
      <a:accent2>
        <a:srgbClr val="E63E4D"/>
      </a:accent2>
      <a:accent3>
        <a:srgbClr val="A1ABD3"/>
      </a:accent3>
      <a:accent4>
        <a:srgbClr val="676696"/>
      </a:accent4>
      <a:accent5>
        <a:srgbClr val="CECECE"/>
      </a:accent5>
      <a:accent6>
        <a:srgbClr val="F5A52B"/>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lIns="144000" tIns="144000" rIns="144000" bIns="144000" rtlCol="0" anchor="t">
        <a:normAutofit/>
      </a:bodyPr>
      <a:lstStyle>
        <a:defPPr>
          <a:defRPr sz="1400" dirty="0" smtClean="0">
            <a:latin typeface="Georgia" pitchFamily="18" charset="0"/>
          </a:defRPr>
        </a:defPPr>
      </a:lstStyle>
      <a:style>
        <a:lnRef idx="1">
          <a:schemeClr val="accent1"/>
        </a:lnRef>
        <a:fillRef idx="3">
          <a:schemeClr val="accent1"/>
        </a:fillRef>
        <a:effectRef idx="2">
          <a:schemeClr val="accent1"/>
        </a:effectRef>
        <a:fontRef idx="minor">
          <a:schemeClr val="lt1"/>
        </a:fontRef>
      </a:style>
    </a:spDef>
    <a:lnDef>
      <a:spPr>
        <a:ln w="9525">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144000" tIns="144000" rIns="144000" bIns="144000" rtlCol="0">
        <a:normAutofit/>
      </a:bodyPr>
      <a:lstStyle>
        <a:defPPr>
          <a:defRPr sz="1400" dirty="0" smtClean="0">
            <a:latin typeface="Georgia" pitchFamily="18" charset="0"/>
          </a:defRPr>
        </a:defPPr>
      </a:lstStyle>
    </a:txDef>
  </a:objectDefaults>
  <a:extraClrSchemeLst/>
  <a:extLst>
    <a:ext uri="{05A4C25C-085E-4340-85A3-A5531E510DB2}">
      <thm15:themeFamily xmlns:thm15="http://schemas.microsoft.com/office/thememl/2012/main" name="Ida Presentation Template 2017.potx" id="{5EC3D8ED-DE24-429D-A6AF-CF1C7C049FFA}" vid="{B0453E79-3CB6-4652-AE68-DDF57EFA06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327</TotalTime>
  <Words>5526</Words>
  <Application>Microsoft Office PowerPoint</Application>
  <PresentationFormat>Widescreen</PresentationFormat>
  <Paragraphs>482</Paragraphs>
  <Slides>30</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ＭＳ Ｐゴシック</vt:lpstr>
      <vt:lpstr>Arial</vt:lpstr>
      <vt:lpstr>Calibri</vt:lpstr>
      <vt:lpstr>Georgia</vt:lpstr>
      <vt:lpstr>Gotham Light</vt:lpstr>
      <vt:lpstr>msgothic</vt:lpstr>
      <vt:lpstr>Times New Roman</vt:lpstr>
      <vt:lpstr>Verdana</vt:lpstr>
      <vt:lpstr>Wingdings</vt:lpstr>
      <vt:lpstr>IDAinstitute (2)</vt:lpstr>
      <vt:lpstr>Person-Centered Practice </vt:lpstr>
      <vt:lpstr>Goals</vt:lpstr>
      <vt:lpstr>Goals</vt:lpstr>
      <vt:lpstr>Activity: Exploring Personal Experiences with PCC </vt:lpstr>
      <vt:lpstr>Activity: What Is Your Preference for Communication in Healthcare? </vt:lpstr>
      <vt:lpstr>Relationship Centered Care - Sue Ann Erdman</vt:lpstr>
      <vt:lpstr>The Traditional Biomedical Model </vt:lpstr>
      <vt:lpstr>The Biopsychosocial Model</vt:lpstr>
      <vt:lpstr>The Biopsychosocial Model</vt:lpstr>
      <vt:lpstr>The Two Models (Erdman, Wark, &amp; Montano, 1994)</vt:lpstr>
      <vt:lpstr>Client Person Centered Therapy</vt:lpstr>
      <vt:lpstr>The Therapeutic Relationship and Relationship Centered Care</vt:lpstr>
      <vt:lpstr>Key Aspects of the PRCC Approach</vt:lpstr>
      <vt:lpstr>Empathy Is the Heart of PCC/RCC</vt:lpstr>
      <vt:lpstr>Shared Decision Making: The Pinnacle of PRCC</vt:lpstr>
      <vt:lpstr>Mindful Practice Facilitates PRCC</vt:lpstr>
      <vt:lpstr>Myths About PCC</vt:lpstr>
      <vt:lpstr>What Communication Style Leads to Patient Satisfaction?</vt:lpstr>
      <vt:lpstr>Most Frequent Reasons for Preferences of Doctor Style (Swenson, et al)</vt:lpstr>
      <vt:lpstr>How Do We Measure Preferred Communication Preferences?</vt:lpstr>
      <vt:lpstr>What About Patient Centeredness in Audiology on PPOS?</vt:lpstr>
      <vt:lpstr>Patient Satisfaction and PPOS</vt:lpstr>
      <vt:lpstr>Myth: Too Emotional</vt:lpstr>
      <vt:lpstr>Myth: Too Time-Consuming</vt:lpstr>
      <vt:lpstr>Research: Audiologist Actual Communication Patterns</vt:lpstr>
      <vt:lpstr>Summary</vt:lpstr>
      <vt:lpstr>Summary</vt:lpstr>
      <vt:lpstr>Reflection Moment</vt:lpstr>
      <vt:lpstr>Homework: How Do Audiologists Feel About Practicing PCC?</vt:lpstr>
      <vt:lpstr>References and Suggested Readings</vt:lpstr>
    </vt:vector>
  </TitlesOfParts>
  <Company>William Demant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Person-Centered Practice</dc:title>
  <dc:creator>Anne Hedvig Westenholz</dc:creator>
  <cp:lastModifiedBy>Anne Hedvig Westenholz</cp:lastModifiedBy>
  <cp:revision>18</cp:revision>
  <cp:lastPrinted>2008-08-26T10:39:23Z</cp:lastPrinted>
  <dcterms:created xsi:type="dcterms:W3CDTF">2018-07-10T07:54:31Z</dcterms:created>
  <dcterms:modified xsi:type="dcterms:W3CDTF">2019-01-25T09:53:21Z</dcterms:modified>
</cp:coreProperties>
</file>